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000549"/>
            <a:ext cx="4185634" cy="393743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b="1" i="1" dirty="0" smtClean="0">
                <a:latin typeface="Bahnschrift Condensed" panose="020B0502040204020203" pitchFamily="34" charset="0"/>
              </a:rPr>
              <a:t>Discussion:</a:t>
            </a:r>
            <a:r>
              <a:rPr lang="en-US" sz="4800" b="1" i="1" dirty="0" smtClean="0">
                <a:latin typeface="Bahnschrift Condensed" panose="020B0502040204020203" pitchFamily="34" charset="0"/>
              </a:rPr>
              <a:t/>
            </a:r>
            <a:br>
              <a:rPr lang="en-US" sz="4800" b="1" i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Who is your ‘Samuel’?</a:t>
            </a:r>
            <a:br>
              <a:rPr lang="en-US" sz="4000" b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Is this quote biblical:</a:t>
            </a:r>
            <a:br>
              <a:rPr lang="en-US" sz="4000" b="1" dirty="0" smtClean="0">
                <a:latin typeface="Bahnschrift Condensed" panose="020B0502040204020203" pitchFamily="34" charset="0"/>
              </a:rPr>
            </a:br>
            <a:r>
              <a:rPr lang="en-US" sz="3600" b="1" dirty="0" smtClean="0">
                <a:latin typeface="Bahnschrift Condensed" panose="020B0502040204020203" pitchFamily="34" charset="0"/>
              </a:rPr>
              <a:t>“Easier to ask forgiveness than to get permission.”?</a:t>
            </a:r>
            <a:endParaRPr lang="en-US" sz="4000" b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4" y="641784"/>
            <a:ext cx="3970241" cy="2970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ctangle 4"/>
          <p:cNvSpPr/>
          <p:nvPr/>
        </p:nvSpPr>
        <p:spPr>
          <a:xfrm>
            <a:off x="407794" y="3767829"/>
            <a:ext cx="3970241" cy="1435783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Lesson </a:t>
            </a:r>
            <a:r>
              <a:rPr lang="en-US" sz="4400" dirty="0" smtClean="0">
                <a:latin typeface="Bahnschrift Condensed" panose="020B0502040204020203" pitchFamily="34" charset="0"/>
              </a:rPr>
              <a:t>6</a:t>
            </a:r>
            <a:endParaRPr lang="en-US" sz="4400" dirty="0" smtClean="0">
              <a:latin typeface="Bahnschrift Condensed" panose="020B0502040204020203" pitchFamily="34" charset="0"/>
            </a:endParaRPr>
          </a:p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Chapters </a:t>
            </a:r>
            <a:r>
              <a:rPr lang="en-US" sz="4400" dirty="0" smtClean="0">
                <a:latin typeface="Bahnschrift Condensed" panose="020B0502040204020203" pitchFamily="34" charset="0"/>
              </a:rPr>
              <a:t>14-15</a:t>
            </a:r>
            <a:endParaRPr lang="en-US" sz="4400" dirty="0">
              <a:latin typeface="Bahnschrift Condensed" panose="020B0502040204020203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0966" y="5709050"/>
            <a:ext cx="7249692" cy="778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latin typeface="Bahnschrift Condensed" panose="020B0502040204020203" pitchFamily="34" charset="0"/>
              </a:rPr>
              <a:t>Added:</a:t>
            </a:r>
            <a:r>
              <a:rPr lang="en-US" sz="4400" b="1" dirty="0" smtClean="0">
                <a:latin typeface="Bahnschrift Condensed" panose="020B0502040204020203" pitchFamily="34" charset="0"/>
              </a:rPr>
              <a:t> </a:t>
            </a:r>
            <a:r>
              <a:rPr lang="en-US" sz="4400" b="1" i="1" dirty="0" smtClean="0">
                <a:latin typeface="Bahnschrift Condensed" panose="020B0502040204020203" pitchFamily="34" charset="0"/>
              </a:rPr>
              <a:t>What about 15:22 &amp; 23 &amp; 15:29?</a:t>
            </a:r>
            <a:endParaRPr lang="en-US" sz="4000" b="1" i="1" dirty="0" smtClean="0">
              <a:latin typeface="Bahnschrift Condensed" panose="020B0502040204020203" pitchFamily="34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18941" y="702583"/>
            <a:ext cx="4649273" cy="4533364"/>
          </a:xfrm>
          <a:prstGeom prst="verticalScroll">
            <a:avLst>
              <a:gd name="adj" fmla="val 823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632D09"/>
                </a:solidFill>
              </a:rPr>
              <a:t>-Cleanliness </a:t>
            </a:r>
            <a:r>
              <a:rPr lang="en-US" sz="3600" dirty="0">
                <a:solidFill>
                  <a:srgbClr val="632D09"/>
                </a:solidFill>
              </a:rPr>
              <a:t>is next to godliness</a:t>
            </a:r>
            <a:r>
              <a:rPr lang="en-US" sz="3600" dirty="0" smtClean="0">
                <a:solidFill>
                  <a:srgbClr val="632D09"/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rgbClr val="632D09"/>
                </a:solidFill>
              </a:rPr>
              <a:t>-Neither </a:t>
            </a:r>
            <a:r>
              <a:rPr lang="en-US" sz="3600" dirty="0">
                <a:solidFill>
                  <a:srgbClr val="632D09"/>
                </a:solidFill>
              </a:rPr>
              <a:t>a borrower or a lender </a:t>
            </a:r>
            <a:r>
              <a:rPr lang="en-US" sz="3600" dirty="0" smtClean="0">
                <a:solidFill>
                  <a:srgbClr val="632D09"/>
                </a:solidFill>
              </a:rPr>
              <a:t>be.</a:t>
            </a:r>
          </a:p>
          <a:p>
            <a:pPr algn="ctr"/>
            <a:r>
              <a:rPr lang="en-US" sz="3600" dirty="0" smtClean="0">
                <a:solidFill>
                  <a:srgbClr val="632D09"/>
                </a:solidFill>
              </a:rPr>
              <a:t>-To </a:t>
            </a:r>
            <a:r>
              <a:rPr lang="en-US" sz="3600" dirty="0">
                <a:solidFill>
                  <a:srgbClr val="632D09"/>
                </a:solidFill>
              </a:rPr>
              <a:t>thine own self be true.</a:t>
            </a:r>
            <a:endParaRPr lang="en-US" sz="3600" dirty="0">
              <a:solidFill>
                <a:srgbClr val="632D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14-15  Saul Disobeys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1) </a:t>
            </a:r>
            <a:r>
              <a:rPr lang="en-US" sz="3200" b="1" dirty="0" smtClean="0">
                <a:solidFill>
                  <a:schemeClr val="bg1"/>
                </a:solidFill>
              </a:rPr>
              <a:t>Describe Jonathan &amp; his plans? Who is </a:t>
            </a:r>
            <a:r>
              <a:rPr lang="en-US" sz="3200" b="1" dirty="0" err="1" smtClean="0">
                <a:solidFill>
                  <a:schemeClr val="bg1"/>
                </a:solidFill>
              </a:rPr>
              <a:t>Ahija</a:t>
            </a:r>
            <a:r>
              <a:rPr lang="en-US" sz="3200" b="1" dirty="0" err="1" smtClean="0">
                <a:solidFill>
                  <a:schemeClr val="bg1"/>
                </a:solidFill>
              </a:rPr>
              <a:t>h</a:t>
            </a:r>
            <a:r>
              <a:rPr lang="en-US" sz="3200" b="1" dirty="0" smtClean="0">
                <a:solidFill>
                  <a:schemeClr val="bg1"/>
                </a:solidFill>
              </a:rPr>
              <a:t>?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They bravely cross into enemy territory &amp; success starts.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Saul is wrongly using </a:t>
            </a:r>
            <a:r>
              <a:rPr lang="en-US" dirty="0" err="1" smtClean="0">
                <a:solidFill>
                  <a:schemeClr val="bg1"/>
                </a:solidFill>
              </a:rPr>
              <a:t>Ahijah</a:t>
            </a:r>
            <a:r>
              <a:rPr lang="en-US" dirty="0" smtClean="0">
                <a:solidFill>
                  <a:schemeClr val="bg1"/>
                </a:solidFill>
              </a:rPr>
              <a:t> as a priest</a:t>
            </a:r>
            <a:r>
              <a:rPr lang="en-US" dirty="0" smtClean="0">
                <a:solidFill>
                  <a:schemeClr val="bg1"/>
                </a:solidFill>
              </a:rPr>
              <a:t> &amp; leaves early.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Ahijah</a:t>
            </a:r>
            <a:r>
              <a:rPr lang="en-US" b="1" dirty="0" smtClean="0">
                <a:solidFill>
                  <a:schemeClr val="bg1"/>
                </a:solidFill>
              </a:rPr>
              <a:t> of Ichabod, </a:t>
            </a:r>
            <a:r>
              <a:rPr lang="en-US" dirty="0" smtClean="0">
                <a:solidFill>
                  <a:schemeClr val="bg1"/>
                </a:solidFill>
              </a:rPr>
              <a:t>didn’t have the authority Samuel did.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1c) Do the plans work?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chemeClr val="bg1"/>
                </a:solidFill>
              </a:rPr>
              <a:t>YHWH delivered Israel that day</a:t>
            </a:r>
            <a:r>
              <a:rPr lang="en-US" dirty="0" smtClean="0">
                <a:solidFill>
                  <a:schemeClr val="bg1"/>
                </a:solidFill>
              </a:rPr>
              <a:t>. Do we trust like Jonathan?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2) What was Saul’s oath?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“Cursed be the man who eats before evening or victory.”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3) Jonathan’s response to this news?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My Father has </a:t>
            </a:r>
            <a:r>
              <a:rPr lang="en-US" i="1" dirty="0" smtClean="0">
                <a:solidFill>
                  <a:schemeClr val="bg1"/>
                </a:solidFill>
              </a:rPr>
              <a:t>troubled</a:t>
            </a:r>
            <a:r>
              <a:rPr lang="en-US" dirty="0" smtClean="0">
                <a:solidFill>
                  <a:schemeClr val="bg1"/>
                </a:solidFill>
              </a:rPr>
              <a:t> Israel. We could have won more.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Admirable that he speaks truthfully about his family. 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14-15  Saul Disobeys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4) Saul’s solution to Israel’s sin</a:t>
            </a:r>
            <a:r>
              <a:rPr lang="en-US" sz="3200" b="1" dirty="0" smtClean="0">
                <a:solidFill>
                  <a:schemeClr val="bg1"/>
                </a:solidFill>
              </a:rPr>
              <a:t>? Who was guilty?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Sacrifices at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altar. </a:t>
            </a:r>
            <a:r>
              <a:rPr lang="en-US" dirty="0" smtClean="0">
                <a:solidFill>
                  <a:schemeClr val="bg1"/>
                </a:solidFill>
              </a:rPr>
              <a:t>God is silent about next war step.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5) How was Jonathan saved? Who did Saul add?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People interced</a:t>
            </a:r>
            <a:r>
              <a:rPr lang="en-US" dirty="0" smtClean="0">
                <a:solidFill>
                  <a:schemeClr val="bg1"/>
                </a:solidFill>
              </a:rPr>
              <a:t>e due to military victories. Great warriors.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NOTE: </a:t>
            </a:r>
            <a:r>
              <a:rPr lang="en-US" dirty="0" smtClean="0">
                <a:solidFill>
                  <a:schemeClr val="bg1"/>
                </a:solidFill>
              </a:rPr>
              <a:t>The summary of Saul’s reign in </a:t>
            </a:r>
            <a:r>
              <a:rPr lang="en-US" b="1" dirty="0" smtClean="0">
                <a:solidFill>
                  <a:schemeClr val="bg1"/>
                </a:solidFill>
              </a:rPr>
              <a:t>14:47-52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6) Why attack Amalek? Did Saul obey?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Fulfills </a:t>
            </a:r>
            <a:r>
              <a:rPr lang="en-US" b="1" dirty="0" smtClean="0">
                <a:solidFill>
                  <a:schemeClr val="bg1"/>
                </a:solidFill>
              </a:rPr>
              <a:t>Exodus 17:14</a:t>
            </a:r>
            <a:r>
              <a:rPr lang="en-US" dirty="0" smtClean="0">
                <a:solidFill>
                  <a:schemeClr val="bg1"/>
                </a:solidFill>
              </a:rPr>
              <a:t>. He did NOT </a:t>
            </a:r>
            <a:r>
              <a:rPr lang="en-US" i="1" dirty="0" smtClean="0">
                <a:solidFill>
                  <a:schemeClr val="bg1"/>
                </a:solidFill>
              </a:rPr>
              <a:t>utterly destroy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6c) God’s response? 15:11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chemeClr val="bg1"/>
                </a:solidFill>
              </a:rPr>
              <a:t>I regret I made Saul king. </a:t>
            </a:r>
            <a:r>
              <a:rPr lang="en-US" b="1" dirty="0" smtClean="0">
                <a:solidFill>
                  <a:schemeClr val="bg1"/>
                </a:solidFill>
              </a:rPr>
              <a:t>v22</a:t>
            </a:r>
            <a:r>
              <a:rPr lang="en-US" dirty="0" smtClean="0">
                <a:solidFill>
                  <a:schemeClr val="bg1"/>
                </a:solidFill>
              </a:rPr>
              <a:t> wants obedient worshippers.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15:23… Is Saul seeking a witch/divination?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Not yet. Rebellion believes a messenger’s lie about God.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721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14-15  Saul Disobeys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7) Describe Saul &amp; Samuel’s conversation</a:t>
            </a:r>
            <a:r>
              <a:rPr lang="en-US" sz="3200" b="1" dirty="0" smtClean="0">
                <a:solidFill>
                  <a:schemeClr val="bg1"/>
                </a:solidFill>
              </a:rPr>
              <a:t>?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Saul deflects blame, justifies sin, says its temporary, &amp; minimizes it’s importance. He fails to take responsibility.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He only confesses privately to avoid embarrassment.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15:29</a:t>
            </a:r>
            <a:r>
              <a:rPr lang="en-US" dirty="0" smtClean="0">
                <a:solidFill>
                  <a:schemeClr val="bg1"/>
                </a:solidFill>
              </a:rPr>
              <a:t> God’s standards for His kings won’t change.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8) In the end, what has Saul lost?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A relationship w/ Samuel &amp; God. Lost kingship &amp; honor.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He freely chose rebellion internally &amp; it now shows.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2714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Ch9-11</Template>
  <TotalTime>90</TotalTime>
  <Words>349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 Condensed</vt:lpstr>
      <vt:lpstr>Calibri</vt:lpstr>
      <vt:lpstr>Calibri Light</vt:lpstr>
      <vt:lpstr>Office Theme</vt:lpstr>
      <vt:lpstr>Discussion: Who is your ‘Samuel’? Is this quote biblical: “Easier to ask forgiveness than to get permission.”?</vt:lpstr>
      <vt:lpstr>Ch 14-15  Saul Disobeys</vt:lpstr>
      <vt:lpstr>Ch 14-15  Saul Disobeys</vt:lpstr>
      <vt:lpstr>Ch 14-15  Saul Disobeys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Who is your ‘Samuel’? Is this quote biblical: “Easier to ask forgiveness than to get permission.”?</dc:title>
  <dc:creator>Coulter Wickerham</dc:creator>
  <cp:lastModifiedBy>Coulter Wickerham</cp:lastModifiedBy>
  <cp:revision>9</cp:revision>
  <dcterms:created xsi:type="dcterms:W3CDTF">2019-02-13T17:29:02Z</dcterms:created>
  <dcterms:modified xsi:type="dcterms:W3CDTF">2019-02-13T18:59:13Z</dcterms:modified>
</cp:coreProperties>
</file>