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000549"/>
            <a:ext cx="4185634" cy="393743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r>
              <a:rPr lang="en-US" b="1" i="1" dirty="0" smtClean="0">
                <a:latin typeface="Bahnschrift Condensed" panose="020B0502040204020203" pitchFamily="34" charset="0"/>
              </a:rPr>
              <a:t>Discussion:</a:t>
            </a:r>
            <a:r>
              <a:rPr lang="en-US" sz="4800" b="1" i="1" dirty="0" smtClean="0">
                <a:latin typeface="Bahnschrift Condensed" panose="020B0502040204020203" pitchFamily="34" charset="0"/>
              </a:rPr>
              <a:t/>
            </a:r>
            <a:br>
              <a:rPr lang="en-US" sz="4800" b="1" i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A game of “What Would You Do with John Quinones?” </a:t>
            </a:r>
            <a:br>
              <a:rPr lang="en-US" sz="4000" b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Would you agree &amp; </a:t>
            </a:r>
            <a:br>
              <a:rPr lang="en-US" sz="4000" b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console them?</a:t>
            </a:r>
            <a:br>
              <a:rPr lang="en-US" sz="4000" b="1" dirty="0" smtClean="0">
                <a:latin typeface="Bahnschrift Condensed" panose="020B0502040204020203" pitchFamily="34" charset="0"/>
              </a:rPr>
            </a:br>
            <a:r>
              <a:rPr lang="en-US" sz="4000" b="1" dirty="0" smtClean="0">
                <a:latin typeface="Bahnschrift Condensed" panose="020B0502040204020203" pitchFamily="34" charset="0"/>
              </a:rPr>
              <a:t>Can we ‘judge hearts’?</a:t>
            </a:r>
            <a:endParaRPr lang="en-US" sz="4000" b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4" y="641784"/>
            <a:ext cx="3970241" cy="2970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ctangle 4"/>
          <p:cNvSpPr/>
          <p:nvPr/>
        </p:nvSpPr>
        <p:spPr>
          <a:xfrm>
            <a:off x="407794" y="3767829"/>
            <a:ext cx="3970241" cy="1435783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Lesson </a:t>
            </a:r>
            <a:r>
              <a:rPr lang="en-US" sz="4400" dirty="0" smtClean="0">
                <a:latin typeface="Bahnschrift Condensed" panose="020B0502040204020203" pitchFamily="34" charset="0"/>
              </a:rPr>
              <a:t>7</a:t>
            </a:r>
            <a:endParaRPr lang="en-US" sz="4400" dirty="0" smtClean="0">
              <a:latin typeface="Bahnschrift Condensed" panose="020B0502040204020203" pitchFamily="34" charset="0"/>
            </a:endParaRPr>
          </a:p>
          <a:p>
            <a:pPr algn="ctr"/>
            <a:r>
              <a:rPr lang="en-US" sz="4400" dirty="0" smtClean="0">
                <a:latin typeface="Bahnschrift Condensed" panose="020B0502040204020203" pitchFamily="34" charset="0"/>
              </a:rPr>
              <a:t>Chapters </a:t>
            </a:r>
            <a:r>
              <a:rPr lang="en-US" sz="4400" dirty="0" smtClean="0">
                <a:latin typeface="Bahnschrift Condensed" panose="020B0502040204020203" pitchFamily="34" charset="0"/>
              </a:rPr>
              <a:t>16-17</a:t>
            </a:r>
            <a:endParaRPr lang="en-US" sz="4400" dirty="0">
              <a:latin typeface="Bahnschrift Condensed" panose="020B0502040204020203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70072" y="5471256"/>
            <a:ext cx="5991481" cy="125458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latin typeface="Bahnschrift Condensed" panose="020B0502040204020203" pitchFamily="34" charset="0"/>
              </a:rPr>
              <a:t>Added:</a:t>
            </a:r>
            <a:r>
              <a:rPr lang="en-US" sz="4400" b="1" dirty="0" smtClean="0">
                <a:latin typeface="Bahnschrift Condensed" panose="020B0502040204020203" pitchFamily="34" charset="0"/>
              </a:rPr>
              <a:t> </a:t>
            </a:r>
            <a:r>
              <a:rPr lang="en-US" sz="4400" b="1" i="1" dirty="0" smtClean="0">
                <a:latin typeface="Bahnschrift Condensed" panose="020B0502040204020203" pitchFamily="34" charset="0"/>
              </a:rPr>
              <a:t>Is there a contradiction </a:t>
            </a:r>
            <a:br>
              <a:rPr lang="en-US" sz="4400" b="1" i="1" dirty="0" smtClean="0">
                <a:latin typeface="Bahnschrift Condensed" panose="020B0502040204020203" pitchFamily="34" charset="0"/>
              </a:rPr>
            </a:br>
            <a:r>
              <a:rPr lang="en-US" sz="4400" b="1" i="1" dirty="0" smtClean="0">
                <a:latin typeface="Bahnschrift Condensed" panose="020B0502040204020203" pitchFamily="34" charset="0"/>
              </a:rPr>
              <a:t>between </a:t>
            </a:r>
            <a:r>
              <a:rPr lang="en-US" sz="4400" b="1" i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4400" b="1" i="1" dirty="0" smtClean="0">
                <a:latin typeface="Bahnschrift Condensed" panose="020B0502040204020203" pitchFamily="34" charset="0"/>
              </a:rPr>
              <a:t> 16 &amp; 17</a:t>
            </a:r>
            <a:endParaRPr lang="en-US" sz="4000" b="1" i="1" dirty="0" smtClean="0">
              <a:latin typeface="Bahnschrift Condensed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07" y="708908"/>
            <a:ext cx="4376777" cy="281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16-17 David’s Rise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1) </a:t>
            </a:r>
            <a:r>
              <a:rPr lang="en-US" sz="3200" b="1" dirty="0" smtClean="0">
                <a:solidFill>
                  <a:schemeClr val="bg1"/>
                </a:solidFill>
              </a:rPr>
              <a:t>Why did Samuel hesitate? God’s response?  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Samuel’s scared of Saul, God doesn’t respon</a:t>
            </a:r>
            <a:r>
              <a:rPr lang="en-US" dirty="0" smtClean="0">
                <a:solidFill>
                  <a:schemeClr val="bg1"/>
                </a:solidFill>
              </a:rPr>
              <a:t>d to that.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He simply tells him, “I’ve made a choice, take a sacrifice.”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1b) Why do the elders tremble?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After hacking </a:t>
            </a:r>
            <a:r>
              <a:rPr lang="en-US" dirty="0" err="1" smtClean="0">
                <a:solidFill>
                  <a:schemeClr val="bg1"/>
                </a:solidFill>
              </a:rPr>
              <a:t>Agag</a:t>
            </a:r>
            <a:r>
              <a:rPr lang="en-US" dirty="0" smtClean="0">
                <a:solidFill>
                  <a:schemeClr val="bg1"/>
                </a:solidFill>
              </a:rPr>
              <a:t>, I would be worried as well. 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2a) David’s selection? How does God judge?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Young &amp; handsome, David didn’t even bring him out.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Don’t look at things like humans but look at the heart.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2b) How should this affect our judging?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Do their words &amp; actions reflect God oriented view of life?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God delights in ‘weakness.’ </a:t>
            </a:r>
            <a:r>
              <a:rPr lang="en-US" b="1" dirty="0" smtClean="0">
                <a:solidFill>
                  <a:schemeClr val="bg1"/>
                </a:solidFill>
              </a:rPr>
              <a:t>[2Cor 12:9-10; Isa 53:2-3]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16-17 David’s Rise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3) Why did God distress Saul? Who soothes him? 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Saul’s sin brought the punishment of an evil spirit.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God uses this to bring </a:t>
            </a:r>
            <a:r>
              <a:rPr lang="en-US" dirty="0" smtClean="0">
                <a:solidFill>
                  <a:schemeClr val="bg1"/>
                </a:solidFill>
              </a:rPr>
              <a:t>David into the royal court. </a:t>
            </a:r>
            <a:r>
              <a:rPr lang="en-US" b="1" dirty="0" smtClean="0">
                <a:solidFill>
                  <a:schemeClr val="bg1"/>
                </a:solidFill>
              </a:rPr>
              <a:t>[16:18]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Are there contradictions between </a:t>
            </a:r>
            <a:r>
              <a:rPr lang="en-US" sz="3200" b="1" dirty="0" err="1" smtClean="0">
                <a:solidFill>
                  <a:schemeClr val="bg1"/>
                </a:solidFill>
              </a:rPr>
              <a:t>Ch</a:t>
            </a:r>
            <a:r>
              <a:rPr lang="en-US" sz="3200" b="1" dirty="0" smtClean="0">
                <a:solidFill>
                  <a:schemeClr val="bg1"/>
                </a:solidFill>
              </a:rPr>
              <a:t> 16 &amp; 17?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both Saul &amp; David had similar beginning stories.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God chose David (16) &amp; David also took initiative. (17)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chemeClr val="bg1"/>
                </a:solidFill>
              </a:rPr>
              <a:t>Ch</a:t>
            </a:r>
            <a:r>
              <a:rPr lang="en-US" dirty="0" smtClean="0">
                <a:solidFill>
                  <a:schemeClr val="bg1"/>
                </a:solidFill>
              </a:rPr>
              <a:t> 17 illustrates how David fits </a:t>
            </a:r>
            <a:r>
              <a:rPr lang="en-US" dirty="0" err="1" smtClean="0">
                <a:solidFill>
                  <a:schemeClr val="bg1"/>
                </a:solidFill>
              </a:rPr>
              <a:t>Ch</a:t>
            </a:r>
            <a:r>
              <a:rPr lang="en-US" dirty="0" smtClean="0">
                <a:solidFill>
                  <a:schemeClr val="bg1"/>
                </a:solidFill>
              </a:rPr>
              <a:t> 16. (Spiritual &amp; Military) 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4a) Goliath? </a:t>
            </a:r>
            <a:r>
              <a:rPr lang="en-US" sz="3200" dirty="0" smtClean="0">
                <a:solidFill>
                  <a:schemeClr val="bg1"/>
                </a:solidFill>
              </a:rPr>
              <a:t>‘taller than others’ cf. </a:t>
            </a:r>
            <a:r>
              <a:rPr lang="en-US" sz="3200" b="1" dirty="0" smtClean="0">
                <a:solidFill>
                  <a:schemeClr val="bg1"/>
                </a:solidFill>
              </a:rPr>
              <a:t>1 Sa 9:2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4b) Israel’s reason for a king? What is Saul doing?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To fight the Philistines. Saul is finally NOT rushing to battle.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Saul is dismayed &amp; afraid of this mocking scoffer.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7102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41" y="312727"/>
            <a:ext cx="88581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16-17 David’s Rise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677831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5) Why does David appear? His response? 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Bringing food to family. Brother judges wrongly. </a:t>
            </a:r>
            <a:r>
              <a:rPr lang="en-US" b="1" dirty="0" smtClean="0">
                <a:solidFill>
                  <a:schemeClr val="bg1"/>
                </a:solidFill>
              </a:rPr>
              <a:t>[v28]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He has fought beasts w/ bare hands. Bothered by taunts.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6) David’s emphasis in his speech? [</a:t>
            </a:r>
            <a:r>
              <a:rPr lang="en-US" sz="3200" b="1" dirty="0" smtClean="0">
                <a:solidFill>
                  <a:schemeClr val="bg1"/>
                </a:solidFill>
              </a:rPr>
              <a:t>v46]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YHWH of hosts, God of Israel, all the earth should know!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7) How did David win? Wh</a:t>
            </a:r>
            <a:r>
              <a:rPr lang="en-US" sz="3200" b="1" dirty="0" smtClean="0">
                <a:solidFill>
                  <a:schemeClr val="bg1"/>
                </a:solidFill>
              </a:rPr>
              <a:t>o is inspired? Result?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Runs into battle, God guides the stone. Israel is inspired.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David takes Goliath’s </a:t>
            </a:r>
            <a:r>
              <a:rPr lang="en-US" b="1" dirty="0" smtClean="0">
                <a:solidFill>
                  <a:schemeClr val="bg1"/>
                </a:solidFill>
              </a:rPr>
              <a:t>Philistine</a:t>
            </a:r>
            <a:r>
              <a:rPr lang="en-US" dirty="0" smtClean="0">
                <a:solidFill>
                  <a:schemeClr val="bg1"/>
                </a:solidFill>
              </a:rPr>
              <a:t> weapons into Tabernacle.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Consider the big picture from </a:t>
            </a:r>
            <a:r>
              <a:rPr lang="en-US" b="1" dirty="0" err="1" smtClean="0">
                <a:solidFill>
                  <a:schemeClr val="bg1"/>
                </a:solidFill>
              </a:rPr>
              <a:t>Ch</a:t>
            </a:r>
            <a:r>
              <a:rPr lang="en-US" b="1" dirty="0" smtClean="0">
                <a:solidFill>
                  <a:schemeClr val="bg1"/>
                </a:solidFill>
              </a:rPr>
              <a:t> 4-6</a:t>
            </a:r>
            <a:r>
              <a:rPr lang="en-US" dirty="0" smtClean="0">
                <a:solidFill>
                  <a:schemeClr val="bg1"/>
                </a:solidFill>
              </a:rPr>
              <a:t>.  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00" y="41151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35647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Ch14-15</Template>
  <TotalTime>191</TotalTime>
  <Words>374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Bahnschrift Condensed</vt:lpstr>
      <vt:lpstr>Calibri</vt:lpstr>
      <vt:lpstr>Calibri Light</vt:lpstr>
      <vt:lpstr>Office Theme</vt:lpstr>
      <vt:lpstr>Discussion: A game of “What Would You Do with John Quinones?”  Would you agree &amp;  console them? Can we ‘judge hearts’?</vt:lpstr>
      <vt:lpstr>Ch 16-17 David’s Rise</vt:lpstr>
      <vt:lpstr>Ch 16-17 David’s Rise</vt:lpstr>
      <vt:lpstr>Ch 16-17 David’s Rise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A game of “What Would You Do with John Quinones?”  Would you agree &amp;  console them? Can we ‘judge hearts’?</dc:title>
  <dc:creator>Coulter Wickerham</dc:creator>
  <cp:lastModifiedBy>Coulter Wickerham</cp:lastModifiedBy>
  <cp:revision>7</cp:revision>
  <dcterms:created xsi:type="dcterms:W3CDTF">2019-02-20T15:34:52Z</dcterms:created>
  <dcterms:modified xsi:type="dcterms:W3CDTF">2019-02-20T18:46:23Z</dcterms:modified>
</cp:coreProperties>
</file>