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2D09"/>
    <a:srgbClr val="9669D1"/>
    <a:srgbClr val="4A26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129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2511-E5C1-466F-9A2F-27AD2AD6D91F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9DCA-1B65-46BC-80BB-7D9F18C8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507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2511-E5C1-466F-9A2F-27AD2AD6D91F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9DCA-1B65-46BC-80BB-7D9F18C8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46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2511-E5C1-466F-9A2F-27AD2AD6D91F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9DCA-1B65-46BC-80BB-7D9F18C8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000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2511-E5C1-466F-9A2F-27AD2AD6D91F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9DCA-1B65-46BC-80BB-7D9F18C8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091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2511-E5C1-466F-9A2F-27AD2AD6D91F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9DCA-1B65-46BC-80BB-7D9F18C8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738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2511-E5C1-466F-9A2F-27AD2AD6D91F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9DCA-1B65-46BC-80BB-7D9F18C8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074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2511-E5C1-466F-9A2F-27AD2AD6D91F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9DCA-1B65-46BC-80BB-7D9F18C8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90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2511-E5C1-466F-9A2F-27AD2AD6D91F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9DCA-1B65-46BC-80BB-7D9F18C8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240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2511-E5C1-466F-9A2F-27AD2AD6D91F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9DCA-1B65-46BC-80BB-7D9F18C8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776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2511-E5C1-466F-9A2F-27AD2AD6D91F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9DCA-1B65-46BC-80BB-7D9F18C8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779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2511-E5C1-466F-9A2F-27AD2AD6D91F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9DCA-1B65-46BC-80BB-7D9F18C8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71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E2511-E5C1-466F-9A2F-27AD2AD6D91F}" type="datetimeFigureOut">
              <a:rPr lang="en-US" smtClean="0"/>
              <a:t>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59DCA-1B65-46BC-80BB-7D9F18C8B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804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69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9425" y="1509652"/>
            <a:ext cx="4092262" cy="3254076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en-US" sz="6600" b="1" dirty="0" smtClean="0">
                <a:latin typeface="Bahnschrift Condensed" panose="020B0502040204020203" pitchFamily="34" charset="0"/>
              </a:rPr>
              <a:t>Discussion:</a:t>
            </a:r>
            <a:r>
              <a:rPr lang="en-US" sz="5400" b="1" dirty="0" smtClean="0">
                <a:latin typeface="Bahnschrift Condensed" panose="020B0502040204020203" pitchFamily="34" charset="0"/>
              </a:rPr>
              <a:t/>
            </a:r>
            <a:br>
              <a:rPr lang="en-US" sz="5400" b="1" dirty="0" smtClean="0">
                <a:latin typeface="Bahnschrift Condensed" panose="020B0502040204020203" pitchFamily="34" charset="0"/>
              </a:rPr>
            </a:br>
            <a:r>
              <a:rPr lang="en-US" sz="4800" b="1" i="1" dirty="0" smtClean="0">
                <a:latin typeface="Bahnschrift Condensed" panose="020B0502040204020203" pitchFamily="34" charset="0"/>
              </a:rPr>
              <a:t>How can people treat God like </a:t>
            </a:r>
            <a:br>
              <a:rPr lang="en-US" sz="4800" b="1" i="1" dirty="0" smtClean="0">
                <a:latin typeface="Bahnschrift Condensed" panose="020B0502040204020203" pitchFamily="34" charset="0"/>
              </a:rPr>
            </a:br>
            <a:r>
              <a:rPr lang="en-US" sz="4800" b="1" i="1" dirty="0" smtClean="0">
                <a:latin typeface="Bahnschrift Condensed" panose="020B0502040204020203" pitchFamily="34" charset="0"/>
              </a:rPr>
              <a:t>a magic token? </a:t>
            </a:r>
            <a:endParaRPr lang="en-US" sz="4800" b="1" i="1" dirty="0">
              <a:latin typeface="Bahnschrift Condensed" panose="020B0502040204020203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794" y="796332"/>
            <a:ext cx="3970241" cy="29703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5" name="Rectangle 4"/>
          <p:cNvSpPr/>
          <p:nvPr/>
        </p:nvSpPr>
        <p:spPr>
          <a:xfrm>
            <a:off x="407794" y="3922377"/>
            <a:ext cx="3970241" cy="1435783"/>
          </a:xfrm>
          <a:prstGeom prst="rect">
            <a:avLst/>
          </a:prstGeom>
          <a:solidFill>
            <a:srgbClr val="7030A0"/>
          </a:solidFill>
          <a:ln w="76200" cmpd="dbl">
            <a:noFill/>
            <a:rou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AR BLANCA" panose="02000000000000000000" pitchFamily="2" charset="0"/>
              </a:rPr>
              <a:t>Lesson </a:t>
            </a:r>
            <a:r>
              <a:rPr lang="en-US" sz="4400" dirty="0" smtClean="0">
                <a:latin typeface="AR BLANCA" panose="02000000000000000000" pitchFamily="2" charset="0"/>
              </a:rPr>
              <a:t>2</a:t>
            </a:r>
            <a:endParaRPr lang="en-US" sz="4400" dirty="0" smtClean="0">
              <a:latin typeface="AR BLANCA" panose="02000000000000000000" pitchFamily="2" charset="0"/>
            </a:endParaRPr>
          </a:p>
          <a:p>
            <a:pPr algn="ctr"/>
            <a:r>
              <a:rPr lang="en-US" sz="4400" dirty="0" smtClean="0">
                <a:latin typeface="AR BLANCA" panose="02000000000000000000" pitchFamily="2" charset="0"/>
              </a:rPr>
              <a:t>Chapters </a:t>
            </a:r>
            <a:r>
              <a:rPr lang="en-US" sz="4400" dirty="0" smtClean="0">
                <a:latin typeface="AR BLANCA" panose="02000000000000000000" pitchFamily="2" charset="0"/>
              </a:rPr>
              <a:t>4-6</a:t>
            </a:r>
            <a:endParaRPr lang="en-US" sz="4400" dirty="0">
              <a:latin typeface="AR BLANCA" panose="02000000000000000000" pitchFamily="2" charset="0"/>
            </a:endParaRPr>
          </a:p>
        </p:txBody>
      </p:sp>
      <p:sp>
        <p:nvSpPr>
          <p:cNvPr id="6" name="Vertical Scroll 5"/>
          <p:cNvSpPr/>
          <p:nvPr/>
        </p:nvSpPr>
        <p:spPr>
          <a:xfrm>
            <a:off x="-63107" y="1344689"/>
            <a:ext cx="4802532" cy="3584002"/>
          </a:xfrm>
          <a:prstGeom prst="verticalScroll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632D09"/>
                </a:solidFill>
              </a:rPr>
              <a:t>They </a:t>
            </a:r>
            <a:r>
              <a:rPr lang="en-US" sz="3200" b="1" i="1" dirty="0" smtClean="0">
                <a:solidFill>
                  <a:srgbClr val="632D09"/>
                </a:solidFill>
              </a:rPr>
              <a:t>trusted the system</a:t>
            </a:r>
            <a:r>
              <a:rPr lang="en-US" sz="3200" b="1" dirty="0" smtClean="0">
                <a:solidFill>
                  <a:srgbClr val="632D09"/>
                </a:solidFill>
              </a:rPr>
              <a:t> of their relationship </a:t>
            </a:r>
            <a:r>
              <a:rPr lang="en-US" sz="3200" b="1" i="1" dirty="0" smtClean="0">
                <a:solidFill>
                  <a:srgbClr val="632D09"/>
                </a:solidFill>
              </a:rPr>
              <a:t>rather than</a:t>
            </a:r>
            <a:r>
              <a:rPr lang="en-US" sz="3200" b="1" dirty="0" smtClean="0">
                <a:solidFill>
                  <a:srgbClr val="632D09"/>
                </a:solidFill>
              </a:rPr>
              <a:t> the </a:t>
            </a:r>
            <a:r>
              <a:rPr lang="en-US" sz="3200" b="1" i="1" dirty="0" smtClean="0">
                <a:solidFill>
                  <a:srgbClr val="632D09"/>
                </a:solidFill>
              </a:rPr>
              <a:t>God</a:t>
            </a:r>
            <a:r>
              <a:rPr lang="en-US" sz="3200" b="1" dirty="0" smtClean="0">
                <a:solidFill>
                  <a:srgbClr val="632D09"/>
                </a:solidFill>
              </a:rPr>
              <a:t> of that relationship.</a:t>
            </a:r>
            <a:endParaRPr lang="en-US" sz="2800" dirty="0">
              <a:solidFill>
                <a:srgbClr val="632D09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570072" y="5408527"/>
            <a:ext cx="5991481" cy="1380045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b="1" dirty="0" smtClean="0">
                <a:latin typeface="Bahnschrift Condensed" panose="020B0502040204020203" pitchFamily="34" charset="0"/>
              </a:rPr>
              <a:t>Added:</a:t>
            </a:r>
            <a:r>
              <a:rPr lang="en-US" sz="4400" b="1" dirty="0" smtClean="0">
                <a:latin typeface="Bahnschrift Condensed" panose="020B0502040204020203" pitchFamily="34" charset="0"/>
              </a:rPr>
              <a:t> </a:t>
            </a:r>
            <a:r>
              <a:rPr lang="en-US" sz="4000" b="1" i="1" dirty="0" smtClean="0">
                <a:latin typeface="Bahnschrift Condensed" panose="020B0502040204020203" pitchFamily="34" charset="0"/>
              </a:rPr>
              <a:t>How do we enter war? </a:t>
            </a:r>
          </a:p>
          <a:p>
            <a:r>
              <a:rPr lang="en-US" sz="4000" b="1" i="1" dirty="0" smtClean="0">
                <a:latin typeface="Bahnschrift Condensed" panose="020B0502040204020203" pitchFamily="34" charset="0"/>
              </a:rPr>
              <a:t>Where is Jesus in this story?  </a:t>
            </a:r>
            <a:endParaRPr lang="en-US" sz="4000" b="1" i="1" dirty="0"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022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69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436" y="312727"/>
            <a:ext cx="8675370" cy="1095506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en-US" sz="6600" b="1" dirty="0" err="1" smtClean="0">
                <a:latin typeface="Bahnschrift Condensed" panose="020B0502040204020203" pitchFamily="34" charset="0"/>
              </a:rPr>
              <a:t>Ch</a:t>
            </a:r>
            <a:r>
              <a:rPr lang="en-US" sz="6600" b="1" dirty="0" smtClean="0">
                <a:latin typeface="Bahnschrift Condensed" panose="020B0502040204020203" pitchFamily="34" charset="0"/>
              </a:rPr>
              <a:t> </a:t>
            </a:r>
            <a:r>
              <a:rPr lang="en-US" sz="6600" b="1" dirty="0" smtClean="0">
                <a:latin typeface="Bahnschrift Condensed" panose="020B0502040204020203" pitchFamily="34" charset="0"/>
              </a:rPr>
              <a:t>4-6 The Ark Travels</a:t>
            </a:r>
            <a:endParaRPr lang="en-US" sz="4800" b="1" i="1" dirty="0">
              <a:latin typeface="Bahnschrift Condensed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315" y="1574799"/>
            <a:ext cx="8675370" cy="526511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1) Israel’s reaction to defeat? Why? 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chemeClr val="bg1"/>
                </a:solidFill>
              </a:rPr>
              <a:t>Eli’s two sinful sons carry the ark to battle. It doesn’t work. 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chemeClr val="bg1"/>
                </a:solidFill>
              </a:rPr>
              <a:t>Israel did not repent, seek out God’s revealed will. 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2) How did Israel view the ark? 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chemeClr val="bg1"/>
                </a:solidFill>
              </a:rPr>
              <a:t>Thought of it as a magic token, guaranteeing salvation.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chemeClr val="bg1"/>
                </a:solidFill>
              </a:rPr>
              <a:t>The Philistines seem more theologically aware </a:t>
            </a:r>
            <a:r>
              <a:rPr lang="en-US" b="1" dirty="0" smtClean="0">
                <a:solidFill>
                  <a:schemeClr val="bg1"/>
                </a:solidFill>
              </a:rPr>
              <a:t>[4:7-9]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chemeClr val="bg1"/>
                </a:solidFill>
              </a:rPr>
              <a:t>Israel assumed past success would work w/o heart. 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3) Eli’s death? Ichabod’s name? 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chemeClr val="bg1"/>
                </a:solidFill>
              </a:rPr>
              <a:t>The family appears more upset at losing the ark. </a:t>
            </a:r>
            <a:r>
              <a:rPr lang="en-US" b="1" dirty="0" smtClean="0">
                <a:solidFill>
                  <a:schemeClr val="bg1"/>
                </a:solidFill>
              </a:rPr>
              <a:t>[4:18]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chemeClr val="bg1"/>
                </a:solidFill>
              </a:rPr>
              <a:t>Notice again, sin of one/two causes others to suffer. 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4) What happened at The Temple of Dagon? 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268" y="79788"/>
            <a:ext cx="2234501" cy="167173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extLst>
      <p:ext uri="{BB962C8B-B14F-4D97-AF65-F5344CB8AC3E}">
        <p14:creationId xmlns:p14="http://schemas.microsoft.com/office/powerpoint/2010/main" val="3151759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69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436" y="312727"/>
            <a:ext cx="8675370" cy="1095506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en-US" sz="6600" b="1" dirty="0" err="1" smtClean="0">
                <a:latin typeface="Bahnschrift Condensed" panose="020B0502040204020203" pitchFamily="34" charset="0"/>
              </a:rPr>
              <a:t>Ch</a:t>
            </a:r>
            <a:r>
              <a:rPr lang="en-US" sz="6600" b="1" dirty="0" smtClean="0">
                <a:latin typeface="Bahnschrift Condensed" panose="020B0502040204020203" pitchFamily="34" charset="0"/>
              </a:rPr>
              <a:t> </a:t>
            </a:r>
            <a:r>
              <a:rPr lang="en-US" sz="6600" b="1" dirty="0" smtClean="0">
                <a:latin typeface="Bahnschrift Condensed" panose="020B0502040204020203" pitchFamily="34" charset="0"/>
              </a:rPr>
              <a:t>4-6 The Ark Travels</a:t>
            </a:r>
            <a:endParaRPr lang="en-US" sz="4800" b="1" i="1" dirty="0">
              <a:latin typeface="Bahnschrift Condensed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315" y="1703589"/>
            <a:ext cx="8675370" cy="526511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>
                <a:solidFill>
                  <a:schemeClr val="bg1"/>
                </a:solidFill>
              </a:rPr>
              <a:t>4) What happened at The Temple of Dagon? </a:t>
            </a:r>
            <a:endParaRPr lang="en-US" sz="3200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chemeClr val="bg1"/>
                </a:solidFill>
              </a:rPr>
              <a:t>	Dagon is humiliated &amp; his hands are cut off. 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5) </a:t>
            </a:r>
            <a:r>
              <a:rPr lang="en-US" sz="3200" b="1" dirty="0">
                <a:solidFill>
                  <a:schemeClr val="bg1"/>
                </a:solidFill>
              </a:rPr>
              <a:t>What happened </a:t>
            </a:r>
            <a:r>
              <a:rPr lang="en-US" sz="3200" b="1" dirty="0" smtClean="0">
                <a:solidFill>
                  <a:schemeClr val="bg1"/>
                </a:solidFill>
              </a:rPr>
              <a:t>in The Philistine cities?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chemeClr val="bg1"/>
                </a:solidFill>
              </a:rPr>
              <a:t>	You can’t make God go where His will is not.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6) How long did they have The Ark? Return it?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chemeClr val="bg1"/>
                </a:solidFill>
              </a:rPr>
              <a:t>	7 months. With a “guilt offering.” “Virgin” cows.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	God’s wrath is more absence than vengeance.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7) Why did God strike Beth </a:t>
            </a:r>
            <a:r>
              <a:rPr lang="en-US" sz="3200" b="1" dirty="0" err="1" smtClean="0">
                <a:solidFill>
                  <a:schemeClr val="bg1"/>
                </a:solidFill>
              </a:rPr>
              <a:t>Shemesh</a:t>
            </a:r>
            <a:r>
              <a:rPr lang="en-US" sz="3200" b="1" dirty="0" smtClean="0">
                <a:solidFill>
                  <a:schemeClr val="bg1"/>
                </a:solidFill>
              </a:rPr>
              <a:t>?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Because they didn’t reverence YHWH’s commands. </a:t>
            </a:r>
            <a:endParaRPr lang="en-US" sz="3200" b="1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How do we decide to enter war?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Where do you see Jesus in this story? 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268" y="79788"/>
            <a:ext cx="2234501" cy="167173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5" name="Rounded Rectangular Callout 4"/>
          <p:cNvSpPr/>
          <p:nvPr/>
        </p:nvSpPr>
        <p:spPr>
          <a:xfrm>
            <a:off x="263413" y="1408233"/>
            <a:ext cx="8617173" cy="2836186"/>
          </a:xfrm>
          <a:prstGeom prst="wedgeRoundRectCallout">
            <a:avLst>
              <a:gd name="adj1" fmla="val 1436"/>
              <a:gd name="adj2" fmla="val 61951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“In the long run the answer to all </a:t>
            </a:r>
            <a:r>
              <a:rPr lang="en-US" sz="2400" b="1" dirty="0"/>
              <a:t>those who object to the doctrine of hell is itself a question: “What are you asking God to do?”</a:t>
            </a:r>
            <a:r>
              <a:rPr lang="en-US" sz="2400" dirty="0"/>
              <a:t> To wipe out their past sins and, at all costs, to give them a fresh start, smoothing every difficulty and offering every miraculous help? But he has done so, on Calvary.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To </a:t>
            </a:r>
            <a:r>
              <a:rPr lang="en-US" sz="2400" dirty="0"/>
              <a:t>forgive them? They will not be forgiven.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dirty="0" smtClean="0"/>
              <a:t>To </a:t>
            </a:r>
            <a:r>
              <a:rPr lang="en-US" sz="2400" b="1" dirty="0"/>
              <a:t>leave them alone? Alas, I am afraid that is what he does</a:t>
            </a:r>
            <a:r>
              <a:rPr lang="en-US" sz="2400" b="1" dirty="0" smtClean="0"/>
              <a:t>.</a:t>
            </a:r>
            <a:r>
              <a:rPr lang="en-US" sz="2400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962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69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436" y="312727"/>
            <a:ext cx="8675370" cy="1095506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en-US" sz="6600" b="1" dirty="0" err="1" smtClean="0">
                <a:latin typeface="Bahnschrift Condensed" panose="020B0502040204020203" pitchFamily="34" charset="0"/>
              </a:rPr>
              <a:t>Ch</a:t>
            </a:r>
            <a:r>
              <a:rPr lang="en-US" sz="6600" b="1" dirty="0" smtClean="0">
                <a:latin typeface="Bahnschrift Condensed" panose="020B0502040204020203" pitchFamily="34" charset="0"/>
              </a:rPr>
              <a:t> </a:t>
            </a:r>
            <a:r>
              <a:rPr lang="en-US" sz="6600" b="1" dirty="0" smtClean="0">
                <a:latin typeface="Bahnschrift Condensed" panose="020B0502040204020203" pitchFamily="34" charset="0"/>
              </a:rPr>
              <a:t>4-6 The Ark Travels</a:t>
            </a:r>
            <a:endParaRPr lang="en-US" sz="4800" b="1" i="1" dirty="0">
              <a:latin typeface="Bahnschrift Condensed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315" y="1703589"/>
            <a:ext cx="8675370" cy="526511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900" b="1" dirty="0" smtClean="0">
                <a:solidFill>
                  <a:schemeClr val="bg1"/>
                </a:solidFill>
              </a:rPr>
              <a:t>How do we decide to enter war?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Stay Humble: Germans thought God was with them!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1</a:t>
            </a:r>
            <a:r>
              <a:rPr lang="en-US" dirty="0">
                <a:solidFill>
                  <a:schemeClr val="bg1"/>
                </a:solidFill>
              </a:rPr>
              <a:t>) </a:t>
            </a:r>
            <a:r>
              <a:rPr lang="en-US" dirty="0" smtClean="0">
                <a:solidFill>
                  <a:schemeClr val="bg1"/>
                </a:solidFill>
              </a:rPr>
              <a:t>Horrific </a:t>
            </a:r>
            <a:r>
              <a:rPr lang="en-US" dirty="0">
                <a:solidFill>
                  <a:schemeClr val="bg1"/>
                </a:solidFill>
              </a:rPr>
              <a:t>wrong has been or is about to be committed.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2</a:t>
            </a:r>
            <a:r>
              <a:rPr lang="en-US" dirty="0">
                <a:solidFill>
                  <a:schemeClr val="bg1"/>
                </a:solidFill>
              </a:rPr>
              <a:t>) </a:t>
            </a:r>
            <a:r>
              <a:rPr lang="en-US" dirty="0" smtClean="0">
                <a:solidFill>
                  <a:schemeClr val="bg1"/>
                </a:solidFill>
              </a:rPr>
              <a:t>Every </a:t>
            </a:r>
            <a:r>
              <a:rPr lang="en-US" dirty="0">
                <a:solidFill>
                  <a:schemeClr val="bg1"/>
                </a:solidFill>
              </a:rPr>
              <a:t>peaceful alternative is attempted/explored.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3</a:t>
            </a:r>
            <a:r>
              <a:rPr lang="en-US" dirty="0">
                <a:solidFill>
                  <a:schemeClr val="bg1"/>
                </a:solidFill>
              </a:rPr>
              <a:t>) Authority </a:t>
            </a:r>
            <a:r>
              <a:rPr lang="en-US" dirty="0" smtClean="0">
                <a:solidFill>
                  <a:schemeClr val="bg1"/>
                </a:solidFill>
              </a:rPr>
              <a:t>is granted &amp; process </a:t>
            </a:r>
            <a:r>
              <a:rPr lang="en-US" dirty="0">
                <a:solidFill>
                  <a:schemeClr val="bg1"/>
                </a:solidFill>
              </a:rPr>
              <a:t>carefully </a:t>
            </a:r>
            <a:r>
              <a:rPr lang="en-US" dirty="0" smtClean="0">
                <a:solidFill>
                  <a:schemeClr val="bg1"/>
                </a:solidFill>
              </a:rPr>
              <a:t>followed. 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4</a:t>
            </a:r>
            <a:r>
              <a:rPr lang="en-US" dirty="0">
                <a:solidFill>
                  <a:schemeClr val="bg1"/>
                </a:solidFill>
              </a:rPr>
              <a:t>) Achievable goals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>
                <a:solidFill>
                  <a:schemeClr val="bg1"/>
                </a:solidFill>
              </a:rPr>
              <a:t>reasonable chance of </a:t>
            </a:r>
            <a:r>
              <a:rPr lang="en-US" dirty="0" smtClean="0">
                <a:solidFill>
                  <a:schemeClr val="bg1"/>
                </a:solidFill>
              </a:rPr>
              <a:t>success exists.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5</a:t>
            </a:r>
            <a:r>
              <a:rPr lang="en-US" dirty="0">
                <a:solidFill>
                  <a:schemeClr val="bg1"/>
                </a:solidFill>
              </a:rPr>
              <a:t>) </a:t>
            </a:r>
            <a:r>
              <a:rPr lang="en-US" dirty="0" smtClean="0">
                <a:solidFill>
                  <a:schemeClr val="bg1"/>
                </a:solidFill>
              </a:rPr>
              <a:t>Do goals </a:t>
            </a:r>
            <a:r>
              <a:rPr lang="en-US" dirty="0">
                <a:solidFill>
                  <a:schemeClr val="bg1"/>
                </a:solidFill>
              </a:rPr>
              <a:t>outweigh the suffering that will be caused.</a:t>
            </a:r>
            <a:endParaRPr lang="en-US" b="1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Where do you see Jesus in this story?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chemeClr val="bg1"/>
                </a:solidFill>
              </a:rPr>
              <a:t>God is willing to be vulnerable &amp; captured as a trophy,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	yet He still wins the victory for sinners! 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268" y="79788"/>
            <a:ext cx="2234501" cy="167173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  <p:extLst>
      <p:ext uri="{BB962C8B-B14F-4D97-AF65-F5344CB8AC3E}">
        <p14:creationId xmlns:p14="http://schemas.microsoft.com/office/powerpoint/2010/main" val="3467882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 Sam Ch1-3</Template>
  <TotalTime>65</TotalTime>
  <Words>336</Words>
  <Application>Microsoft Office PowerPoint</Application>
  <PresentationFormat>On-screen Show (4:3)</PresentationFormat>
  <Paragraphs>40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 BLANCA</vt:lpstr>
      <vt:lpstr>Arial</vt:lpstr>
      <vt:lpstr>Bahnschrift Condensed</vt:lpstr>
      <vt:lpstr>Calibri</vt:lpstr>
      <vt:lpstr>Calibri Light</vt:lpstr>
      <vt:lpstr>Office Theme</vt:lpstr>
      <vt:lpstr>Discussion: How can people treat God like  a magic token? </vt:lpstr>
      <vt:lpstr>Ch 4-6 The Ark Travels</vt:lpstr>
      <vt:lpstr>Ch 4-6 The Ark Travels</vt:lpstr>
      <vt:lpstr>Ch 4-6 The Ark Travels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Discussion: How can people treat God like  a magic token?</dc:title>
  <dc:creator>Coulter Wickerham</dc:creator>
  <cp:lastModifiedBy>Coulter Wickerham</cp:lastModifiedBy>
  <cp:revision>7</cp:revision>
  <dcterms:created xsi:type="dcterms:W3CDTF">2019-01-16T22:25:44Z</dcterms:created>
  <dcterms:modified xsi:type="dcterms:W3CDTF">2019-01-16T23:31:00Z</dcterms:modified>
</cp:coreProperties>
</file>