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49"/>
  </p:notesMasterIdLst>
  <p:sldIdLst>
    <p:sldId id="256" r:id="rId2"/>
    <p:sldId id="257" r:id="rId3"/>
    <p:sldId id="288" r:id="rId4"/>
    <p:sldId id="289" r:id="rId5"/>
    <p:sldId id="258" r:id="rId6"/>
    <p:sldId id="259" r:id="rId7"/>
    <p:sldId id="260" r:id="rId8"/>
    <p:sldId id="261" r:id="rId9"/>
    <p:sldId id="262" r:id="rId10"/>
    <p:sldId id="266" r:id="rId11"/>
    <p:sldId id="263" r:id="rId12"/>
    <p:sldId id="265" r:id="rId13"/>
    <p:sldId id="264" r:id="rId14"/>
    <p:sldId id="290" r:id="rId15"/>
    <p:sldId id="294" r:id="rId16"/>
    <p:sldId id="283" r:id="rId17"/>
    <p:sldId id="284" r:id="rId18"/>
    <p:sldId id="285" r:id="rId19"/>
    <p:sldId id="286" r:id="rId20"/>
    <p:sldId id="287" r:id="rId21"/>
    <p:sldId id="268" r:id="rId22"/>
    <p:sldId id="269" r:id="rId23"/>
    <p:sldId id="270" r:id="rId24"/>
    <p:sldId id="271" r:id="rId25"/>
    <p:sldId id="272" r:id="rId26"/>
    <p:sldId id="295" r:id="rId27"/>
    <p:sldId id="298" r:id="rId28"/>
    <p:sldId id="297" r:id="rId29"/>
    <p:sldId id="296" r:id="rId30"/>
    <p:sldId id="299" r:id="rId31"/>
    <p:sldId id="300" r:id="rId32"/>
    <p:sldId id="301" r:id="rId33"/>
    <p:sldId id="302" r:id="rId34"/>
    <p:sldId id="303" r:id="rId35"/>
    <p:sldId id="304" r:id="rId36"/>
    <p:sldId id="305" r:id="rId37"/>
    <p:sldId id="306" r:id="rId38"/>
    <p:sldId id="307" r:id="rId39"/>
    <p:sldId id="308" r:id="rId40"/>
    <p:sldId id="309" r:id="rId41"/>
    <p:sldId id="310" r:id="rId42"/>
    <p:sldId id="311" r:id="rId43"/>
    <p:sldId id="312" r:id="rId44"/>
    <p:sldId id="313" r:id="rId45"/>
    <p:sldId id="314" r:id="rId46"/>
    <p:sldId id="317" r:id="rId47"/>
    <p:sldId id="318" r:id="rId48"/>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0" autoAdjust="0"/>
    <p:restoredTop sz="94660"/>
  </p:normalViewPr>
  <p:slideViewPr>
    <p:cSldViewPr snapToGrid="0">
      <p:cViewPr varScale="1">
        <p:scale>
          <a:sx n="100" d="100"/>
          <a:sy n="100" d="100"/>
        </p:scale>
        <p:origin x="33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A83B452F-92EB-47C3-B52E-DCB134F5A3A0}" type="datetimeFigureOut">
              <a:rPr lang="en-US" smtClean="0"/>
              <a:t>8/28/2019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9D8F537-8188-439E-BBB7-471BCB45D8B5}" type="slidenum">
              <a:rPr lang="en-US" smtClean="0"/>
              <a:t>‹#›</a:t>
            </a:fld>
            <a:endParaRPr lang="en-US"/>
          </a:p>
        </p:txBody>
      </p:sp>
    </p:spTree>
    <p:extLst>
      <p:ext uri="{BB962C8B-B14F-4D97-AF65-F5344CB8AC3E}">
        <p14:creationId xmlns:p14="http://schemas.microsoft.com/office/powerpoint/2010/main" val="18617296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D145DF85-C215-4654-892D-1CD1F764EE89}" type="datetime1">
              <a:rPr lang="en-US" smtClean="0"/>
              <a:t>8/28/2019</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F1F95B8-C12D-499E-A431-44ACC8ECE1A2}" type="datetime1">
              <a:rPr lang="en-US" smtClean="0"/>
              <a:t>8/28/2019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BBAEB62-AE25-40A3-9B50-BF5248D2FB8F}" type="datetime1">
              <a:rPr lang="en-US" smtClean="0"/>
              <a:t>8/28/2019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3E7D6AB-0A8D-444C-9239-3F664100DF17}" type="datetime1">
              <a:rPr lang="en-US" smtClean="0"/>
              <a:t>8/28/2019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A85E728-2210-4B82-BB3C-F4B38A066CDB}" type="datetime1">
              <a:rPr lang="en-US" smtClean="0"/>
              <a:t>8/28/2019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765F92-AC67-401A-8D3E-8832903504E1}" type="datetime1">
              <a:rPr lang="en-US" smtClean="0"/>
              <a:t>8/28/2019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F9B4E07-BB7A-4991-B630-E8851CFAA772}" type="datetime1">
              <a:rPr lang="en-US" smtClean="0"/>
              <a:t>8/28/2019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A6D44A-B3C2-4429-8C6E-D91C8986A6A3}" type="datetime1">
              <a:rPr lang="en-US" smtClean="0"/>
              <a:t>8/28/2019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08D71F5-F63F-43A7-8196-961DAE2CE43D}" type="datetime1">
              <a:rPr lang="en-US" smtClean="0"/>
              <a:t>8/28/2019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DAB660-684D-413B-A702-A9AC1640B5A3}" type="datetime1">
              <a:rPr lang="en-US" smtClean="0"/>
              <a:t>8/28/2019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5B0986B-77DD-434E-A94D-CF4E8D39C8CC}" type="datetime1">
              <a:rPr lang="en-US" smtClean="0"/>
              <a:t>8/28/2019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81E22C1-F631-474C-95BF-920AE5D0C69B}" type="datetime1">
              <a:rPr lang="en-US" smtClean="0"/>
              <a:t>8/28/2019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78D4FA2-9C21-41F0-B2BF-DA27CDC3697A}" type="datetime1">
              <a:rPr lang="en-US" smtClean="0"/>
              <a:t>8/28/2019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EC866D9-7658-4BBD-ADB6-5B1AFF8BC33F}" type="datetime1">
              <a:rPr lang="en-US" smtClean="0"/>
              <a:t>8/28/2019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5FB49BDB-2B80-493F-B68C-A5ED089A23C8}" type="datetime1">
              <a:rPr lang="en-US" smtClean="0"/>
              <a:t>8/28/2019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A8FBA0-6387-407C-86D7-802EE2B7C400}" type="datetime1">
              <a:rPr lang="en-US" smtClean="0"/>
              <a:t>8/28/2019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D421C3-84E2-4B15-838C-1BA93479C5B3}" type="datetime1">
              <a:rPr lang="en-US" smtClean="0"/>
              <a:t>8/28/2019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C0775E56-6421-421B-891E-3D7C8AC9432A}" type="datetime1">
              <a:rPr lang="en-US" smtClean="0"/>
              <a:t>8/28/2019</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hf hdr="0" ftr="0" dt="0"/>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B646F-AEDB-48A1-9AB2-9F67C6E93D8B}"/>
              </a:ext>
            </a:extLst>
          </p:cNvPr>
          <p:cNvSpPr>
            <a:spLocks noGrp="1"/>
          </p:cNvSpPr>
          <p:nvPr>
            <p:ph type="ctrTitle"/>
          </p:nvPr>
        </p:nvSpPr>
        <p:spPr/>
        <p:txBody>
          <a:bodyPr>
            <a:noAutofit/>
          </a:bodyPr>
          <a:lstStyle/>
          <a:p>
            <a:pPr algn="ctr"/>
            <a:r>
              <a:rPr lang="en-US" sz="3200" b="1" dirty="0">
                <a:latin typeface="+mn-lt"/>
              </a:rPr>
              <a:t>God’s Purpose for Man’s Sufferings</a:t>
            </a:r>
            <a:br>
              <a:rPr lang="en-US" sz="3200" b="1" dirty="0">
                <a:latin typeface="+mn-lt"/>
              </a:rPr>
            </a:br>
            <a:r>
              <a:rPr lang="en-US" sz="3200" b="1" dirty="0">
                <a:latin typeface="+mn-lt"/>
              </a:rPr>
              <a:t>and </a:t>
            </a:r>
            <a:br>
              <a:rPr lang="en-US" sz="3200" b="1" dirty="0">
                <a:latin typeface="+mn-lt"/>
              </a:rPr>
            </a:br>
            <a:r>
              <a:rPr lang="en-US" sz="3200" b="1" dirty="0">
                <a:latin typeface="+mn-lt"/>
              </a:rPr>
              <a:t>How to Prepare for Suffering</a:t>
            </a:r>
          </a:p>
        </p:txBody>
      </p:sp>
      <p:sp>
        <p:nvSpPr>
          <p:cNvPr id="3" name="Subtitle 2">
            <a:extLst>
              <a:ext uri="{FF2B5EF4-FFF2-40B4-BE49-F238E27FC236}">
                <a16:creationId xmlns:a16="http://schemas.microsoft.com/office/drawing/2014/main" id="{B83E7C37-3F7D-4C39-9D53-C5025E4FFA14}"/>
              </a:ext>
            </a:extLst>
          </p:cNvPr>
          <p:cNvSpPr>
            <a:spLocks noGrp="1"/>
          </p:cNvSpPr>
          <p:nvPr>
            <p:ph type="subTitle" idx="1"/>
          </p:nvPr>
        </p:nvSpPr>
        <p:spPr>
          <a:xfrm>
            <a:off x="3962399" y="5128682"/>
            <a:ext cx="7197726" cy="481543"/>
          </a:xfrm>
        </p:spPr>
        <p:txBody>
          <a:bodyPr/>
          <a:lstStyle/>
          <a:p>
            <a:pPr algn="ctr"/>
            <a:r>
              <a:rPr lang="en-US" dirty="0"/>
              <a:t>Conclusion to Tribulation Class</a:t>
            </a:r>
          </a:p>
        </p:txBody>
      </p:sp>
      <p:sp>
        <p:nvSpPr>
          <p:cNvPr id="4" name="Slide Number Placeholder 3">
            <a:extLst>
              <a:ext uri="{FF2B5EF4-FFF2-40B4-BE49-F238E27FC236}">
                <a16:creationId xmlns:a16="http://schemas.microsoft.com/office/drawing/2014/main" id="{7FF06F80-AB06-448B-91DA-87AC66335B76}"/>
              </a:ext>
            </a:extLst>
          </p:cNvPr>
          <p:cNvSpPr>
            <a:spLocks noGrp="1"/>
          </p:cNvSpPr>
          <p:nvPr>
            <p:ph type="sldNum" sz="quarter" idx="12"/>
          </p:nvPr>
        </p:nvSpPr>
        <p:spPr/>
        <p:txBody>
          <a:bodyPr/>
          <a:lstStyle/>
          <a:p>
            <a:fld id="{D57F1E4F-1CFF-5643-939E-217C01CDF565}" type="slidenum">
              <a:rPr lang="en-US" sz="1400" smtClean="0"/>
              <a:pPr/>
              <a:t>1</a:t>
            </a:fld>
            <a:endParaRPr lang="en-US" sz="1400" dirty="0"/>
          </a:p>
        </p:txBody>
      </p:sp>
    </p:spTree>
    <p:extLst>
      <p:ext uri="{BB962C8B-B14F-4D97-AF65-F5344CB8AC3E}">
        <p14:creationId xmlns:p14="http://schemas.microsoft.com/office/powerpoint/2010/main" val="5585506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6A536-383E-4DCC-943B-F4EBA46BE24E}"/>
              </a:ext>
            </a:extLst>
          </p:cNvPr>
          <p:cNvSpPr>
            <a:spLocks noGrp="1"/>
          </p:cNvSpPr>
          <p:nvPr>
            <p:ph type="title"/>
          </p:nvPr>
        </p:nvSpPr>
        <p:spPr>
          <a:xfrm>
            <a:off x="371475" y="247651"/>
            <a:ext cx="11468100" cy="504824"/>
          </a:xfrm>
        </p:spPr>
        <p:txBody>
          <a:bodyPr>
            <a:normAutofit fontScale="90000"/>
          </a:bodyPr>
          <a:lstStyle/>
          <a:p>
            <a:pPr algn="ctr"/>
            <a:r>
              <a:rPr lang="en-US" dirty="0">
                <a:latin typeface="+mn-lt"/>
              </a:rPr>
              <a:t>First – Sufferings Perfect God’s Children</a:t>
            </a:r>
          </a:p>
        </p:txBody>
      </p:sp>
      <p:sp>
        <p:nvSpPr>
          <p:cNvPr id="3" name="Content Placeholder 2">
            <a:extLst>
              <a:ext uri="{FF2B5EF4-FFF2-40B4-BE49-F238E27FC236}">
                <a16:creationId xmlns:a16="http://schemas.microsoft.com/office/drawing/2014/main" id="{BE5E8618-622D-47CF-98C2-59212E04B434}"/>
              </a:ext>
            </a:extLst>
          </p:cNvPr>
          <p:cNvSpPr>
            <a:spLocks noGrp="1"/>
          </p:cNvSpPr>
          <p:nvPr>
            <p:ph idx="1"/>
          </p:nvPr>
        </p:nvSpPr>
        <p:spPr>
          <a:xfrm>
            <a:off x="371475" y="752475"/>
            <a:ext cx="11468100" cy="5857874"/>
          </a:xfrm>
        </p:spPr>
        <p:txBody>
          <a:bodyPr>
            <a:normAutofit/>
          </a:bodyPr>
          <a:lstStyle/>
          <a:p>
            <a:pPr marL="0" indent="0">
              <a:buFont typeface="Arial" panose="020B0604020202020204" pitchFamily="34" charset="0"/>
              <a:buNone/>
              <a:defRPr/>
            </a:pPr>
            <a:endParaRPr lang="en-US" dirty="0"/>
          </a:p>
          <a:p>
            <a:pPr marL="0" indent="0">
              <a:buFont typeface="Arial" panose="020B0604020202020204" pitchFamily="34" charset="0"/>
              <a:buNone/>
              <a:defRPr/>
            </a:pPr>
            <a:r>
              <a:rPr lang="en-US" sz="3600" b="1" dirty="0"/>
              <a:t>Luke 2:52 </a:t>
            </a:r>
            <a:r>
              <a:rPr lang="en-US" sz="3600" dirty="0"/>
              <a:t>And Jesus kept </a:t>
            </a:r>
            <a:r>
              <a:rPr lang="en-US" sz="3600" b="1" u="sng" dirty="0"/>
              <a:t>increasing in wisdom and stature</a:t>
            </a:r>
            <a:r>
              <a:rPr lang="en-US" sz="3600" dirty="0"/>
              <a:t>, and in favor with God and men.</a:t>
            </a:r>
          </a:p>
          <a:p>
            <a:endParaRPr lang="en-US" dirty="0"/>
          </a:p>
        </p:txBody>
      </p:sp>
      <p:sp>
        <p:nvSpPr>
          <p:cNvPr id="4" name="Slide Number Placeholder 3">
            <a:extLst>
              <a:ext uri="{FF2B5EF4-FFF2-40B4-BE49-F238E27FC236}">
                <a16:creationId xmlns:a16="http://schemas.microsoft.com/office/drawing/2014/main" id="{23381DB9-1887-4026-B3AD-86A80EBACCC8}"/>
              </a:ext>
            </a:extLst>
          </p:cNvPr>
          <p:cNvSpPr>
            <a:spLocks noGrp="1"/>
          </p:cNvSpPr>
          <p:nvPr>
            <p:ph type="sldNum" sz="quarter" idx="12"/>
          </p:nvPr>
        </p:nvSpPr>
        <p:spPr/>
        <p:txBody>
          <a:bodyPr/>
          <a:lstStyle/>
          <a:p>
            <a:fld id="{D57F1E4F-1CFF-5643-939E-217C01CDF565}" type="slidenum">
              <a:rPr lang="en-US" sz="1400" smtClean="0"/>
              <a:pPr/>
              <a:t>10</a:t>
            </a:fld>
            <a:endParaRPr lang="en-US" sz="1400" dirty="0"/>
          </a:p>
        </p:txBody>
      </p:sp>
    </p:spTree>
    <p:extLst>
      <p:ext uri="{BB962C8B-B14F-4D97-AF65-F5344CB8AC3E}">
        <p14:creationId xmlns:p14="http://schemas.microsoft.com/office/powerpoint/2010/main" val="31575907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6A536-383E-4DCC-943B-F4EBA46BE24E}"/>
              </a:ext>
            </a:extLst>
          </p:cNvPr>
          <p:cNvSpPr>
            <a:spLocks noGrp="1"/>
          </p:cNvSpPr>
          <p:nvPr>
            <p:ph type="title"/>
          </p:nvPr>
        </p:nvSpPr>
        <p:spPr>
          <a:xfrm>
            <a:off x="371475" y="247651"/>
            <a:ext cx="11468100" cy="504824"/>
          </a:xfrm>
        </p:spPr>
        <p:txBody>
          <a:bodyPr>
            <a:normAutofit fontScale="90000"/>
          </a:bodyPr>
          <a:lstStyle/>
          <a:p>
            <a:pPr algn="ctr"/>
            <a:r>
              <a:rPr lang="en-US" dirty="0">
                <a:latin typeface="+mn-lt"/>
              </a:rPr>
              <a:t>First – Sufferings Perfect God’s Children</a:t>
            </a:r>
          </a:p>
        </p:txBody>
      </p:sp>
      <p:sp>
        <p:nvSpPr>
          <p:cNvPr id="3" name="Content Placeholder 2">
            <a:extLst>
              <a:ext uri="{FF2B5EF4-FFF2-40B4-BE49-F238E27FC236}">
                <a16:creationId xmlns:a16="http://schemas.microsoft.com/office/drawing/2014/main" id="{BE5E8618-622D-47CF-98C2-59212E04B434}"/>
              </a:ext>
            </a:extLst>
          </p:cNvPr>
          <p:cNvSpPr>
            <a:spLocks noGrp="1"/>
          </p:cNvSpPr>
          <p:nvPr>
            <p:ph idx="1"/>
          </p:nvPr>
        </p:nvSpPr>
        <p:spPr>
          <a:xfrm>
            <a:off x="371475" y="752475"/>
            <a:ext cx="11468100" cy="5857874"/>
          </a:xfrm>
        </p:spPr>
        <p:txBody>
          <a:bodyPr>
            <a:normAutofit fontScale="92500" lnSpcReduction="20000"/>
          </a:bodyPr>
          <a:lstStyle/>
          <a:p>
            <a:pPr marL="0" indent="0">
              <a:buFont typeface="Arial" panose="020B0604020202020204" pitchFamily="34" charset="0"/>
              <a:buNone/>
              <a:defRPr/>
            </a:pPr>
            <a:endParaRPr lang="en-US" sz="2800" b="1" dirty="0"/>
          </a:p>
          <a:p>
            <a:pPr marL="0" indent="0">
              <a:buFont typeface="Arial" panose="020B0604020202020204" pitchFamily="34" charset="0"/>
              <a:buNone/>
              <a:defRPr/>
            </a:pPr>
            <a:r>
              <a:rPr lang="en-US" sz="2800" b="1" u="sng" dirty="0"/>
              <a:t>God Perfects His Other Sons through Sufferings</a:t>
            </a:r>
          </a:p>
          <a:p>
            <a:pPr marL="0" indent="0">
              <a:buFont typeface="Arial" panose="020B0604020202020204" pitchFamily="34" charset="0"/>
              <a:buNone/>
              <a:defRPr/>
            </a:pPr>
            <a:r>
              <a:rPr lang="en-US" sz="2800" dirty="0"/>
              <a:t> </a:t>
            </a:r>
          </a:p>
          <a:p>
            <a:pPr marL="0" indent="0">
              <a:buFont typeface="Arial" panose="020B0604020202020204" pitchFamily="34" charset="0"/>
              <a:buNone/>
              <a:defRPr/>
            </a:pPr>
            <a:r>
              <a:rPr lang="en-US" sz="2800" b="1" dirty="0"/>
              <a:t>James 1:2-4 </a:t>
            </a:r>
            <a:r>
              <a:rPr lang="en-US" sz="2800" dirty="0"/>
              <a:t>Consider it all joy, my brethren (sons of God), when you encounter various </a:t>
            </a:r>
            <a:r>
              <a:rPr lang="en-US" sz="2800" b="1" u="sng" dirty="0"/>
              <a:t>trials</a:t>
            </a:r>
            <a:r>
              <a:rPr lang="en-US" sz="2800" dirty="0"/>
              <a:t>, </a:t>
            </a:r>
            <a:r>
              <a:rPr lang="en-US" sz="2800" baseline="30000" dirty="0"/>
              <a:t>3 </a:t>
            </a:r>
            <a:r>
              <a:rPr lang="en-US" sz="2800" dirty="0"/>
              <a:t> knowing that the </a:t>
            </a:r>
            <a:r>
              <a:rPr lang="en-US" sz="2800" b="1" u="sng" dirty="0"/>
              <a:t>testing of your faith</a:t>
            </a:r>
            <a:r>
              <a:rPr lang="en-US" sz="2800" dirty="0"/>
              <a:t> produces </a:t>
            </a:r>
            <a:r>
              <a:rPr lang="en-US" sz="2800" b="1" u="sng" dirty="0"/>
              <a:t>endurance</a:t>
            </a:r>
            <a:r>
              <a:rPr lang="en-US" sz="2800" dirty="0"/>
              <a:t>. </a:t>
            </a:r>
            <a:r>
              <a:rPr lang="en-US" sz="2800" baseline="30000" dirty="0"/>
              <a:t>4 </a:t>
            </a:r>
            <a:r>
              <a:rPr lang="en-US" sz="2800" dirty="0"/>
              <a:t> And let endurance have </a:t>
            </a:r>
            <a:r>
              <a:rPr lang="en-US" sz="2800" i="1" dirty="0"/>
              <a:t>its</a:t>
            </a:r>
            <a:r>
              <a:rPr lang="en-US" sz="2800" dirty="0"/>
              <a:t> perfect result, so that you may be </a:t>
            </a:r>
            <a:r>
              <a:rPr lang="en-US" sz="2800" b="1" u="sng" dirty="0"/>
              <a:t>perfect and complete</a:t>
            </a:r>
            <a:r>
              <a:rPr lang="en-US" sz="2800" dirty="0"/>
              <a:t>, lacking in nothing.</a:t>
            </a:r>
          </a:p>
          <a:p>
            <a:pPr marL="0" indent="0">
              <a:buFont typeface="Arial" panose="020B0604020202020204" pitchFamily="34" charset="0"/>
              <a:buNone/>
              <a:defRPr/>
            </a:pPr>
            <a:r>
              <a:rPr lang="en-US" sz="2800" dirty="0"/>
              <a:t> </a:t>
            </a:r>
          </a:p>
          <a:p>
            <a:pPr marL="0" indent="0">
              <a:buFont typeface="Arial" panose="020B0604020202020204" pitchFamily="34" charset="0"/>
              <a:buNone/>
              <a:defRPr/>
            </a:pPr>
            <a:r>
              <a:rPr lang="en-US" sz="2800" b="1" dirty="0"/>
              <a:t>1 Peter 5:10 </a:t>
            </a:r>
            <a:r>
              <a:rPr lang="en-US" sz="2800" dirty="0"/>
              <a:t> After you have </a:t>
            </a:r>
            <a:r>
              <a:rPr lang="en-US" sz="2800" b="1" u="sng" dirty="0"/>
              <a:t>suffered for a little while</a:t>
            </a:r>
            <a:r>
              <a:rPr lang="en-US" sz="2800" dirty="0"/>
              <a:t>, the God of all grace, who called you to His eternal glory in Christ, </a:t>
            </a:r>
            <a:r>
              <a:rPr lang="en-US" sz="2800" b="1" u="sng" dirty="0"/>
              <a:t>will Himself perfect</a:t>
            </a:r>
            <a:r>
              <a:rPr lang="en-US" sz="2800" dirty="0"/>
              <a:t>, confirm, </a:t>
            </a:r>
            <a:r>
              <a:rPr lang="en-US" sz="2800" b="1" u="sng" dirty="0"/>
              <a:t>strengthen</a:t>
            </a:r>
            <a:r>
              <a:rPr lang="en-US" sz="2800" dirty="0"/>
              <a:t> </a:t>
            </a:r>
            <a:r>
              <a:rPr lang="en-US" sz="2800" i="1" dirty="0"/>
              <a:t>and</a:t>
            </a:r>
            <a:r>
              <a:rPr lang="en-US" sz="2800" dirty="0"/>
              <a:t> establish you.</a:t>
            </a:r>
          </a:p>
          <a:p>
            <a:pPr marL="0" indent="0">
              <a:buFont typeface="Arial" panose="020B0604020202020204" pitchFamily="34" charset="0"/>
              <a:buNone/>
              <a:defRPr/>
            </a:pPr>
            <a:endParaRPr lang="en-US" sz="2800" dirty="0"/>
          </a:p>
          <a:p>
            <a:pPr marL="0" indent="0">
              <a:buNone/>
              <a:defRPr/>
            </a:pPr>
            <a:r>
              <a:rPr lang="en-US" sz="2800" b="1" dirty="0"/>
              <a:t>Titus 3:14 </a:t>
            </a:r>
            <a:r>
              <a:rPr lang="en-US" sz="2800" dirty="0"/>
              <a:t> Our people must also </a:t>
            </a:r>
            <a:r>
              <a:rPr lang="en-US" sz="2800" b="1" u="sng" dirty="0"/>
              <a:t>learn to engage in good deeds</a:t>
            </a:r>
            <a:r>
              <a:rPr lang="en-US" sz="2800" dirty="0"/>
              <a:t> … so that they will </a:t>
            </a:r>
            <a:r>
              <a:rPr lang="en-US" sz="2800" b="1" u="sng" dirty="0"/>
              <a:t>not be unfruitful</a:t>
            </a:r>
            <a:r>
              <a:rPr lang="en-US" sz="2800" dirty="0"/>
              <a:t>. </a:t>
            </a:r>
          </a:p>
          <a:p>
            <a:pPr marL="0" indent="0">
              <a:buFont typeface="Arial" panose="020B0604020202020204" pitchFamily="34" charset="0"/>
              <a:buNone/>
              <a:defRPr/>
            </a:pPr>
            <a:endParaRPr lang="en-US" dirty="0"/>
          </a:p>
          <a:p>
            <a:endParaRPr lang="en-US" dirty="0"/>
          </a:p>
        </p:txBody>
      </p:sp>
      <p:sp>
        <p:nvSpPr>
          <p:cNvPr id="4" name="Slide Number Placeholder 3">
            <a:extLst>
              <a:ext uri="{FF2B5EF4-FFF2-40B4-BE49-F238E27FC236}">
                <a16:creationId xmlns:a16="http://schemas.microsoft.com/office/drawing/2014/main" id="{062B5C4D-2550-4231-98DA-99A56FFC8E6C}"/>
              </a:ext>
            </a:extLst>
          </p:cNvPr>
          <p:cNvSpPr>
            <a:spLocks noGrp="1"/>
          </p:cNvSpPr>
          <p:nvPr>
            <p:ph type="sldNum" sz="quarter" idx="12"/>
          </p:nvPr>
        </p:nvSpPr>
        <p:spPr/>
        <p:txBody>
          <a:bodyPr/>
          <a:lstStyle/>
          <a:p>
            <a:fld id="{D57F1E4F-1CFF-5643-939E-217C01CDF565}" type="slidenum">
              <a:rPr lang="en-US" sz="1400" smtClean="0"/>
              <a:pPr/>
              <a:t>11</a:t>
            </a:fld>
            <a:endParaRPr lang="en-US" sz="1400" dirty="0"/>
          </a:p>
        </p:txBody>
      </p:sp>
    </p:spTree>
    <p:extLst>
      <p:ext uri="{BB962C8B-B14F-4D97-AF65-F5344CB8AC3E}">
        <p14:creationId xmlns:p14="http://schemas.microsoft.com/office/powerpoint/2010/main" val="3836579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6A536-383E-4DCC-943B-F4EBA46BE24E}"/>
              </a:ext>
            </a:extLst>
          </p:cNvPr>
          <p:cNvSpPr>
            <a:spLocks noGrp="1"/>
          </p:cNvSpPr>
          <p:nvPr>
            <p:ph type="title"/>
          </p:nvPr>
        </p:nvSpPr>
        <p:spPr>
          <a:xfrm>
            <a:off x="371475" y="247651"/>
            <a:ext cx="11468100" cy="504824"/>
          </a:xfrm>
        </p:spPr>
        <p:txBody>
          <a:bodyPr>
            <a:normAutofit fontScale="90000"/>
          </a:bodyPr>
          <a:lstStyle/>
          <a:p>
            <a:pPr algn="ctr"/>
            <a:r>
              <a:rPr lang="en-US" dirty="0">
                <a:latin typeface="+mn-lt"/>
              </a:rPr>
              <a:t>Second – Training in Righteousness</a:t>
            </a:r>
          </a:p>
        </p:txBody>
      </p:sp>
      <p:sp>
        <p:nvSpPr>
          <p:cNvPr id="3" name="Content Placeholder 2">
            <a:extLst>
              <a:ext uri="{FF2B5EF4-FFF2-40B4-BE49-F238E27FC236}">
                <a16:creationId xmlns:a16="http://schemas.microsoft.com/office/drawing/2014/main" id="{BE5E8618-622D-47CF-98C2-59212E04B434}"/>
              </a:ext>
            </a:extLst>
          </p:cNvPr>
          <p:cNvSpPr>
            <a:spLocks noGrp="1"/>
          </p:cNvSpPr>
          <p:nvPr>
            <p:ph idx="1"/>
          </p:nvPr>
        </p:nvSpPr>
        <p:spPr>
          <a:xfrm>
            <a:off x="371475" y="752475"/>
            <a:ext cx="11468100" cy="5857874"/>
          </a:xfrm>
        </p:spPr>
        <p:txBody>
          <a:bodyPr>
            <a:noAutofit/>
          </a:bodyPr>
          <a:lstStyle/>
          <a:p>
            <a:pPr marL="0" indent="0">
              <a:buFont typeface="Arial" panose="020B0604020202020204" pitchFamily="34" charset="0"/>
              <a:buNone/>
              <a:defRPr/>
            </a:pPr>
            <a:r>
              <a:rPr lang="en-US" sz="4000" b="1" u="sng" dirty="0"/>
              <a:t>Discipline Defined</a:t>
            </a:r>
            <a:r>
              <a:rPr lang="en-US" sz="4000" dirty="0"/>
              <a:t> </a:t>
            </a:r>
          </a:p>
          <a:p>
            <a:pPr>
              <a:defRPr/>
            </a:pPr>
            <a:r>
              <a:rPr lang="en-US" sz="4000" b="1" dirty="0"/>
              <a:t>Greek Word: </a:t>
            </a:r>
            <a:r>
              <a:rPr lang="en-US" sz="4000" b="1" i="1" dirty="0"/>
              <a:t>paideuô</a:t>
            </a:r>
            <a:r>
              <a:rPr lang="en-US" sz="4000" dirty="0"/>
              <a:t> </a:t>
            </a:r>
            <a:br>
              <a:rPr lang="en-US" sz="4000" dirty="0"/>
            </a:br>
            <a:r>
              <a:rPr lang="en-US" sz="4000" b="1" dirty="0"/>
              <a:t>Definition: </a:t>
            </a:r>
            <a:r>
              <a:rPr lang="en-US" sz="4000" dirty="0"/>
              <a:t>the rearing of a child, teaching, education, training, discipline</a:t>
            </a:r>
            <a:endParaRPr lang="en-US" sz="4000" b="1" dirty="0"/>
          </a:p>
          <a:p>
            <a:r>
              <a:rPr lang="en-US" sz="4000" b="1" dirty="0"/>
              <a:t>Root Greek Word: </a:t>
            </a:r>
            <a:r>
              <a:rPr lang="en-US" sz="4000" b="1" i="1" dirty="0"/>
              <a:t>pais</a:t>
            </a:r>
          </a:p>
          <a:p>
            <a:pPr marL="457200" lvl="1" indent="0">
              <a:buNone/>
            </a:pPr>
            <a:r>
              <a:rPr lang="en-US" sz="3800" b="1" dirty="0"/>
              <a:t>Definition: </a:t>
            </a:r>
            <a:r>
              <a:rPr lang="en-US" sz="3800" dirty="0"/>
              <a:t>a child, boy, youth</a:t>
            </a:r>
          </a:p>
          <a:p>
            <a:r>
              <a:rPr lang="en-US" sz="4000" b="1" dirty="0"/>
              <a:t>Root Greek Word:  </a:t>
            </a:r>
            <a:r>
              <a:rPr lang="en-US" sz="4000" b="1" i="1" dirty="0" err="1"/>
              <a:t>paio</a:t>
            </a:r>
            <a:endParaRPr lang="en-US" sz="4000" b="1" i="1" dirty="0"/>
          </a:p>
          <a:p>
            <a:pPr marL="457200" lvl="1" indent="0">
              <a:buNone/>
            </a:pPr>
            <a:r>
              <a:rPr lang="en-US" sz="3800" b="1" dirty="0"/>
              <a:t>Definition:  </a:t>
            </a:r>
            <a:r>
              <a:rPr lang="en-US" sz="3800" dirty="0"/>
              <a:t>Smite, Strike</a:t>
            </a:r>
            <a:endParaRPr lang="en-US" sz="2200" dirty="0"/>
          </a:p>
        </p:txBody>
      </p:sp>
      <p:sp>
        <p:nvSpPr>
          <p:cNvPr id="4" name="Slide Number Placeholder 3">
            <a:extLst>
              <a:ext uri="{FF2B5EF4-FFF2-40B4-BE49-F238E27FC236}">
                <a16:creationId xmlns:a16="http://schemas.microsoft.com/office/drawing/2014/main" id="{029856AA-C7FB-475E-8E87-5CBF90293783}"/>
              </a:ext>
            </a:extLst>
          </p:cNvPr>
          <p:cNvSpPr>
            <a:spLocks noGrp="1"/>
          </p:cNvSpPr>
          <p:nvPr>
            <p:ph type="sldNum" sz="quarter" idx="12"/>
          </p:nvPr>
        </p:nvSpPr>
        <p:spPr>
          <a:xfrm>
            <a:off x="11056635" y="6232524"/>
            <a:ext cx="551167" cy="377825"/>
          </a:xfrm>
        </p:spPr>
        <p:txBody>
          <a:bodyPr/>
          <a:lstStyle/>
          <a:p>
            <a:fld id="{D57F1E4F-1CFF-5643-939E-217C01CDF565}" type="slidenum">
              <a:rPr lang="en-US" sz="1400" smtClean="0"/>
              <a:pPr/>
              <a:t>12</a:t>
            </a:fld>
            <a:endParaRPr lang="en-US" sz="1400" dirty="0"/>
          </a:p>
        </p:txBody>
      </p:sp>
    </p:spTree>
    <p:extLst>
      <p:ext uri="{BB962C8B-B14F-4D97-AF65-F5344CB8AC3E}">
        <p14:creationId xmlns:p14="http://schemas.microsoft.com/office/powerpoint/2010/main" val="25132030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6A536-383E-4DCC-943B-F4EBA46BE24E}"/>
              </a:ext>
            </a:extLst>
          </p:cNvPr>
          <p:cNvSpPr>
            <a:spLocks noGrp="1"/>
          </p:cNvSpPr>
          <p:nvPr>
            <p:ph type="title"/>
          </p:nvPr>
        </p:nvSpPr>
        <p:spPr>
          <a:xfrm>
            <a:off x="371475" y="247651"/>
            <a:ext cx="11468100" cy="504824"/>
          </a:xfrm>
        </p:spPr>
        <p:txBody>
          <a:bodyPr>
            <a:normAutofit fontScale="90000"/>
          </a:bodyPr>
          <a:lstStyle/>
          <a:p>
            <a:pPr algn="ctr"/>
            <a:r>
              <a:rPr lang="en-US" dirty="0"/>
              <a:t>Second – Training in Righteousness</a:t>
            </a:r>
            <a:endParaRPr lang="en-US" dirty="0">
              <a:latin typeface="+mn-lt"/>
            </a:endParaRPr>
          </a:p>
        </p:txBody>
      </p:sp>
      <p:sp>
        <p:nvSpPr>
          <p:cNvPr id="3" name="Content Placeholder 2">
            <a:extLst>
              <a:ext uri="{FF2B5EF4-FFF2-40B4-BE49-F238E27FC236}">
                <a16:creationId xmlns:a16="http://schemas.microsoft.com/office/drawing/2014/main" id="{BE5E8618-622D-47CF-98C2-59212E04B434}"/>
              </a:ext>
            </a:extLst>
          </p:cNvPr>
          <p:cNvSpPr>
            <a:spLocks noGrp="1"/>
          </p:cNvSpPr>
          <p:nvPr>
            <p:ph idx="1"/>
          </p:nvPr>
        </p:nvSpPr>
        <p:spPr>
          <a:xfrm>
            <a:off x="371475" y="752475"/>
            <a:ext cx="11468100" cy="5400676"/>
          </a:xfrm>
        </p:spPr>
        <p:txBody>
          <a:bodyPr>
            <a:normAutofit fontScale="92500" lnSpcReduction="10000"/>
          </a:bodyPr>
          <a:lstStyle/>
          <a:p>
            <a:pPr marL="0" indent="0">
              <a:buNone/>
            </a:pPr>
            <a:r>
              <a:rPr lang="en-US" sz="2400" b="1" dirty="0"/>
              <a:t>Hebrews 12:5-6</a:t>
            </a:r>
            <a:r>
              <a:rPr lang="en-US" sz="2400" dirty="0"/>
              <a:t> My son, do not </a:t>
            </a:r>
            <a:r>
              <a:rPr lang="en-US" sz="2400" b="1" u="sng" dirty="0"/>
              <a:t>regard lightly</a:t>
            </a:r>
            <a:r>
              <a:rPr lang="en-US" sz="2400" dirty="0"/>
              <a:t> the </a:t>
            </a:r>
            <a:r>
              <a:rPr lang="en-US" sz="2400" b="1" u="sng" dirty="0"/>
              <a:t>discipline</a:t>
            </a:r>
            <a:r>
              <a:rPr lang="en-US" sz="2400" dirty="0"/>
              <a:t> (training and instruction) of the Lord</a:t>
            </a:r>
          </a:p>
          <a:p>
            <a:pPr marL="0" indent="0">
              <a:buNone/>
            </a:pPr>
            <a:endParaRPr lang="en-US" sz="2400" dirty="0"/>
          </a:p>
          <a:p>
            <a:pPr marL="0" indent="0">
              <a:buNone/>
            </a:pPr>
            <a:r>
              <a:rPr lang="en-US" sz="2400" b="1" dirty="0"/>
              <a:t>2 Timothy 3:16 </a:t>
            </a:r>
            <a:r>
              <a:rPr lang="en-US" sz="2400" dirty="0"/>
              <a:t> All Scripture is inspired by God and profitable for </a:t>
            </a:r>
            <a:r>
              <a:rPr lang="en-US" sz="2400" b="1" u="sng" dirty="0"/>
              <a:t>teaching</a:t>
            </a:r>
            <a:r>
              <a:rPr lang="en-US" sz="2400" dirty="0"/>
              <a:t>, for reproof, for correction, for </a:t>
            </a:r>
            <a:r>
              <a:rPr lang="en-US" sz="2400" b="1" u="sng" dirty="0"/>
              <a:t>training</a:t>
            </a:r>
            <a:r>
              <a:rPr lang="en-US" sz="2400" dirty="0"/>
              <a:t> (</a:t>
            </a:r>
            <a:r>
              <a:rPr lang="en-US" sz="2400" b="1" i="1" dirty="0"/>
              <a:t>paideia</a:t>
            </a:r>
            <a:r>
              <a:rPr lang="en-US" sz="2400" dirty="0"/>
              <a:t> - discipline)</a:t>
            </a:r>
            <a:r>
              <a:rPr lang="en-US" sz="2400" b="1" u="sng" dirty="0"/>
              <a:t> in righteousness</a:t>
            </a:r>
            <a:r>
              <a:rPr lang="en-US" sz="2400" dirty="0"/>
              <a:t> (holiness and purity);</a:t>
            </a:r>
          </a:p>
          <a:p>
            <a:pPr marL="0" indent="0">
              <a:buNone/>
            </a:pPr>
            <a:endParaRPr lang="en-US" sz="2400" dirty="0"/>
          </a:p>
          <a:p>
            <a:pPr marL="0" indent="0">
              <a:buNone/>
            </a:pPr>
            <a:r>
              <a:rPr lang="en-US" sz="2400" b="1" dirty="0"/>
              <a:t>Hebrews 12:11 </a:t>
            </a:r>
            <a:r>
              <a:rPr lang="en-US" sz="2400" dirty="0"/>
              <a:t>All </a:t>
            </a:r>
            <a:r>
              <a:rPr lang="en-US" sz="2400" b="1" u="sng" dirty="0"/>
              <a:t>discipline</a:t>
            </a:r>
            <a:r>
              <a:rPr lang="en-US" sz="2400" dirty="0"/>
              <a:t> (training and instruction) for the moment seems </a:t>
            </a:r>
            <a:r>
              <a:rPr lang="en-US" sz="2400" b="1" u="sng" dirty="0"/>
              <a:t>not to be joyful, but sorrowful</a:t>
            </a:r>
            <a:r>
              <a:rPr lang="en-US" sz="2400" dirty="0"/>
              <a:t>; yet to those who have </a:t>
            </a:r>
            <a:r>
              <a:rPr lang="en-US" sz="2400" b="1" u="sng" dirty="0"/>
              <a:t>been trained by it</a:t>
            </a:r>
            <a:r>
              <a:rPr lang="en-US" sz="2400" dirty="0"/>
              <a:t>, afterwards it yields the peaceful </a:t>
            </a:r>
            <a:r>
              <a:rPr lang="en-US" sz="2400" b="1" u="sng" dirty="0"/>
              <a:t>fruit of righteousness</a:t>
            </a:r>
            <a:r>
              <a:rPr lang="en-US" sz="2400" dirty="0"/>
              <a:t> (holiness and purity). </a:t>
            </a:r>
          </a:p>
          <a:p>
            <a:pPr marL="0" indent="0">
              <a:buNone/>
            </a:pPr>
            <a:endParaRPr lang="en-US" sz="2400" dirty="0"/>
          </a:p>
          <a:p>
            <a:pPr marL="0" indent="0">
              <a:buNone/>
            </a:pPr>
            <a:r>
              <a:rPr lang="en-US" sz="2400" b="1" dirty="0"/>
              <a:t>Hebrews 12:7 </a:t>
            </a:r>
            <a:r>
              <a:rPr lang="en-US" sz="2400" dirty="0"/>
              <a:t>It is for </a:t>
            </a:r>
            <a:r>
              <a:rPr lang="en-US" sz="2400" b="1" u="sng" dirty="0"/>
              <a:t>discipline</a:t>
            </a:r>
            <a:r>
              <a:rPr lang="en-US" sz="2400" dirty="0"/>
              <a:t> (training and instruction) that </a:t>
            </a:r>
            <a:r>
              <a:rPr lang="en-US" sz="2400" b="1" u="sng" dirty="0"/>
              <a:t>you endure</a:t>
            </a:r>
          </a:p>
          <a:p>
            <a:pPr marL="0" indent="0">
              <a:buNone/>
            </a:pPr>
            <a:endParaRPr lang="en-US" sz="2400" b="1" u="sng" dirty="0"/>
          </a:p>
          <a:p>
            <a:pPr marL="0" indent="0">
              <a:buNone/>
            </a:pPr>
            <a:r>
              <a:rPr lang="en-US" sz="2400" b="1" dirty="0"/>
              <a:t>Hebrews 12:10</a:t>
            </a:r>
            <a:r>
              <a:rPr lang="en-US" sz="2400" dirty="0"/>
              <a:t> but He (God) </a:t>
            </a:r>
            <a:r>
              <a:rPr lang="en-US" sz="2400" b="1" i="1" u="sng" dirty="0"/>
              <a:t>disciplines us</a:t>
            </a:r>
            <a:r>
              <a:rPr lang="en-US" sz="2400" b="1" u="sng" dirty="0"/>
              <a:t> </a:t>
            </a:r>
            <a:r>
              <a:rPr lang="en-US" sz="2400" dirty="0"/>
              <a:t>(trains or teaches us) for </a:t>
            </a:r>
            <a:r>
              <a:rPr lang="en-US" sz="2400" i="1" dirty="0"/>
              <a:t>our</a:t>
            </a:r>
            <a:r>
              <a:rPr lang="en-US" sz="2400" dirty="0"/>
              <a:t> good, so that we may </a:t>
            </a:r>
            <a:r>
              <a:rPr lang="en-US" sz="2400" b="1" u="sng" dirty="0"/>
              <a:t>share His holiness</a:t>
            </a:r>
            <a:r>
              <a:rPr lang="en-US" sz="2400" dirty="0"/>
              <a:t>. </a:t>
            </a:r>
            <a:endParaRPr lang="en-US" dirty="0"/>
          </a:p>
        </p:txBody>
      </p:sp>
      <p:sp>
        <p:nvSpPr>
          <p:cNvPr id="4" name="Slide Number Placeholder 3">
            <a:extLst>
              <a:ext uri="{FF2B5EF4-FFF2-40B4-BE49-F238E27FC236}">
                <a16:creationId xmlns:a16="http://schemas.microsoft.com/office/drawing/2014/main" id="{BB1DC437-76A0-40D2-9294-ED0ADDBD9D0A}"/>
              </a:ext>
            </a:extLst>
          </p:cNvPr>
          <p:cNvSpPr>
            <a:spLocks noGrp="1"/>
          </p:cNvSpPr>
          <p:nvPr>
            <p:ph type="sldNum" sz="quarter" idx="12"/>
          </p:nvPr>
        </p:nvSpPr>
        <p:spPr>
          <a:xfrm>
            <a:off x="10894710" y="6232524"/>
            <a:ext cx="551167" cy="377825"/>
          </a:xfrm>
        </p:spPr>
        <p:txBody>
          <a:bodyPr/>
          <a:lstStyle/>
          <a:p>
            <a:fld id="{D57F1E4F-1CFF-5643-939E-217C01CDF565}" type="slidenum">
              <a:rPr lang="en-US" sz="1400" smtClean="0"/>
              <a:pPr/>
              <a:t>13</a:t>
            </a:fld>
            <a:endParaRPr lang="en-US" sz="1400" dirty="0"/>
          </a:p>
        </p:txBody>
      </p:sp>
    </p:spTree>
    <p:extLst>
      <p:ext uri="{BB962C8B-B14F-4D97-AF65-F5344CB8AC3E}">
        <p14:creationId xmlns:p14="http://schemas.microsoft.com/office/powerpoint/2010/main" val="547913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6A536-383E-4DCC-943B-F4EBA46BE24E}"/>
              </a:ext>
            </a:extLst>
          </p:cNvPr>
          <p:cNvSpPr>
            <a:spLocks noGrp="1"/>
          </p:cNvSpPr>
          <p:nvPr>
            <p:ph type="title"/>
          </p:nvPr>
        </p:nvSpPr>
        <p:spPr>
          <a:xfrm>
            <a:off x="371475" y="247651"/>
            <a:ext cx="11468100" cy="504824"/>
          </a:xfrm>
        </p:spPr>
        <p:txBody>
          <a:bodyPr>
            <a:normAutofit fontScale="90000"/>
          </a:bodyPr>
          <a:lstStyle/>
          <a:p>
            <a:pPr algn="ctr"/>
            <a:r>
              <a:rPr lang="en-US" dirty="0">
                <a:latin typeface="+mn-lt"/>
              </a:rPr>
              <a:t>Second - Training in Righteousness</a:t>
            </a:r>
          </a:p>
        </p:txBody>
      </p:sp>
      <p:sp>
        <p:nvSpPr>
          <p:cNvPr id="3" name="Content Placeholder 2">
            <a:extLst>
              <a:ext uri="{FF2B5EF4-FFF2-40B4-BE49-F238E27FC236}">
                <a16:creationId xmlns:a16="http://schemas.microsoft.com/office/drawing/2014/main" id="{BE5E8618-622D-47CF-98C2-59212E04B434}"/>
              </a:ext>
            </a:extLst>
          </p:cNvPr>
          <p:cNvSpPr>
            <a:spLocks noGrp="1"/>
          </p:cNvSpPr>
          <p:nvPr>
            <p:ph idx="1"/>
          </p:nvPr>
        </p:nvSpPr>
        <p:spPr>
          <a:xfrm>
            <a:off x="371475" y="866775"/>
            <a:ext cx="11468100" cy="5743574"/>
          </a:xfrm>
        </p:spPr>
        <p:txBody>
          <a:bodyPr>
            <a:normAutofit/>
          </a:bodyPr>
          <a:lstStyle/>
          <a:p>
            <a:pPr marL="0" indent="0">
              <a:buNone/>
            </a:pPr>
            <a:r>
              <a:rPr lang="en-US" sz="2000" b="1" dirty="0"/>
              <a:t>Job 5:17 </a:t>
            </a:r>
            <a:r>
              <a:rPr lang="en-US" sz="2000" dirty="0"/>
              <a:t>“… how </a:t>
            </a:r>
            <a:r>
              <a:rPr lang="en-US" sz="2000" b="1" u="sng" dirty="0"/>
              <a:t>happy is the man</a:t>
            </a:r>
            <a:r>
              <a:rPr lang="en-US" sz="2000" dirty="0"/>
              <a:t> whom </a:t>
            </a:r>
            <a:r>
              <a:rPr lang="en-US" sz="2000" b="1" u="sng" dirty="0"/>
              <a:t>God reproves</a:t>
            </a:r>
            <a:r>
              <a:rPr lang="en-US" sz="2000" dirty="0"/>
              <a:t>, So </a:t>
            </a:r>
            <a:r>
              <a:rPr lang="en-US" sz="2000" b="1" u="sng" dirty="0"/>
              <a:t>do not despise the discipline</a:t>
            </a:r>
            <a:r>
              <a:rPr lang="en-US" sz="2000" dirty="0"/>
              <a:t> of the Almighty. </a:t>
            </a:r>
          </a:p>
          <a:p>
            <a:pPr marL="0" indent="0">
              <a:buNone/>
            </a:pPr>
            <a:endParaRPr lang="en-US" sz="2000" dirty="0"/>
          </a:p>
          <a:p>
            <a:pPr marL="0" indent="0">
              <a:buNone/>
            </a:pPr>
            <a:r>
              <a:rPr lang="en-US" sz="2000" b="1" dirty="0"/>
              <a:t>Proverbs 3:12</a:t>
            </a:r>
            <a:r>
              <a:rPr lang="en-US" sz="2000" baseline="30000" dirty="0"/>
              <a:t> </a:t>
            </a:r>
            <a:r>
              <a:rPr lang="en-US" sz="2000" dirty="0"/>
              <a:t>For whom </a:t>
            </a:r>
            <a:r>
              <a:rPr lang="en-US" sz="2000" b="1" u="sng" dirty="0"/>
              <a:t>the LORD loves He reproves</a:t>
            </a:r>
            <a:r>
              <a:rPr lang="en-US" sz="2000" dirty="0"/>
              <a:t>, Even as a </a:t>
            </a:r>
            <a:r>
              <a:rPr lang="en-US" sz="2000" b="1" u="sng" dirty="0"/>
              <a:t>father </a:t>
            </a:r>
            <a:r>
              <a:rPr lang="en-US" sz="2000" b="1" i="1" u="sng" dirty="0"/>
              <a:t>corrects</a:t>
            </a:r>
            <a:r>
              <a:rPr lang="en-US" sz="2000" b="1" u="sng" dirty="0"/>
              <a:t> the son</a:t>
            </a:r>
            <a:r>
              <a:rPr lang="en-US" sz="2000" dirty="0"/>
              <a:t> in whom he delights. </a:t>
            </a:r>
          </a:p>
          <a:p>
            <a:pPr marL="0" indent="0">
              <a:buNone/>
            </a:pPr>
            <a:r>
              <a:rPr lang="en-US" sz="2000" dirty="0"/>
              <a:t> </a:t>
            </a:r>
          </a:p>
          <a:p>
            <a:pPr marL="0" indent="0">
              <a:buNone/>
            </a:pPr>
            <a:r>
              <a:rPr lang="en-US" sz="2000" b="1" dirty="0"/>
              <a:t>1 Cor 11:32 …</a:t>
            </a:r>
            <a:r>
              <a:rPr lang="en-US" sz="2000" dirty="0"/>
              <a:t> we are </a:t>
            </a:r>
            <a:r>
              <a:rPr lang="en-US" sz="2000" b="1" u="sng" dirty="0"/>
              <a:t>disciplined by the Lord</a:t>
            </a:r>
            <a:r>
              <a:rPr lang="en-US" sz="2000" dirty="0"/>
              <a:t> so that we </a:t>
            </a:r>
            <a:r>
              <a:rPr lang="en-US" sz="2000" b="1" u="sng" dirty="0"/>
              <a:t>will not be condemned</a:t>
            </a:r>
            <a:r>
              <a:rPr lang="en-US" sz="2000" dirty="0"/>
              <a:t> along with the world. </a:t>
            </a:r>
          </a:p>
          <a:p>
            <a:pPr marL="0" indent="0">
              <a:buNone/>
            </a:pPr>
            <a:endParaRPr lang="en-US" sz="2000" dirty="0"/>
          </a:p>
          <a:p>
            <a:pPr marL="0" indent="0">
              <a:buNone/>
            </a:pPr>
            <a:r>
              <a:rPr lang="en-US" sz="2000" b="1" dirty="0"/>
              <a:t>Revelation 3:19 </a:t>
            </a:r>
            <a:r>
              <a:rPr lang="en-US" sz="2000" dirty="0"/>
              <a:t>'Those </a:t>
            </a:r>
            <a:r>
              <a:rPr lang="en-US" sz="2000" b="1" u="sng" dirty="0"/>
              <a:t>whom I love</a:t>
            </a:r>
            <a:r>
              <a:rPr lang="en-US" sz="2000" dirty="0"/>
              <a:t>, I </a:t>
            </a:r>
            <a:r>
              <a:rPr lang="en-US" sz="2000" b="1" u="sng" dirty="0"/>
              <a:t>reprove and discipline</a:t>
            </a:r>
            <a:r>
              <a:rPr lang="en-US" sz="2000" dirty="0"/>
              <a:t>; therefore </a:t>
            </a:r>
            <a:r>
              <a:rPr lang="en-US" sz="2000" b="1" u="sng" dirty="0"/>
              <a:t>be zealous and repent</a:t>
            </a:r>
            <a:r>
              <a:rPr lang="en-US" sz="2000" dirty="0"/>
              <a:t>. </a:t>
            </a:r>
          </a:p>
          <a:p>
            <a:pPr marL="0" indent="0">
              <a:buNone/>
            </a:pPr>
            <a:endParaRPr lang="en-US" sz="2000" dirty="0"/>
          </a:p>
          <a:p>
            <a:pPr marL="0" indent="0">
              <a:buNone/>
            </a:pPr>
            <a:r>
              <a:rPr lang="en-US" sz="2000" b="1" dirty="0"/>
              <a:t>Psalm 119:67 </a:t>
            </a:r>
            <a:r>
              <a:rPr lang="en-US" sz="2000" dirty="0"/>
              <a:t>Before I was </a:t>
            </a:r>
            <a:r>
              <a:rPr lang="en-US" sz="2000" b="1" u="sng" dirty="0"/>
              <a:t>afflicted</a:t>
            </a:r>
            <a:r>
              <a:rPr lang="en-US" sz="2000" dirty="0"/>
              <a:t> I went </a:t>
            </a:r>
            <a:r>
              <a:rPr lang="en-US" sz="2000" b="1" u="sng" dirty="0"/>
              <a:t>astray</a:t>
            </a:r>
            <a:r>
              <a:rPr lang="en-US" sz="2000" dirty="0"/>
              <a:t>, But </a:t>
            </a:r>
            <a:r>
              <a:rPr lang="en-US" sz="2000" b="1" u="sng" dirty="0"/>
              <a:t>now I keep Your word</a:t>
            </a:r>
            <a:r>
              <a:rPr lang="en-US" sz="2000" dirty="0"/>
              <a:t>. </a:t>
            </a:r>
          </a:p>
          <a:p>
            <a:pPr marL="0" indent="0">
              <a:buNone/>
            </a:pPr>
            <a:r>
              <a:rPr lang="en-US" sz="2000" dirty="0"/>
              <a:t> </a:t>
            </a:r>
          </a:p>
          <a:p>
            <a:pPr marL="0" indent="0">
              <a:buNone/>
            </a:pPr>
            <a:r>
              <a:rPr lang="en-US" sz="2000" b="1" dirty="0"/>
              <a:t>Psalm 119:71 </a:t>
            </a:r>
            <a:r>
              <a:rPr lang="en-US" sz="2000" dirty="0"/>
              <a:t>It is </a:t>
            </a:r>
            <a:r>
              <a:rPr lang="en-US" sz="2000" b="1" u="sng" dirty="0"/>
              <a:t>good for me </a:t>
            </a:r>
            <a:r>
              <a:rPr lang="en-US" sz="2000" dirty="0"/>
              <a:t>that I was </a:t>
            </a:r>
            <a:r>
              <a:rPr lang="en-US" sz="2000" b="1" u="sng" dirty="0"/>
              <a:t>afflicted</a:t>
            </a:r>
            <a:r>
              <a:rPr lang="en-US" sz="2000" dirty="0"/>
              <a:t>, That I may </a:t>
            </a:r>
            <a:r>
              <a:rPr lang="en-US" sz="2000" b="1" u="sng" dirty="0"/>
              <a:t>learn Your statutes</a:t>
            </a:r>
            <a:r>
              <a:rPr lang="en-US" sz="2000" dirty="0"/>
              <a:t>. </a:t>
            </a:r>
          </a:p>
        </p:txBody>
      </p:sp>
      <p:sp>
        <p:nvSpPr>
          <p:cNvPr id="4" name="Slide Number Placeholder 3">
            <a:extLst>
              <a:ext uri="{FF2B5EF4-FFF2-40B4-BE49-F238E27FC236}">
                <a16:creationId xmlns:a16="http://schemas.microsoft.com/office/drawing/2014/main" id="{BB1DC437-76A0-40D2-9294-ED0ADDBD9D0A}"/>
              </a:ext>
            </a:extLst>
          </p:cNvPr>
          <p:cNvSpPr>
            <a:spLocks noGrp="1"/>
          </p:cNvSpPr>
          <p:nvPr>
            <p:ph type="sldNum" sz="quarter" idx="12"/>
          </p:nvPr>
        </p:nvSpPr>
        <p:spPr>
          <a:xfrm>
            <a:off x="10894710" y="6232524"/>
            <a:ext cx="551167" cy="377825"/>
          </a:xfrm>
        </p:spPr>
        <p:txBody>
          <a:bodyPr/>
          <a:lstStyle/>
          <a:p>
            <a:fld id="{D57F1E4F-1CFF-5643-939E-217C01CDF565}" type="slidenum">
              <a:rPr lang="en-US" sz="1400" smtClean="0"/>
              <a:pPr/>
              <a:t>14</a:t>
            </a:fld>
            <a:endParaRPr lang="en-US" sz="1400" dirty="0"/>
          </a:p>
        </p:txBody>
      </p:sp>
    </p:spTree>
    <p:extLst>
      <p:ext uri="{BB962C8B-B14F-4D97-AF65-F5344CB8AC3E}">
        <p14:creationId xmlns:p14="http://schemas.microsoft.com/office/powerpoint/2010/main" val="37677647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6A536-383E-4DCC-943B-F4EBA46BE24E}"/>
              </a:ext>
            </a:extLst>
          </p:cNvPr>
          <p:cNvSpPr>
            <a:spLocks noGrp="1"/>
          </p:cNvSpPr>
          <p:nvPr>
            <p:ph type="title"/>
          </p:nvPr>
        </p:nvSpPr>
        <p:spPr>
          <a:xfrm>
            <a:off x="371475" y="247651"/>
            <a:ext cx="11468100" cy="504824"/>
          </a:xfrm>
        </p:spPr>
        <p:txBody>
          <a:bodyPr>
            <a:normAutofit fontScale="90000"/>
          </a:bodyPr>
          <a:lstStyle/>
          <a:p>
            <a:pPr algn="ctr"/>
            <a:r>
              <a:rPr lang="en-US" b="1" dirty="0">
                <a:latin typeface="+mn-lt"/>
              </a:rPr>
              <a:t>Third – Proof We are God’s sons</a:t>
            </a:r>
          </a:p>
        </p:txBody>
      </p:sp>
      <p:sp>
        <p:nvSpPr>
          <p:cNvPr id="3" name="Content Placeholder 2">
            <a:extLst>
              <a:ext uri="{FF2B5EF4-FFF2-40B4-BE49-F238E27FC236}">
                <a16:creationId xmlns:a16="http://schemas.microsoft.com/office/drawing/2014/main" id="{BE5E8618-622D-47CF-98C2-59212E04B434}"/>
              </a:ext>
            </a:extLst>
          </p:cNvPr>
          <p:cNvSpPr>
            <a:spLocks noGrp="1"/>
          </p:cNvSpPr>
          <p:nvPr>
            <p:ph idx="1"/>
          </p:nvPr>
        </p:nvSpPr>
        <p:spPr>
          <a:xfrm>
            <a:off x="371475" y="866775"/>
            <a:ext cx="11468100" cy="5743574"/>
          </a:xfrm>
        </p:spPr>
        <p:txBody>
          <a:bodyPr>
            <a:normAutofit/>
          </a:bodyPr>
          <a:lstStyle/>
          <a:p>
            <a:pPr marL="0" indent="0">
              <a:buNone/>
            </a:pPr>
            <a:r>
              <a:rPr lang="en-US" sz="2400" b="1" dirty="0"/>
              <a:t>Hebrews 12:5-13</a:t>
            </a:r>
            <a:r>
              <a:rPr lang="en-US" sz="2400" dirty="0"/>
              <a:t> "</a:t>
            </a:r>
            <a:r>
              <a:rPr lang="en-US" sz="2400" b="1" u="sng" dirty="0"/>
              <a:t>MY SON</a:t>
            </a:r>
            <a:r>
              <a:rPr lang="en-US" sz="2400" dirty="0"/>
              <a:t>, DO NOT REGARD LIGHTLY THE </a:t>
            </a:r>
            <a:r>
              <a:rPr lang="en-US" sz="2400" b="1" u="sng" dirty="0"/>
              <a:t>DISCIPLINE OF THE LORD</a:t>
            </a:r>
            <a:r>
              <a:rPr lang="en-US" sz="2400" dirty="0"/>
              <a:t>, …. </a:t>
            </a:r>
            <a:r>
              <a:rPr lang="en-US" sz="2400" baseline="30000" dirty="0"/>
              <a:t>6 </a:t>
            </a:r>
            <a:r>
              <a:rPr lang="en-US" sz="2400" dirty="0"/>
              <a:t>FOR THOSE </a:t>
            </a:r>
            <a:r>
              <a:rPr lang="en-US" sz="2400" b="1" u="sng" dirty="0"/>
              <a:t>WHOM THE LORD LOVES HE DISCIPLINES</a:t>
            </a:r>
            <a:r>
              <a:rPr lang="en-US" sz="2400" dirty="0"/>
              <a:t>, AND HE </a:t>
            </a:r>
            <a:r>
              <a:rPr lang="en-US" sz="2400" b="1" u="sng" dirty="0"/>
              <a:t>SCOURGES EVERY SON</a:t>
            </a:r>
            <a:r>
              <a:rPr lang="en-US" sz="2400" b="1" dirty="0"/>
              <a:t> </a:t>
            </a:r>
            <a:r>
              <a:rPr lang="en-US" sz="2400" dirty="0"/>
              <a:t>WHOM HE RECEIVES."</a:t>
            </a:r>
          </a:p>
          <a:p>
            <a:pPr marL="0" indent="0">
              <a:buNone/>
            </a:pPr>
            <a:endParaRPr lang="en-US" sz="2400" b="1" dirty="0"/>
          </a:p>
          <a:p>
            <a:pPr marL="0" indent="0">
              <a:buNone/>
            </a:pPr>
            <a:r>
              <a:rPr lang="en-US" sz="2400" b="1" dirty="0"/>
              <a:t>Hebrews 12:7-10</a:t>
            </a:r>
            <a:r>
              <a:rPr lang="en-US" sz="2400" baseline="30000" dirty="0"/>
              <a:t>  </a:t>
            </a:r>
            <a:r>
              <a:rPr lang="en-US" sz="2400" dirty="0"/>
              <a:t>It is for </a:t>
            </a:r>
            <a:r>
              <a:rPr lang="en-US" sz="2400" b="1" u="sng" dirty="0"/>
              <a:t>discipline</a:t>
            </a:r>
            <a:r>
              <a:rPr lang="en-US" sz="2400" dirty="0"/>
              <a:t> that </a:t>
            </a:r>
            <a:r>
              <a:rPr lang="en-US" sz="2400" b="1" u="sng" dirty="0"/>
              <a:t>you endure</a:t>
            </a:r>
            <a:r>
              <a:rPr lang="en-US" sz="2400" dirty="0"/>
              <a:t>;  </a:t>
            </a:r>
            <a:r>
              <a:rPr lang="en-US" sz="2400" b="1" u="sng" dirty="0"/>
              <a:t>God deals with you as with sons</a:t>
            </a:r>
            <a:r>
              <a:rPr lang="en-US" sz="2400" dirty="0"/>
              <a:t>; for </a:t>
            </a:r>
            <a:r>
              <a:rPr lang="en-US" sz="2400" b="1" u="sng" dirty="0"/>
              <a:t>what son is there whom </a:t>
            </a:r>
            <a:r>
              <a:rPr lang="en-US" sz="2400" b="1" i="1" u="sng" dirty="0"/>
              <a:t>his</a:t>
            </a:r>
            <a:r>
              <a:rPr lang="en-US" sz="2400" b="1" u="sng" dirty="0"/>
              <a:t> father does not discipline</a:t>
            </a:r>
            <a:r>
              <a:rPr lang="en-US" sz="2400" b="1" dirty="0"/>
              <a:t>?</a:t>
            </a:r>
            <a:r>
              <a:rPr lang="en-US" sz="2400" dirty="0"/>
              <a:t> </a:t>
            </a:r>
            <a:r>
              <a:rPr lang="en-US" sz="2400" baseline="30000" dirty="0"/>
              <a:t>8 </a:t>
            </a:r>
            <a:r>
              <a:rPr lang="en-US" sz="2400" dirty="0"/>
              <a:t>But if you are </a:t>
            </a:r>
            <a:r>
              <a:rPr lang="en-US" sz="2400" b="1" u="sng" dirty="0"/>
              <a:t>without discipline</a:t>
            </a:r>
            <a:r>
              <a:rPr lang="en-US" sz="2400" dirty="0"/>
              <a:t>, …. then you are </a:t>
            </a:r>
            <a:r>
              <a:rPr lang="en-US" sz="2400" b="1" u="sng" dirty="0"/>
              <a:t>illegitimate children and not sons</a:t>
            </a:r>
            <a:r>
              <a:rPr lang="en-US" sz="2400" dirty="0"/>
              <a:t>. </a:t>
            </a:r>
            <a:r>
              <a:rPr lang="en-US" sz="2400" baseline="30000" dirty="0"/>
              <a:t>9 </a:t>
            </a:r>
            <a:r>
              <a:rPr lang="en-US" sz="2400" dirty="0"/>
              <a:t>Furthermore, we had </a:t>
            </a:r>
            <a:r>
              <a:rPr lang="en-US" sz="2400" b="1" u="sng" dirty="0"/>
              <a:t>earthly fathers</a:t>
            </a:r>
            <a:r>
              <a:rPr lang="en-US" sz="2400" dirty="0"/>
              <a:t> ….</a:t>
            </a:r>
            <a:r>
              <a:rPr lang="en-US" sz="2400" baseline="30000" dirty="0"/>
              <a:t>10 </a:t>
            </a:r>
            <a:r>
              <a:rPr lang="en-US" sz="2400" dirty="0"/>
              <a:t>For they disciplined us for a short time as seemed best to them, but </a:t>
            </a:r>
            <a:r>
              <a:rPr lang="en-US" sz="2400" b="1" u="sng" dirty="0"/>
              <a:t>He </a:t>
            </a:r>
            <a:r>
              <a:rPr lang="en-US" sz="2400" b="1" i="1" u="sng" dirty="0"/>
              <a:t>disciplines us</a:t>
            </a:r>
            <a:r>
              <a:rPr lang="en-US" sz="2400" b="1" u="sng" dirty="0"/>
              <a:t> for </a:t>
            </a:r>
            <a:r>
              <a:rPr lang="en-US" sz="2400" b="1" i="1" u="sng" dirty="0"/>
              <a:t>our</a:t>
            </a:r>
            <a:r>
              <a:rPr lang="en-US" sz="2400" b="1" u="sng" dirty="0"/>
              <a:t> good, so that we may share His holiness</a:t>
            </a:r>
            <a:r>
              <a:rPr lang="en-US" sz="2400" dirty="0"/>
              <a:t>. </a:t>
            </a:r>
          </a:p>
          <a:p>
            <a:pPr marL="0" indent="0">
              <a:buNone/>
            </a:pPr>
            <a:endParaRPr lang="en-US" sz="2400" dirty="0"/>
          </a:p>
          <a:p>
            <a:pPr marL="0" indent="0">
              <a:buNone/>
            </a:pPr>
            <a:r>
              <a:rPr lang="en-US" sz="2400" b="1" dirty="0"/>
              <a:t>Romans 8:17 </a:t>
            </a:r>
            <a:r>
              <a:rPr lang="en-US" sz="2400" dirty="0"/>
              <a:t>and </a:t>
            </a:r>
            <a:r>
              <a:rPr lang="en-US" sz="2400" b="1" u="sng" dirty="0"/>
              <a:t>if children</a:t>
            </a:r>
            <a:r>
              <a:rPr lang="en-US" sz="2400" dirty="0"/>
              <a:t>, heirs also, ….if indeed </a:t>
            </a:r>
            <a:r>
              <a:rPr lang="en-US" sz="2400" b="1" u="sng" dirty="0"/>
              <a:t>we suffer with </a:t>
            </a:r>
            <a:r>
              <a:rPr lang="en-US" sz="2400" b="1" i="1" u="sng" dirty="0"/>
              <a:t>Him</a:t>
            </a:r>
            <a:r>
              <a:rPr lang="en-US" sz="2400" dirty="0"/>
              <a:t> so that we may also be </a:t>
            </a:r>
            <a:r>
              <a:rPr lang="en-US" sz="2400" b="1" u="sng" dirty="0"/>
              <a:t>glorified with </a:t>
            </a:r>
            <a:r>
              <a:rPr lang="en-US" sz="2400" b="1" i="1" u="sng" dirty="0"/>
              <a:t>Him</a:t>
            </a:r>
            <a:r>
              <a:rPr lang="en-US" sz="2400" i="1" dirty="0"/>
              <a:t>.</a:t>
            </a:r>
            <a:r>
              <a:rPr lang="en-US" sz="2400" dirty="0"/>
              <a:t> </a:t>
            </a:r>
          </a:p>
          <a:p>
            <a:pPr marL="0" indent="0">
              <a:buNone/>
            </a:pPr>
            <a:endParaRPr lang="en-US" sz="2000" dirty="0"/>
          </a:p>
        </p:txBody>
      </p:sp>
      <p:sp>
        <p:nvSpPr>
          <p:cNvPr id="4" name="Slide Number Placeholder 3">
            <a:extLst>
              <a:ext uri="{FF2B5EF4-FFF2-40B4-BE49-F238E27FC236}">
                <a16:creationId xmlns:a16="http://schemas.microsoft.com/office/drawing/2014/main" id="{BB1DC437-76A0-40D2-9294-ED0ADDBD9D0A}"/>
              </a:ext>
            </a:extLst>
          </p:cNvPr>
          <p:cNvSpPr>
            <a:spLocks noGrp="1"/>
          </p:cNvSpPr>
          <p:nvPr>
            <p:ph type="sldNum" sz="quarter" idx="12"/>
          </p:nvPr>
        </p:nvSpPr>
        <p:spPr>
          <a:xfrm>
            <a:off x="10894710" y="6232524"/>
            <a:ext cx="551167" cy="377825"/>
          </a:xfrm>
        </p:spPr>
        <p:txBody>
          <a:bodyPr/>
          <a:lstStyle/>
          <a:p>
            <a:fld id="{D57F1E4F-1CFF-5643-939E-217C01CDF565}" type="slidenum">
              <a:rPr lang="en-US" sz="1400" smtClean="0"/>
              <a:pPr/>
              <a:t>15</a:t>
            </a:fld>
            <a:endParaRPr lang="en-US" sz="1400" dirty="0"/>
          </a:p>
        </p:txBody>
      </p:sp>
    </p:spTree>
    <p:extLst>
      <p:ext uri="{BB962C8B-B14F-4D97-AF65-F5344CB8AC3E}">
        <p14:creationId xmlns:p14="http://schemas.microsoft.com/office/powerpoint/2010/main" val="535517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6A536-383E-4DCC-943B-F4EBA46BE24E}"/>
              </a:ext>
            </a:extLst>
          </p:cNvPr>
          <p:cNvSpPr>
            <a:spLocks noGrp="1"/>
          </p:cNvSpPr>
          <p:nvPr>
            <p:ph type="title"/>
          </p:nvPr>
        </p:nvSpPr>
        <p:spPr>
          <a:xfrm>
            <a:off x="371475" y="247651"/>
            <a:ext cx="11468100" cy="504824"/>
          </a:xfrm>
        </p:spPr>
        <p:txBody>
          <a:bodyPr>
            <a:normAutofit fontScale="90000"/>
          </a:bodyPr>
          <a:lstStyle/>
          <a:p>
            <a:pPr algn="ctr"/>
            <a:r>
              <a:rPr lang="en-US" b="1" dirty="0">
                <a:latin typeface="+mn-lt"/>
              </a:rPr>
              <a:t>Fourth – Proof of Faith – God’s Approval</a:t>
            </a:r>
          </a:p>
        </p:txBody>
      </p:sp>
      <p:sp>
        <p:nvSpPr>
          <p:cNvPr id="3" name="Content Placeholder 2">
            <a:extLst>
              <a:ext uri="{FF2B5EF4-FFF2-40B4-BE49-F238E27FC236}">
                <a16:creationId xmlns:a16="http://schemas.microsoft.com/office/drawing/2014/main" id="{BE5E8618-622D-47CF-98C2-59212E04B434}"/>
              </a:ext>
            </a:extLst>
          </p:cNvPr>
          <p:cNvSpPr>
            <a:spLocks noGrp="1"/>
          </p:cNvSpPr>
          <p:nvPr>
            <p:ph idx="1"/>
          </p:nvPr>
        </p:nvSpPr>
        <p:spPr>
          <a:xfrm>
            <a:off x="371475" y="752475"/>
            <a:ext cx="11468100" cy="5857874"/>
          </a:xfrm>
        </p:spPr>
        <p:txBody>
          <a:bodyPr>
            <a:normAutofit/>
          </a:bodyPr>
          <a:lstStyle/>
          <a:p>
            <a:pPr marL="0" indent="0">
              <a:buFont typeface="Arial" panose="020B0604020202020204" pitchFamily="34" charset="0"/>
              <a:buNone/>
              <a:defRPr/>
            </a:pPr>
            <a:r>
              <a:rPr lang="en-US" sz="2400" dirty="0"/>
              <a:t>Through sufferings God is preparing His sons for the role we will have when we take possession of God’s kingdom and reign with Christ throughout eternity.  </a:t>
            </a:r>
          </a:p>
          <a:p>
            <a:pPr marL="0" indent="0">
              <a:buFont typeface="Arial" panose="020B0604020202020204" pitchFamily="34" charset="0"/>
              <a:buNone/>
              <a:defRPr/>
            </a:pPr>
            <a:endParaRPr lang="en-US" sz="2400" dirty="0"/>
          </a:p>
          <a:p>
            <a:pPr marL="0" indent="0">
              <a:buFont typeface="Arial" panose="020B0604020202020204" pitchFamily="34" charset="0"/>
              <a:buNone/>
              <a:defRPr/>
            </a:pPr>
            <a:r>
              <a:rPr lang="en-US" sz="2400" dirty="0"/>
              <a:t>Therefore, it is our faithfulness in this present life that reveals our faithfulness in eternity</a:t>
            </a:r>
          </a:p>
          <a:p>
            <a:pPr marL="0" indent="0">
              <a:buFont typeface="Arial" panose="020B0604020202020204" pitchFamily="34" charset="0"/>
              <a:buNone/>
              <a:defRPr/>
            </a:pPr>
            <a:endParaRPr lang="en-US" sz="2400" dirty="0"/>
          </a:p>
          <a:p>
            <a:pPr>
              <a:defRPr/>
            </a:pPr>
            <a:r>
              <a:rPr lang="en-US" sz="2400" dirty="0"/>
              <a:t>As Jesus said, he who is faithful with little is faithful with much</a:t>
            </a:r>
          </a:p>
          <a:p>
            <a:pPr>
              <a:defRPr/>
            </a:pPr>
            <a:r>
              <a:rPr lang="en-US" sz="2400" dirty="0"/>
              <a:t>He who is unfaithful with little, is unfaithful with much</a:t>
            </a:r>
          </a:p>
          <a:p>
            <a:pPr>
              <a:defRPr/>
            </a:pPr>
            <a:r>
              <a:rPr lang="en-US" sz="2400" dirty="0"/>
              <a:t>If a person is not faithful with unrighteous wealth, they won’t be faithful with true riches.</a:t>
            </a:r>
          </a:p>
          <a:p>
            <a:pPr>
              <a:defRPr/>
            </a:pPr>
            <a:r>
              <a:rPr lang="en-US" sz="2400" dirty="0"/>
              <a:t>If a person is not faithful with another’s possession, who will give you that which you own.</a:t>
            </a:r>
          </a:p>
          <a:p>
            <a:pPr>
              <a:defRPr/>
            </a:pPr>
            <a:r>
              <a:rPr lang="en-US" sz="2400" dirty="0"/>
              <a:t>Test – Proof – Proven-Approval-Fit for the Master’s Use-Glory, Honor, Praise, Eternal Life</a:t>
            </a:r>
          </a:p>
          <a:p>
            <a:endParaRPr lang="en-US" dirty="0"/>
          </a:p>
        </p:txBody>
      </p:sp>
      <p:sp>
        <p:nvSpPr>
          <p:cNvPr id="4" name="Slide Number Placeholder 3">
            <a:extLst>
              <a:ext uri="{FF2B5EF4-FFF2-40B4-BE49-F238E27FC236}">
                <a16:creationId xmlns:a16="http://schemas.microsoft.com/office/drawing/2014/main" id="{5EC60B0C-8D9D-4CD4-8D53-F1B16CD43BF1}"/>
              </a:ext>
            </a:extLst>
          </p:cNvPr>
          <p:cNvSpPr>
            <a:spLocks noGrp="1"/>
          </p:cNvSpPr>
          <p:nvPr>
            <p:ph type="sldNum" sz="quarter" idx="12"/>
          </p:nvPr>
        </p:nvSpPr>
        <p:spPr>
          <a:xfrm>
            <a:off x="10751835" y="6232524"/>
            <a:ext cx="551167" cy="377825"/>
          </a:xfrm>
        </p:spPr>
        <p:txBody>
          <a:bodyPr/>
          <a:lstStyle/>
          <a:p>
            <a:fld id="{D57F1E4F-1CFF-5643-939E-217C01CDF565}" type="slidenum">
              <a:rPr lang="en-US" sz="1400" smtClean="0"/>
              <a:pPr/>
              <a:t>16</a:t>
            </a:fld>
            <a:endParaRPr lang="en-US" sz="1400" dirty="0"/>
          </a:p>
        </p:txBody>
      </p:sp>
    </p:spTree>
    <p:extLst>
      <p:ext uri="{BB962C8B-B14F-4D97-AF65-F5344CB8AC3E}">
        <p14:creationId xmlns:p14="http://schemas.microsoft.com/office/powerpoint/2010/main" val="26751760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6A536-383E-4DCC-943B-F4EBA46BE24E}"/>
              </a:ext>
            </a:extLst>
          </p:cNvPr>
          <p:cNvSpPr>
            <a:spLocks noGrp="1"/>
          </p:cNvSpPr>
          <p:nvPr>
            <p:ph type="title"/>
          </p:nvPr>
        </p:nvSpPr>
        <p:spPr>
          <a:xfrm>
            <a:off x="371475" y="247651"/>
            <a:ext cx="11468100" cy="504824"/>
          </a:xfrm>
        </p:spPr>
        <p:txBody>
          <a:bodyPr>
            <a:normAutofit fontScale="90000"/>
          </a:bodyPr>
          <a:lstStyle/>
          <a:p>
            <a:pPr algn="ctr"/>
            <a:r>
              <a:rPr lang="en-US" b="1" dirty="0">
                <a:latin typeface="+mn-lt"/>
              </a:rPr>
              <a:t>Fourth – Proof of Faith – God’s Approval</a:t>
            </a:r>
          </a:p>
        </p:txBody>
      </p:sp>
      <p:sp>
        <p:nvSpPr>
          <p:cNvPr id="3" name="Content Placeholder 2">
            <a:extLst>
              <a:ext uri="{FF2B5EF4-FFF2-40B4-BE49-F238E27FC236}">
                <a16:creationId xmlns:a16="http://schemas.microsoft.com/office/drawing/2014/main" id="{BE5E8618-622D-47CF-98C2-59212E04B434}"/>
              </a:ext>
            </a:extLst>
          </p:cNvPr>
          <p:cNvSpPr>
            <a:spLocks noGrp="1"/>
          </p:cNvSpPr>
          <p:nvPr>
            <p:ph idx="1"/>
          </p:nvPr>
        </p:nvSpPr>
        <p:spPr>
          <a:xfrm>
            <a:off x="371475" y="752475"/>
            <a:ext cx="11468100" cy="5857874"/>
          </a:xfrm>
        </p:spPr>
        <p:txBody>
          <a:bodyPr>
            <a:normAutofit/>
          </a:bodyPr>
          <a:lstStyle/>
          <a:p>
            <a:pPr marL="0" indent="0">
              <a:buNone/>
            </a:pPr>
            <a:r>
              <a:rPr lang="en-US" sz="2800" b="1" dirty="0"/>
              <a:t>James 2:18 </a:t>
            </a:r>
            <a:r>
              <a:rPr lang="en-US" sz="2800" dirty="0"/>
              <a:t> But someone may </a:t>
            </a:r>
            <a:r>
              <a:rPr lang="en-US" sz="2800" i="1" dirty="0"/>
              <a:t>well</a:t>
            </a:r>
            <a:r>
              <a:rPr lang="en-US" sz="2800" dirty="0"/>
              <a:t> say, "You have faith and I have works; </a:t>
            </a:r>
            <a:r>
              <a:rPr lang="en-US" sz="2800" b="1" u="sng" dirty="0"/>
              <a:t>show me your faith without the works</a:t>
            </a:r>
            <a:r>
              <a:rPr lang="en-US" sz="2800" dirty="0"/>
              <a:t>, and </a:t>
            </a:r>
            <a:r>
              <a:rPr lang="en-US" sz="2800" b="1" u="sng" dirty="0"/>
              <a:t>I will show you my faith by my works</a:t>
            </a:r>
            <a:r>
              <a:rPr lang="en-US" sz="2800" dirty="0"/>
              <a:t>.“</a:t>
            </a:r>
          </a:p>
          <a:p>
            <a:pPr marL="0" indent="0">
              <a:buNone/>
            </a:pPr>
            <a:endParaRPr lang="en-US" sz="2800" dirty="0"/>
          </a:p>
          <a:p>
            <a:pPr marL="0" indent="0">
              <a:buNone/>
            </a:pPr>
            <a:r>
              <a:rPr lang="en-US" sz="2800" b="1" dirty="0"/>
              <a:t>1 Peter 1:7-9 </a:t>
            </a:r>
            <a:r>
              <a:rPr lang="en-US" sz="2800" dirty="0"/>
              <a:t>…. </a:t>
            </a:r>
            <a:r>
              <a:rPr lang="en-US" sz="2800" b="1" u="sng" dirty="0"/>
              <a:t>you have been distressed by various trials</a:t>
            </a:r>
            <a:r>
              <a:rPr lang="en-US" sz="2800" dirty="0"/>
              <a:t>, </a:t>
            </a:r>
            <a:r>
              <a:rPr lang="en-US" sz="2800" baseline="30000" dirty="0"/>
              <a:t>7 </a:t>
            </a:r>
            <a:r>
              <a:rPr lang="en-US" sz="2800" dirty="0"/>
              <a:t> so that the </a:t>
            </a:r>
            <a:r>
              <a:rPr lang="en-US" sz="2800" b="1" u="sng" dirty="0"/>
              <a:t>proof of your faith</a:t>
            </a:r>
            <a:r>
              <a:rPr lang="en-US" sz="2800" dirty="0"/>
              <a:t>, </a:t>
            </a:r>
            <a:r>
              <a:rPr lang="en-US" sz="2800" i="1" dirty="0"/>
              <a:t>being</a:t>
            </a:r>
            <a:r>
              <a:rPr lang="en-US" sz="2800" dirty="0"/>
              <a:t> </a:t>
            </a:r>
            <a:r>
              <a:rPr lang="en-US" sz="2800" b="1" u="sng" dirty="0"/>
              <a:t>more precious than gold</a:t>
            </a:r>
            <a:r>
              <a:rPr lang="en-US" sz="2800" dirty="0"/>
              <a:t> …. even though </a:t>
            </a:r>
            <a:r>
              <a:rPr lang="en-US" sz="2800" b="1" u="sng" dirty="0"/>
              <a:t>tested by fire</a:t>
            </a:r>
            <a:r>
              <a:rPr lang="en-US" sz="2800" dirty="0"/>
              <a:t>, may be found to </a:t>
            </a:r>
            <a:r>
              <a:rPr lang="en-US" sz="2800" b="1" u="sng" dirty="0"/>
              <a:t>result in praise and glory and honor</a:t>
            </a:r>
            <a:r>
              <a:rPr lang="en-US" sz="2800" dirty="0"/>
              <a:t> at the revelation of Jesus Christ; …. </a:t>
            </a:r>
            <a:r>
              <a:rPr lang="en-US" sz="2800" baseline="30000" dirty="0"/>
              <a:t>9 </a:t>
            </a:r>
            <a:r>
              <a:rPr lang="en-US" sz="2800" dirty="0"/>
              <a:t> obtaining as </a:t>
            </a:r>
            <a:r>
              <a:rPr lang="en-US" sz="2800" b="1" u="sng" dirty="0"/>
              <a:t>the outcome of your faith</a:t>
            </a:r>
            <a:r>
              <a:rPr lang="en-US" sz="2800" dirty="0"/>
              <a:t> the </a:t>
            </a:r>
            <a:r>
              <a:rPr lang="en-US" sz="2800" b="1" u="sng" dirty="0"/>
              <a:t>salvation of your souls</a:t>
            </a:r>
            <a:r>
              <a:rPr lang="en-US" sz="2800" dirty="0"/>
              <a:t>.</a:t>
            </a:r>
          </a:p>
        </p:txBody>
      </p:sp>
      <p:sp>
        <p:nvSpPr>
          <p:cNvPr id="4" name="Slide Number Placeholder 3">
            <a:extLst>
              <a:ext uri="{FF2B5EF4-FFF2-40B4-BE49-F238E27FC236}">
                <a16:creationId xmlns:a16="http://schemas.microsoft.com/office/drawing/2014/main" id="{35D32BCE-E4F3-4D21-85D3-8023EC44F061}"/>
              </a:ext>
            </a:extLst>
          </p:cNvPr>
          <p:cNvSpPr>
            <a:spLocks noGrp="1"/>
          </p:cNvSpPr>
          <p:nvPr>
            <p:ph type="sldNum" sz="quarter" idx="12"/>
          </p:nvPr>
        </p:nvSpPr>
        <p:spPr/>
        <p:txBody>
          <a:bodyPr/>
          <a:lstStyle/>
          <a:p>
            <a:fld id="{D57F1E4F-1CFF-5643-939E-217C01CDF565}" type="slidenum">
              <a:rPr lang="en-US" sz="1400" smtClean="0"/>
              <a:pPr/>
              <a:t>17</a:t>
            </a:fld>
            <a:endParaRPr lang="en-US" sz="1400" dirty="0"/>
          </a:p>
        </p:txBody>
      </p:sp>
    </p:spTree>
    <p:extLst>
      <p:ext uri="{BB962C8B-B14F-4D97-AF65-F5344CB8AC3E}">
        <p14:creationId xmlns:p14="http://schemas.microsoft.com/office/powerpoint/2010/main" val="3862537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6A536-383E-4DCC-943B-F4EBA46BE24E}"/>
              </a:ext>
            </a:extLst>
          </p:cNvPr>
          <p:cNvSpPr>
            <a:spLocks noGrp="1"/>
          </p:cNvSpPr>
          <p:nvPr>
            <p:ph type="title"/>
          </p:nvPr>
        </p:nvSpPr>
        <p:spPr>
          <a:xfrm>
            <a:off x="371475" y="247651"/>
            <a:ext cx="11468100" cy="504824"/>
          </a:xfrm>
        </p:spPr>
        <p:txBody>
          <a:bodyPr>
            <a:normAutofit fontScale="90000"/>
          </a:bodyPr>
          <a:lstStyle/>
          <a:p>
            <a:pPr algn="ctr"/>
            <a:r>
              <a:rPr lang="en-US" b="1" dirty="0">
                <a:latin typeface="+mn-lt"/>
              </a:rPr>
              <a:t>Fourth – Proof of Faith – God’s Approval</a:t>
            </a:r>
            <a:endParaRPr lang="en-US" dirty="0">
              <a:latin typeface="+mn-lt"/>
            </a:endParaRPr>
          </a:p>
        </p:txBody>
      </p:sp>
      <p:sp>
        <p:nvSpPr>
          <p:cNvPr id="3" name="Content Placeholder 2">
            <a:extLst>
              <a:ext uri="{FF2B5EF4-FFF2-40B4-BE49-F238E27FC236}">
                <a16:creationId xmlns:a16="http://schemas.microsoft.com/office/drawing/2014/main" id="{BE5E8618-622D-47CF-98C2-59212E04B434}"/>
              </a:ext>
            </a:extLst>
          </p:cNvPr>
          <p:cNvSpPr>
            <a:spLocks noGrp="1"/>
          </p:cNvSpPr>
          <p:nvPr>
            <p:ph idx="1"/>
          </p:nvPr>
        </p:nvSpPr>
        <p:spPr>
          <a:xfrm>
            <a:off x="371475" y="752475"/>
            <a:ext cx="11468100" cy="5857874"/>
          </a:xfrm>
        </p:spPr>
        <p:txBody>
          <a:bodyPr>
            <a:normAutofit/>
          </a:bodyPr>
          <a:lstStyle/>
          <a:p>
            <a:pPr marL="0" indent="0">
              <a:buNone/>
            </a:pPr>
            <a:r>
              <a:rPr lang="en-US" sz="2400" b="1" dirty="0"/>
              <a:t>1 Peter 1:7-9 </a:t>
            </a:r>
            <a:r>
              <a:rPr lang="en-US" sz="2400" dirty="0"/>
              <a:t>…. </a:t>
            </a:r>
            <a:r>
              <a:rPr lang="en-US" sz="2400" b="1" u="sng" dirty="0"/>
              <a:t>you have been distressed by various trials</a:t>
            </a:r>
            <a:r>
              <a:rPr lang="en-US" sz="2400" dirty="0"/>
              <a:t>, </a:t>
            </a:r>
            <a:r>
              <a:rPr lang="en-US" sz="2400" baseline="30000" dirty="0"/>
              <a:t>7 </a:t>
            </a:r>
            <a:r>
              <a:rPr lang="en-US" sz="2400" dirty="0"/>
              <a:t> so that the </a:t>
            </a:r>
            <a:r>
              <a:rPr lang="en-US" sz="2400" b="1" u="sng" dirty="0"/>
              <a:t>proof of your faith</a:t>
            </a:r>
            <a:r>
              <a:rPr lang="en-US" sz="2400" dirty="0"/>
              <a:t>, </a:t>
            </a:r>
            <a:r>
              <a:rPr lang="en-US" sz="2400" i="1" dirty="0"/>
              <a:t>being</a:t>
            </a:r>
            <a:r>
              <a:rPr lang="en-US" sz="2400" dirty="0"/>
              <a:t> </a:t>
            </a:r>
            <a:r>
              <a:rPr lang="en-US" sz="2400" b="1" u="sng" dirty="0"/>
              <a:t>more precious than gold</a:t>
            </a:r>
            <a:r>
              <a:rPr lang="en-US" sz="2400" dirty="0"/>
              <a:t> …. even though </a:t>
            </a:r>
            <a:r>
              <a:rPr lang="en-US" sz="2400" b="1" u="sng" dirty="0"/>
              <a:t>tested by fire</a:t>
            </a:r>
            <a:r>
              <a:rPr lang="en-US" sz="2400" dirty="0"/>
              <a:t>, may be found to </a:t>
            </a:r>
            <a:r>
              <a:rPr lang="en-US" sz="2400" b="1" u="sng" dirty="0"/>
              <a:t>result in praise and glory and honor</a:t>
            </a:r>
            <a:r>
              <a:rPr lang="en-US" sz="2400" dirty="0"/>
              <a:t> at the revelation of Jesus Christ; …. </a:t>
            </a:r>
            <a:r>
              <a:rPr lang="en-US" sz="2400" baseline="30000" dirty="0"/>
              <a:t>9 </a:t>
            </a:r>
            <a:r>
              <a:rPr lang="en-US" sz="2400" dirty="0"/>
              <a:t> obtaining as </a:t>
            </a:r>
            <a:r>
              <a:rPr lang="en-US" sz="2400" b="1" u="sng" dirty="0"/>
              <a:t>the outcome of your faith</a:t>
            </a:r>
            <a:r>
              <a:rPr lang="en-US" sz="2400" dirty="0"/>
              <a:t> the </a:t>
            </a:r>
            <a:r>
              <a:rPr lang="en-US" sz="2400" b="1" u="sng" dirty="0"/>
              <a:t>salvation of your souls</a:t>
            </a:r>
            <a:r>
              <a:rPr lang="en-US" sz="2400" dirty="0"/>
              <a:t>.</a:t>
            </a:r>
          </a:p>
          <a:p>
            <a:pPr marL="0" indent="0">
              <a:buNone/>
            </a:pPr>
            <a:endParaRPr lang="en-US" sz="2400" dirty="0"/>
          </a:p>
          <a:p>
            <a:pPr marL="0" indent="0">
              <a:buNone/>
            </a:pPr>
            <a:r>
              <a:rPr lang="en-US" sz="2400" b="1" dirty="0"/>
              <a:t>Hebrews 11:1-2 </a:t>
            </a:r>
            <a:r>
              <a:rPr lang="en-US" sz="2400" b="1" u="sng" dirty="0"/>
              <a:t>Now faith </a:t>
            </a:r>
            <a:r>
              <a:rPr lang="en-US" sz="2400" dirty="0"/>
              <a:t>is the assurance of </a:t>
            </a:r>
            <a:r>
              <a:rPr lang="en-US" sz="2400" i="1" dirty="0"/>
              <a:t>things</a:t>
            </a:r>
            <a:r>
              <a:rPr lang="en-US" sz="2400" dirty="0"/>
              <a:t> hoped for, the conviction of things not seen. </a:t>
            </a:r>
            <a:r>
              <a:rPr lang="en-US" sz="2400" baseline="30000" dirty="0"/>
              <a:t>2 </a:t>
            </a:r>
            <a:r>
              <a:rPr lang="en-US" sz="2400" dirty="0"/>
              <a:t> For by it the men of old </a:t>
            </a:r>
            <a:r>
              <a:rPr lang="en-US" sz="2400" b="1" u="sng" dirty="0"/>
              <a:t>gained approval</a:t>
            </a:r>
            <a:r>
              <a:rPr lang="en-US" sz="2400" dirty="0"/>
              <a:t>.</a:t>
            </a:r>
          </a:p>
          <a:p>
            <a:pPr marL="0" indent="0">
              <a:buNone/>
            </a:pPr>
            <a:endParaRPr lang="en-US" sz="2400" dirty="0"/>
          </a:p>
          <a:p>
            <a:pPr marL="0" indent="0">
              <a:buNone/>
            </a:pPr>
            <a:r>
              <a:rPr lang="en-US" sz="2400" b="1" dirty="0"/>
              <a:t>James 1:12 </a:t>
            </a:r>
            <a:r>
              <a:rPr lang="en-US" sz="2400" dirty="0"/>
              <a:t>Blessed is a man who </a:t>
            </a:r>
            <a:r>
              <a:rPr lang="en-US" sz="2400" b="1" u="sng" dirty="0"/>
              <a:t>perseveres under trial</a:t>
            </a:r>
            <a:r>
              <a:rPr lang="en-US" sz="2400" dirty="0"/>
              <a:t>; for once he has </a:t>
            </a:r>
            <a:r>
              <a:rPr lang="en-US" sz="2400" b="1" u="sng" dirty="0"/>
              <a:t>been approved</a:t>
            </a:r>
            <a:r>
              <a:rPr lang="en-US" sz="2400" dirty="0"/>
              <a:t>, he will receive the </a:t>
            </a:r>
            <a:r>
              <a:rPr lang="en-US" sz="2400" b="1" u="sng" dirty="0"/>
              <a:t>crown of life</a:t>
            </a:r>
            <a:r>
              <a:rPr lang="en-US" sz="2400" dirty="0"/>
              <a:t> which </a:t>
            </a:r>
            <a:r>
              <a:rPr lang="en-US" sz="2400" i="1" dirty="0"/>
              <a:t>the Lord</a:t>
            </a:r>
            <a:r>
              <a:rPr lang="en-US" sz="2400" dirty="0"/>
              <a:t> has promised to those who love Him.</a:t>
            </a:r>
          </a:p>
          <a:p>
            <a:pPr marL="0" indent="0">
              <a:buNone/>
            </a:pPr>
            <a:endParaRPr lang="en-US" sz="2400" dirty="0"/>
          </a:p>
        </p:txBody>
      </p:sp>
      <p:sp>
        <p:nvSpPr>
          <p:cNvPr id="4" name="Slide Number Placeholder 3">
            <a:extLst>
              <a:ext uri="{FF2B5EF4-FFF2-40B4-BE49-F238E27FC236}">
                <a16:creationId xmlns:a16="http://schemas.microsoft.com/office/drawing/2014/main" id="{5157B7AA-3AE8-4EF7-BC64-B290CD130FC8}"/>
              </a:ext>
            </a:extLst>
          </p:cNvPr>
          <p:cNvSpPr>
            <a:spLocks noGrp="1"/>
          </p:cNvSpPr>
          <p:nvPr>
            <p:ph type="sldNum" sz="quarter" idx="12"/>
          </p:nvPr>
        </p:nvSpPr>
        <p:spPr>
          <a:xfrm>
            <a:off x="10704210" y="6232524"/>
            <a:ext cx="551167" cy="377825"/>
          </a:xfrm>
        </p:spPr>
        <p:txBody>
          <a:bodyPr/>
          <a:lstStyle/>
          <a:p>
            <a:fld id="{D57F1E4F-1CFF-5643-939E-217C01CDF565}" type="slidenum">
              <a:rPr lang="en-US" sz="1400" smtClean="0"/>
              <a:pPr/>
              <a:t>18</a:t>
            </a:fld>
            <a:endParaRPr lang="en-US" sz="1400" dirty="0"/>
          </a:p>
        </p:txBody>
      </p:sp>
    </p:spTree>
    <p:extLst>
      <p:ext uri="{BB962C8B-B14F-4D97-AF65-F5344CB8AC3E}">
        <p14:creationId xmlns:p14="http://schemas.microsoft.com/office/powerpoint/2010/main" val="7768036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6A536-383E-4DCC-943B-F4EBA46BE24E}"/>
              </a:ext>
            </a:extLst>
          </p:cNvPr>
          <p:cNvSpPr>
            <a:spLocks noGrp="1"/>
          </p:cNvSpPr>
          <p:nvPr>
            <p:ph type="title"/>
          </p:nvPr>
        </p:nvSpPr>
        <p:spPr>
          <a:xfrm>
            <a:off x="371475" y="247651"/>
            <a:ext cx="11468100" cy="504824"/>
          </a:xfrm>
        </p:spPr>
        <p:txBody>
          <a:bodyPr>
            <a:normAutofit fontScale="90000"/>
          </a:bodyPr>
          <a:lstStyle/>
          <a:p>
            <a:pPr algn="ctr"/>
            <a:r>
              <a:rPr lang="en-US" b="1" dirty="0">
                <a:latin typeface="+mn-lt"/>
              </a:rPr>
              <a:t>Fifth – Trust and Reliance Upon God</a:t>
            </a:r>
          </a:p>
        </p:txBody>
      </p:sp>
      <p:sp>
        <p:nvSpPr>
          <p:cNvPr id="3" name="Content Placeholder 2">
            <a:extLst>
              <a:ext uri="{FF2B5EF4-FFF2-40B4-BE49-F238E27FC236}">
                <a16:creationId xmlns:a16="http://schemas.microsoft.com/office/drawing/2014/main" id="{BE5E8618-622D-47CF-98C2-59212E04B434}"/>
              </a:ext>
            </a:extLst>
          </p:cNvPr>
          <p:cNvSpPr>
            <a:spLocks noGrp="1"/>
          </p:cNvSpPr>
          <p:nvPr>
            <p:ph idx="1"/>
          </p:nvPr>
        </p:nvSpPr>
        <p:spPr>
          <a:xfrm>
            <a:off x="371475" y="752475"/>
            <a:ext cx="11468100" cy="5857874"/>
          </a:xfrm>
        </p:spPr>
        <p:txBody>
          <a:bodyPr>
            <a:normAutofit/>
          </a:bodyPr>
          <a:lstStyle/>
          <a:p>
            <a:pPr marL="0" indent="0">
              <a:buFont typeface="Arial" panose="020B0604020202020204" pitchFamily="34" charset="0"/>
              <a:buNone/>
              <a:defRPr/>
            </a:pPr>
            <a:r>
              <a:rPr lang="en-US" sz="2800" b="1" dirty="0"/>
              <a:t>2 Corinthians 1:8-9 </a:t>
            </a:r>
            <a:r>
              <a:rPr lang="en-US" sz="2800" dirty="0"/>
              <a:t>For we do not want you to be unaware, brethren, of our affliction … that we were burdened excessively, beyond our strength, so that we despaired even of life; </a:t>
            </a:r>
            <a:r>
              <a:rPr lang="en-US" sz="2800" baseline="30000" dirty="0"/>
              <a:t>9 </a:t>
            </a:r>
            <a:r>
              <a:rPr lang="en-US" sz="2800" dirty="0"/>
              <a:t> … </a:t>
            </a:r>
            <a:r>
              <a:rPr lang="en-US" sz="2800" b="1" u="sng" dirty="0"/>
              <a:t>so that we would not trust in ourselves, but in God</a:t>
            </a:r>
            <a:r>
              <a:rPr lang="en-US" sz="2800" dirty="0"/>
              <a:t> who raises the dead;</a:t>
            </a:r>
          </a:p>
          <a:p>
            <a:pPr marL="0" indent="0">
              <a:buFont typeface="Arial" panose="020B0604020202020204" pitchFamily="34" charset="0"/>
              <a:buNone/>
              <a:defRPr/>
            </a:pPr>
            <a:r>
              <a:rPr lang="en-US" sz="2800" dirty="0"/>
              <a:t> </a:t>
            </a:r>
          </a:p>
          <a:p>
            <a:pPr marL="0" indent="0">
              <a:buFont typeface="Arial" panose="020B0604020202020204" pitchFamily="34" charset="0"/>
              <a:buNone/>
              <a:defRPr/>
            </a:pPr>
            <a:r>
              <a:rPr lang="en-US" sz="2800" b="1" dirty="0"/>
              <a:t>2 Corinthians 12:8-10 </a:t>
            </a:r>
            <a:r>
              <a:rPr lang="en-US" sz="2800" dirty="0"/>
              <a:t>Concerning this (thorn in the flesh) I implored the Lord three times that it might leave me. </a:t>
            </a:r>
            <a:r>
              <a:rPr lang="en-US" sz="2800" baseline="30000" dirty="0"/>
              <a:t>9 </a:t>
            </a:r>
            <a:r>
              <a:rPr lang="en-US" sz="2800" dirty="0"/>
              <a:t> And He has said to me, "</a:t>
            </a:r>
            <a:r>
              <a:rPr lang="en-US" sz="2800" b="1" u="sng" dirty="0"/>
              <a:t>My grace is sufficient</a:t>
            </a:r>
            <a:r>
              <a:rPr lang="en-US" sz="2800" dirty="0"/>
              <a:t> for you, for </a:t>
            </a:r>
            <a:r>
              <a:rPr lang="en-US" sz="2800" b="1" u="sng" dirty="0"/>
              <a:t>power is perfected in weakness</a:t>
            </a:r>
            <a:r>
              <a:rPr lang="en-US" sz="2800" dirty="0"/>
              <a:t>." Most gladly, therefore, I will rather boast about my weaknesses, so that the power of Christ may dwell in me. </a:t>
            </a:r>
            <a:r>
              <a:rPr lang="en-US" sz="2800" baseline="30000" dirty="0"/>
              <a:t>10 </a:t>
            </a:r>
            <a:r>
              <a:rPr lang="en-US" sz="2800" dirty="0"/>
              <a:t> Therefore I am </a:t>
            </a:r>
            <a:r>
              <a:rPr lang="en-US" sz="2800" b="1" u="sng" dirty="0"/>
              <a:t>well content with weaknesses</a:t>
            </a:r>
            <a:r>
              <a:rPr lang="en-US" sz="2800" dirty="0"/>
              <a:t>, with </a:t>
            </a:r>
            <a:r>
              <a:rPr lang="en-US" sz="2800" b="1" u="sng" dirty="0"/>
              <a:t>insults, with distresses, with persecutions, with difficulties</a:t>
            </a:r>
            <a:r>
              <a:rPr lang="en-US" sz="2800" dirty="0"/>
              <a:t>, for Christ's sake; </a:t>
            </a:r>
            <a:r>
              <a:rPr lang="en-US" sz="2800" b="1" u="sng" dirty="0"/>
              <a:t>for when I am weak, then I am strong</a:t>
            </a:r>
            <a:r>
              <a:rPr lang="en-US" sz="2800" dirty="0"/>
              <a:t>.</a:t>
            </a:r>
          </a:p>
          <a:p>
            <a:endParaRPr lang="en-US" dirty="0"/>
          </a:p>
        </p:txBody>
      </p:sp>
      <p:sp>
        <p:nvSpPr>
          <p:cNvPr id="4" name="Slide Number Placeholder 3">
            <a:extLst>
              <a:ext uri="{FF2B5EF4-FFF2-40B4-BE49-F238E27FC236}">
                <a16:creationId xmlns:a16="http://schemas.microsoft.com/office/drawing/2014/main" id="{EE261A45-FAB7-47B4-BF41-C2FA5DB9CAE3}"/>
              </a:ext>
            </a:extLst>
          </p:cNvPr>
          <p:cNvSpPr>
            <a:spLocks noGrp="1"/>
          </p:cNvSpPr>
          <p:nvPr>
            <p:ph type="sldNum" sz="quarter" idx="12"/>
          </p:nvPr>
        </p:nvSpPr>
        <p:spPr/>
        <p:txBody>
          <a:bodyPr/>
          <a:lstStyle/>
          <a:p>
            <a:fld id="{D57F1E4F-1CFF-5643-939E-217C01CDF565}" type="slidenum">
              <a:rPr lang="en-US" sz="1400" smtClean="0"/>
              <a:pPr/>
              <a:t>19</a:t>
            </a:fld>
            <a:endParaRPr lang="en-US" sz="1400" dirty="0"/>
          </a:p>
        </p:txBody>
      </p:sp>
    </p:spTree>
    <p:extLst>
      <p:ext uri="{BB962C8B-B14F-4D97-AF65-F5344CB8AC3E}">
        <p14:creationId xmlns:p14="http://schemas.microsoft.com/office/powerpoint/2010/main" val="1359839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6A536-383E-4DCC-943B-F4EBA46BE24E}"/>
              </a:ext>
            </a:extLst>
          </p:cNvPr>
          <p:cNvSpPr>
            <a:spLocks noGrp="1"/>
          </p:cNvSpPr>
          <p:nvPr>
            <p:ph type="title"/>
          </p:nvPr>
        </p:nvSpPr>
        <p:spPr>
          <a:xfrm>
            <a:off x="762001" y="247651"/>
            <a:ext cx="10131425" cy="819150"/>
          </a:xfrm>
        </p:spPr>
        <p:txBody>
          <a:bodyPr/>
          <a:lstStyle/>
          <a:p>
            <a:pPr algn="ctr"/>
            <a:r>
              <a:rPr lang="en-US" dirty="0">
                <a:latin typeface="+mn-lt"/>
              </a:rPr>
              <a:t>Principles for Understanding Suffering</a:t>
            </a:r>
          </a:p>
        </p:txBody>
      </p:sp>
      <p:sp>
        <p:nvSpPr>
          <p:cNvPr id="3" name="Content Placeholder 2">
            <a:extLst>
              <a:ext uri="{FF2B5EF4-FFF2-40B4-BE49-F238E27FC236}">
                <a16:creationId xmlns:a16="http://schemas.microsoft.com/office/drawing/2014/main" id="{BE5E8618-622D-47CF-98C2-59212E04B434}"/>
              </a:ext>
            </a:extLst>
          </p:cNvPr>
          <p:cNvSpPr>
            <a:spLocks noGrp="1"/>
          </p:cNvSpPr>
          <p:nvPr>
            <p:ph idx="1"/>
          </p:nvPr>
        </p:nvSpPr>
        <p:spPr>
          <a:xfrm>
            <a:off x="371475" y="1066801"/>
            <a:ext cx="11468100" cy="5543548"/>
          </a:xfrm>
        </p:spPr>
        <p:txBody>
          <a:bodyPr>
            <a:normAutofit fontScale="70000" lnSpcReduction="20000"/>
          </a:bodyPr>
          <a:lstStyle/>
          <a:p>
            <a:pPr marL="0" indent="0">
              <a:buNone/>
              <a:defRPr/>
            </a:pPr>
            <a:r>
              <a:rPr lang="en-US" sz="4100" dirty="0"/>
              <a:t>God’s will for allowing His children to enter sufferings is to:</a:t>
            </a:r>
          </a:p>
          <a:p>
            <a:pPr lvl="1">
              <a:defRPr/>
            </a:pPr>
            <a:r>
              <a:rPr lang="en-US" sz="4100" dirty="0"/>
              <a:t>Determine faithfulness – thus faithful with much in eternity</a:t>
            </a:r>
          </a:p>
          <a:p>
            <a:pPr lvl="1">
              <a:defRPr/>
            </a:pPr>
            <a:r>
              <a:rPr lang="en-US" sz="4100" dirty="0"/>
              <a:t>Determine unfaithfulness – thus unfaithful with much in eternity</a:t>
            </a:r>
          </a:p>
          <a:p>
            <a:pPr lvl="1">
              <a:defRPr/>
            </a:pPr>
            <a:r>
              <a:rPr lang="en-US" sz="4100" dirty="0"/>
              <a:t> Impart spiritual strengths and perfection that prepares God’s children for our eternal roles in heaven.</a:t>
            </a:r>
          </a:p>
          <a:p>
            <a:pPr marL="0" indent="0">
              <a:buNone/>
              <a:defRPr/>
            </a:pPr>
            <a:r>
              <a:rPr lang="en-US" sz="4100" dirty="0"/>
              <a:t>Neither angels nor any other created being:</a:t>
            </a:r>
          </a:p>
          <a:p>
            <a:pPr lvl="1">
              <a:defRPr/>
            </a:pPr>
            <a:r>
              <a:rPr lang="en-US" sz="4100" dirty="0"/>
              <a:t> Suffer in the flesh</a:t>
            </a:r>
          </a:p>
          <a:p>
            <a:pPr lvl="1">
              <a:defRPr/>
            </a:pPr>
            <a:r>
              <a:rPr lang="en-US" sz="4100" dirty="0"/>
              <a:t>Obtain the spiritual blessings from suffering in the flesh.</a:t>
            </a:r>
          </a:p>
          <a:p>
            <a:pPr lvl="1">
              <a:defRPr/>
            </a:pPr>
            <a:r>
              <a:rPr lang="en-US" sz="4100" dirty="0"/>
              <a:t>Become the sons of God.</a:t>
            </a:r>
          </a:p>
          <a:p>
            <a:pPr marL="0" indent="0">
              <a:buNone/>
              <a:defRPr/>
            </a:pPr>
            <a:r>
              <a:rPr lang="en-US" sz="4100" dirty="0"/>
              <a:t>Only the spirits of men who dwell and suffer in the flesh become the sons of God</a:t>
            </a:r>
          </a:p>
          <a:p>
            <a:endParaRPr lang="en-US" dirty="0"/>
          </a:p>
        </p:txBody>
      </p:sp>
      <p:sp>
        <p:nvSpPr>
          <p:cNvPr id="4" name="Slide Number Placeholder 3">
            <a:extLst>
              <a:ext uri="{FF2B5EF4-FFF2-40B4-BE49-F238E27FC236}">
                <a16:creationId xmlns:a16="http://schemas.microsoft.com/office/drawing/2014/main" id="{B536F595-A2A4-445A-AA6E-830A61610DD9}"/>
              </a:ext>
            </a:extLst>
          </p:cNvPr>
          <p:cNvSpPr>
            <a:spLocks noGrp="1"/>
          </p:cNvSpPr>
          <p:nvPr>
            <p:ph type="sldNum" sz="quarter" idx="12"/>
          </p:nvPr>
        </p:nvSpPr>
        <p:spPr>
          <a:xfrm>
            <a:off x="11288408" y="6232524"/>
            <a:ext cx="551167" cy="377825"/>
          </a:xfrm>
        </p:spPr>
        <p:txBody>
          <a:bodyPr/>
          <a:lstStyle/>
          <a:p>
            <a:fld id="{D57F1E4F-1CFF-5643-939E-217C01CDF565}" type="slidenum">
              <a:rPr lang="en-US" sz="1400" smtClean="0"/>
              <a:pPr/>
              <a:t>2</a:t>
            </a:fld>
            <a:endParaRPr lang="en-US" sz="1400" dirty="0"/>
          </a:p>
        </p:txBody>
      </p:sp>
    </p:spTree>
    <p:extLst>
      <p:ext uri="{BB962C8B-B14F-4D97-AF65-F5344CB8AC3E}">
        <p14:creationId xmlns:p14="http://schemas.microsoft.com/office/powerpoint/2010/main" val="14718340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6A536-383E-4DCC-943B-F4EBA46BE24E}"/>
              </a:ext>
            </a:extLst>
          </p:cNvPr>
          <p:cNvSpPr>
            <a:spLocks noGrp="1"/>
          </p:cNvSpPr>
          <p:nvPr>
            <p:ph type="title"/>
          </p:nvPr>
        </p:nvSpPr>
        <p:spPr>
          <a:xfrm>
            <a:off x="371475" y="247651"/>
            <a:ext cx="11468100" cy="504824"/>
          </a:xfrm>
        </p:spPr>
        <p:txBody>
          <a:bodyPr>
            <a:normAutofit fontScale="90000"/>
          </a:bodyPr>
          <a:lstStyle/>
          <a:p>
            <a:pPr algn="ctr"/>
            <a:r>
              <a:rPr lang="en-US" b="1" dirty="0">
                <a:latin typeface="+mn-lt"/>
              </a:rPr>
              <a:t>Sixth - Strength</a:t>
            </a:r>
          </a:p>
        </p:txBody>
      </p:sp>
      <p:sp>
        <p:nvSpPr>
          <p:cNvPr id="3" name="Content Placeholder 2">
            <a:extLst>
              <a:ext uri="{FF2B5EF4-FFF2-40B4-BE49-F238E27FC236}">
                <a16:creationId xmlns:a16="http://schemas.microsoft.com/office/drawing/2014/main" id="{BE5E8618-622D-47CF-98C2-59212E04B434}"/>
              </a:ext>
            </a:extLst>
          </p:cNvPr>
          <p:cNvSpPr>
            <a:spLocks noGrp="1"/>
          </p:cNvSpPr>
          <p:nvPr>
            <p:ph idx="1"/>
          </p:nvPr>
        </p:nvSpPr>
        <p:spPr>
          <a:xfrm>
            <a:off x="371475" y="752475"/>
            <a:ext cx="11468100" cy="5857874"/>
          </a:xfrm>
        </p:spPr>
        <p:txBody>
          <a:bodyPr>
            <a:normAutofit fontScale="92500"/>
          </a:bodyPr>
          <a:lstStyle/>
          <a:p>
            <a:pPr marL="0" indent="0">
              <a:buNone/>
              <a:defRPr/>
            </a:pPr>
            <a:r>
              <a:rPr lang="en-US" sz="2200" b="1" dirty="0"/>
              <a:t>2 Thessalonians 2:16-17 </a:t>
            </a:r>
            <a:r>
              <a:rPr lang="en-US" sz="2200" dirty="0"/>
              <a:t>Now may our Lord Jesus Christ Himself and God our Father…</a:t>
            </a:r>
            <a:r>
              <a:rPr lang="en-US" sz="2200" baseline="30000" dirty="0"/>
              <a:t>17 </a:t>
            </a:r>
            <a:r>
              <a:rPr lang="en-US" sz="2200" dirty="0"/>
              <a:t> comfort and </a:t>
            </a:r>
            <a:r>
              <a:rPr lang="en-US" sz="2200" b="1" u="sng" dirty="0"/>
              <a:t>strengthen your hearts</a:t>
            </a:r>
            <a:r>
              <a:rPr lang="en-US" sz="2200" dirty="0"/>
              <a:t> in </a:t>
            </a:r>
            <a:r>
              <a:rPr lang="en-US" sz="2200" b="1" u="sng" dirty="0"/>
              <a:t>every good work</a:t>
            </a:r>
            <a:r>
              <a:rPr lang="en-US" sz="2200" dirty="0"/>
              <a:t> and word.</a:t>
            </a:r>
          </a:p>
          <a:p>
            <a:pPr marL="0" indent="0">
              <a:buNone/>
              <a:defRPr/>
            </a:pPr>
            <a:r>
              <a:rPr lang="en-US" sz="2200" dirty="0"/>
              <a:t> </a:t>
            </a:r>
          </a:p>
          <a:p>
            <a:pPr marL="0" indent="0">
              <a:buNone/>
              <a:defRPr/>
            </a:pPr>
            <a:r>
              <a:rPr lang="en-US" sz="2200" b="1" dirty="0"/>
              <a:t>2 Thessalonians 3:3 </a:t>
            </a:r>
            <a:r>
              <a:rPr lang="en-US" sz="2200" dirty="0"/>
              <a:t>But the Lord is faithful, and </a:t>
            </a:r>
            <a:r>
              <a:rPr lang="en-US" sz="2200" b="1" u="sng" dirty="0"/>
              <a:t>He will strengthen</a:t>
            </a:r>
            <a:r>
              <a:rPr lang="en-US" sz="2200" dirty="0"/>
              <a:t> and protect you from the evil </a:t>
            </a:r>
            <a:r>
              <a:rPr lang="en-US" sz="2200" i="1" dirty="0"/>
              <a:t>one.</a:t>
            </a:r>
            <a:endParaRPr lang="en-US" sz="2200" dirty="0"/>
          </a:p>
          <a:p>
            <a:pPr marL="0" indent="0">
              <a:buNone/>
              <a:defRPr/>
            </a:pPr>
            <a:r>
              <a:rPr lang="en-US" sz="2200" dirty="0"/>
              <a:t> </a:t>
            </a:r>
          </a:p>
          <a:p>
            <a:pPr marL="0" indent="0">
              <a:buNone/>
              <a:defRPr/>
            </a:pPr>
            <a:r>
              <a:rPr lang="en-US" sz="2200" b="1" dirty="0"/>
              <a:t>1 Peter 5:10 </a:t>
            </a:r>
            <a:r>
              <a:rPr lang="en-US" sz="2200" dirty="0"/>
              <a:t>After you have </a:t>
            </a:r>
            <a:r>
              <a:rPr lang="en-US" sz="2200" b="1" u="sng" dirty="0"/>
              <a:t>suffered</a:t>
            </a:r>
            <a:r>
              <a:rPr lang="en-US" sz="2200" dirty="0"/>
              <a:t> for a little while, the God of all grace, who called you to His eternal glory in Christ, will Himself </a:t>
            </a:r>
            <a:r>
              <a:rPr lang="en-US" sz="2200" b="1" u="sng" dirty="0"/>
              <a:t>perfect</a:t>
            </a:r>
            <a:r>
              <a:rPr lang="en-US" sz="2200" dirty="0"/>
              <a:t>, </a:t>
            </a:r>
            <a:r>
              <a:rPr lang="en-US" sz="2200" u="sng" dirty="0"/>
              <a:t>confirm</a:t>
            </a:r>
            <a:r>
              <a:rPr lang="en-US" sz="2200" dirty="0"/>
              <a:t> (make fast – establish), </a:t>
            </a:r>
            <a:r>
              <a:rPr lang="en-US" sz="2200" b="1" u="sng" dirty="0"/>
              <a:t>strengthen</a:t>
            </a:r>
            <a:r>
              <a:rPr lang="en-US" sz="2200" dirty="0"/>
              <a:t> </a:t>
            </a:r>
            <a:r>
              <a:rPr lang="en-US" sz="2200" i="1" dirty="0"/>
              <a:t>and</a:t>
            </a:r>
            <a:r>
              <a:rPr lang="en-US" sz="2200" dirty="0"/>
              <a:t> </a:t>
            </a:r>
            <a:r>
              <a:rPr lang="en-US" sz="2200" u="sng" dirty="0"/>
              <a:t>establish</a:t>
            </a:r>
            <a:r>
              <a:rPr lang="en-US" sz="2200" dirty="0"/>
              <a:t> (lay a foundation) you.</a:t>
            </a:r>
          </a:p>
          <a:p>
            <a:pPr marL="0" indent="0">
              <a:buNone/>
              <a:defRPr/>
            </a:pPr>
            <a:endParaRPr lang="en-US" sz="2200" dirty="0"/>
          </a:p>
          <a:p>
            <a:pPr marL="0" indent="0">
              <a:buNone/>
            </a:pPr>
            <a:r>
              <a:rPr lang="en-US" sz="2200" b="1" dirty="0"/>
              <a:t>2 Corinthians 12:10 </a:t>
            </a:r>
            <a:r>
              <a:rPr lang="en-US" sz="2200" dirty="0"/>
              <a:t>Therefore I am well content with weaknesses, with insults, with distresses, with persecutions, with difficulties, for Christ's sake; for </a:t>
            </a:r>
            <a:r>
              <a:rPr lang="en-US" sz="2200" b="1" u="sng" dirty="0"/>
              <a:t>when I am weak</a:t>
            </a:r>
            <a:r>
              <a:rPr lang="en-US" sz="2200" dirty="0"/>
              <a:t> (physically),</a:t>
            </a:r>
            <a:r>
              <a:rPr lang="en-US" sz="2200" b="1" u="sng" dirty="0"/>
              <a:t> then I am strong</a:t>
            </a:r>
            <a:r>
              <a:rPr lang="en-US" sz="2200" dirty="0"/>
              <a:t> (spiritually)</a:t>
            </a:r>
            <a:r>
              <a:rPr lang="en-US" sz="2200" b="1" u="sng" dirty="0"/>
              <a:t>. </a:t>
            </a:r>
            <a:endParaRPr lang="en-US" sz="2200" dirty="0"/>
          </a:p>
          <a:p>
            <a:pPr marL="0" indent="0">
              <a:buNone/>
            </a:pPr>
            <a:r>
              <a:rPr lang="en-US" sz="2200" b="1" dirty="0"/>
              <a:t> </a:t>
            </a:r>
            <a:endParaRPr lang="en-US" sz="2200" dirty="0"/>
          </a:p>
          <a:p>
            <a:pPr marL="0" indent="0">
              <a:buNone/>
            </a:pPr>
            <a:r>
              <a:rPr lang="en-US" sz="2200" b="1" dirty="0"/>
              <a:t>Romans 5:3 </a:t>
            </a:r>
            <a:r>
              <a:rPr lang="en-US" sz="2200" dirty="0"/>
              <a:t>And not only this, but we also </a:t>
            </a:r>
            <a:r>
              <a:rPr lang="en-US" sz="2200" b="1" u="sng" dirty="0"/>
              <a:t>exult in our tribulations</a:t>
            </a:r>
            <a:r>
              <a:rPr lang="en-US" sz="2200" dirty="0"/>
              <a:t>, knowing </a:t>
            </a:r>
            <a:r>
              <a:rPr lang="en-US" sz="2200" b="1" u="sng" dirty="0"/>
              <a:t>that tribulation brings about perseverance</a:t>
            </a:r>
            <a:r>
              <a:rPr lang="en-US" sz="2200" dirty="0"/>
              <a:t>;</a:t>
            </a:r>
            <a:endParaRPr lang="en-US" dirty="0"/>
          </a:p>
        </p:txBody>
      </p:sp>
      <p:sp>
        <p:nvSpPr>
          <p:cNvPr id="4" name="Slide Number Placeholder 3">
            <a:extLst>
              <a:ext uri="{FF2B5EF4-FFF2-40B4-BE49-F238E27FC236}">
                <a16:creationId xmlns:a16="http://schemas.microsoft.com/office/drawing/2014/main" id="{1FC41A84-8E1B-4B5A-9A12-BD4BED4D6C1A}"/>
              </a:ext>
            </a:extLst>
          </p:cNvPr>
          <p:cNvSpPr>
            <a:spLocks noGrp="1"/>
          </p:cNvSpPr>
          <p:nvPr>
            <p:ph type="sldNum" sz="quarter" idx="12"/>
          </p:nvPr>
        </p:nvSpPr>
        <p:spPr>
          <a:xfrm>
            <a:off x="10742310" y="6232524"/>
            <a:ext cx="551167" cy="377825"/>
          </a:xfrm>
        </p:spPr>
        <p:txBody>
          <a:bodyPr/>
          <a:lstStyle/>
          <a:p>
            <a:fld id="{D57F1E4F-1CFF-5643-939E-217C01CDF565}" type="slidenum">
              <a:rPr lang="en-US" sz="1400" smtClean="0"/>
              <a:pPr/>
              <a:t>20</a:t>
            </a:fld>
            <a:endParaRPr lang="en-US" sz="1400" dirty="0"/>
          </a:p>
        </p:txBody>
      </p:sp>
    </p:spTree>
    <p:extLst>
      <p:ext uri="{BB962C8B-B14F-4D97-AF65-F5344CB8AC3E}">
        <p14:creationId xmlns:p14="http://schemas.microsoft.com/office/powerpoint/2010/main" val="4450053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6A536-383E-4DCC-943B-F4EBA46BE24E}"/>
              </a:ext>
            </a:extLst>
          </p:cNvPr>
          <p:cNvSpPr>
            <a:spLocks noGrp="1"/>
          </p:cNvSpPr>
          <p:nvPr>
            <p:ph type="title"/>
          </p:nvPr>
        </p:nvSpPr>
        <p:spPr>
          <a:xfrm>
            <a:off x="371475" y="247651"/>
            <a:ext cx="11468100" cy="504824"/>
          </a:xfrm>
        </p:spPr>
        <p:txBody>
          <a:bodyPr>
            <a:normAutofit fontScale="90000"/>
          </a:bodyPr>
          <a:lstStyle/>
          <a:p>
            <a:pPr algn="ctr"/>
            <a:r>
              <a:rPr lang="en-US" b="1" dirty="0">
                <a:latin typeface="+mn-lt"/>
              </a:rPr>
              <a:t>Seventh – Comfort to Others</a:t>
            </a:r>
          </a:p>
        </p:txBody>
      </p:sp>
      <p:sp>
        <p:nvSpPr>
          <p:cNvPr id="3" name="Content Placeholder 2">
            <a:extLst>
              <a:ext uri="{FF2B5EF4-FFF2-40B4-BE49-F238E27FC236}">
                <a16:creationId xmlns:a16="http://schemas.microsoft.com/office/drawing/2014/main" id="{BE5E8618-622D-47CF-98C2-59212E04B434}"/>
              </a:ext>
            </a:extLst>
          </p:cNvPr>
          <p:cNvSpPr>
            <a:spLocks noGrp="1"/>
          </p:cNvSpPr>
          <p:nvPr>
            <p:ph idx="1"/>
          </p:nvPr>
        </p:nvSpPr>
        <p:spPr>
          <a:xfrm>
            <a:off x="371475" y="752475"/>
            <a:ext cx="11468100" cy="5857874"/>
          </a:xfrm>
        </p:spPr>
        <p:txBody>
          <a:bodyPr>
            <a:normAutofit/>
          </a:bodyPr>
          <a:lstStyle/>
          <a:p>
            <a:pPr marL="0" indent="0">
              <a:buFont typeface="Arial" panose="020B0604020202020204" pitchFamily="34" charset="0"/>
              <a:buNone/>
              <a:defRPr/>
            </a:pPr>
            <a:r>
              <a:rPr lang="en-US" sz="2000" b="1" dirty="0"/>
              <a:t>2 Corinthians 1:3-4 </a:t>
            </a:r>
            <a:r>
              <a:rPr lang="en-US" sz="2000" dirty="0"/>
              <a:t>Blessed </a:t>
            </a:r>
            <a:r>
              <a:rPr lang="en-US" sz="2000" i="1" dirty="0"/>
              <a:t>be</a:t>
            </a:r>
            <a:r>
              <a:rPr lang="en-US" sz="2000" dirty="0"/>
              <a:t> the God and Father of our Lord Jesus Christ, the Father of mercies and God of all comfort, </a:t>
            </a:r>
            <a:r>
              <a:rPr lang="en-US" sz="2000" baseline="30000" dirty="0"/>
              <a:t>4 </a:t>
            </a:r>
            <a:r>
              <a:rPr lang="en-US" sz="2000" dirty="0"/>
              <a:t> </a:t>
            </a:r>
            <a:r>
              <a:rPr lang="en-US" sz="2000" b="1" u="sng" dirty="0"/>
              <a:t>who comforts us in all our affliction</a:t>
            </a:r>
            <a:r>
              <a:rPr lang="en-US" sz="2000" dirty="0"/>
              <a:t> so that </a:t>
            </a:r>
            <a:r>
              <a:rPr lang="en-US" sz="2000" b="1" u="sng" dirty="0"/>
              <a:t>we will be able to comfort</a:t>
            </a:r>
            <a:r>
              <a:rPr lang="en-US" sz="2000" dirty="0"/>
              <a:t> those who are in any affliction with the comfort with which we ourselves are comforted by God.</a:t>
            </a:r>
          </a:p>
          <a:p>
            <a:pPr marL="0" indent="0">
              <a:buFont typeface="Arial" panose="020B0604020202020204" pitchFamily="34" charset="0"/>
              <a:buNone/>
              <a:defRPr/>
            </a:pPr>
            <a:endParaRPr lang="en-US" sz="2000" dirty="0"/>
          </a:p>
          <a:p>
            <a:pPr marL="0" indent="0">
              <a:buNone/>
              <a:defRPr/>
            </a:pPr>
            <a:r>
              <a:rPr lang="en-US" sz="2000" b="1" dirty="0"/>
              <a:t>Ephesians 2:10</a:t>
            </a:r>
            <a:r>
              <a:rPr lang="en-US" sz="2000" baseline="30000" dirty="0"/>
              <a:t> </a:t>
            </a:r>
            <a:r>
              <a:rPr lang="en-US" sz="2000" dirty="0"/>
              <a:t> For we are His workmanship, created in Christ Jesus </a:t>
            </a:r>
            <a:r>
              <a:rPr lang="en-US" sz="2000" b="1" u="sng" dirty="0"/>
              <a:t>for good works</a:t>
            </a:r>
            <a:r>
              <a:rPr lang="en-US" sz="2000" dirty="0"/>
              <a:t>, which </a:t>
            </a:r>
            <a:r>
              <a:rPr lang="en-US" sz="2000" b="1" u="sng" dirty="0"/>
              <a:t>God prepared beforehand </a:t>
            </a:r>
            <a:r>
              <a:rPr lang="en-US" sz="2000" dirty="0"/>
              <a:t>so that </a:t>
            </a:r>
            <a:r>
              <a:rPr lang="en-US" sz="2000" b="1" u="sng" dirty="0"/>
              <a:t>we would walk in them</a:t>
            </a:r>
            <a:r>
              <a:rPr lang="en-US" sz="2000" dirty="0"/>
              <a:t>. </a:t>
            </a:r>
          </a:p>
          <a:p>
            <a:pPr marL="0" indent="0">
              <a:buNone/>
              <a:defRPr/>
            </a:pPr>
            <a:endParaRPr lang="en-US" sz="2000" dirty="0"/>
          </a:p>
          <a:p>
            <a:pPr marL="0" indent="0">
              <a:buNone/>
              <a:defRPr/>
            </a:pPr>
            <a:r>
              <a:rPr lang="en-US" sz="2000" b="1" dirty="0"/>
              <a:t>Romans 12:1</a:t>
            </a:r>
            <a:r>
              <a:rPr lang="en-US" sz="2000" baseline="30000" dirty="0"/>
              <a:t> </a:t>
            </a:r>
            <a:r>
              <a:rPr lang="en-US" sz="2000" dirty="0"/>
              <a:t> Therefore I urge you, brethren, by the mercies of God, to present </a:t>
            </a:r>
            <a:r>
              <a:rPr lang="en-US" sz="2000" b="1" u="sng" dirty="0"/>
              <a:t>your bodies a living and holy sacrifice</a:t>
            </a:r>
            <a:r>
              <a:rPr lang="en-US" sz="2000" dirty="0"/>
              <a:t>, acceptable to God, </a:t>
            </a:r>
            <a:r>
              <a:rPr lang="en-US" sz="2000" i="1" dirty="0"/>
              <a:t>which is</a:t>
            </a:r>
            <a:r>
              <a:rPr lang="en-US" sz="2000" dirty="0"/>
              <a:t> your spiritual service of worship. </a:t>
            </a:r>
            <a:br>
              <a:rPr lang="en-US" sz="2000" dirty="0"/>
            </a:br>
            <a:endParaRPr lang="en-US" sz="2000" dirty="0"/>
          </a:p>
          <a:p>
            <a:pPr marL="0" indent="0">
              <a:buFont typeface="Arial" panose="020B0604020202020204" pitchFamily="34" charset="0"/>
              <a:buNone/>
              <a:defRPr/>
            </a:pPr>
            <a:r>
              <a:rPr lang="en-US" sz="2000" b="1" dirty="0"/>
              <a:t>Galatians 6:2 </a:t>
            </a:r>
            <a:r>
              <a:rPr lang="en-US" sz="2000" b="1" u="sng" dirty="0"/>
              <a:t>Bear one another's burdens</a:t>
            </a:r>
            <a:r>
              <a:rPr lang="en-US" sz="2000" dirty="0"/>
              <a:t>, and thereby fulfill the law of Christ.</a:t>
            </a:r>
          </a:p>
          <a:p>
            <a:pPr marL="0" indent="0">
              <a:buFont typeface="Arial" panose="020B0604020202020204" pitchFamily="34" charset="0"/>
              <a:buNone/>
              <a:defRPr/>
            </a:pPr>
            <a:endParaRPr lang="en-US" sz="2000" dirty="0"/>
          </a:p>
          <a:p>
            <a:pPr marL="0" indent="0">
              <a:buNone/>
              <a:defRPr/>
            </a:pPr>
            <a:r>
              <a:rPr lang="en-US" sz="2000" b="1" dirty="0"/>
              <a:t>Hebrews 13:16</a:t>
            </a:r>
            <a:r>
              <a:rPr lang="en-US" sz="2000" baseline="30000" dirty="0"/>
              <a:t> </a:t>
            </a:r>
            <a:r>
              <a:rPr lang="en-US" sz="2000" dirty="0"/>
              <a:t> And do not neglect </a:t>
            </a:r>
            <a:r>
              <a:rPr lang="en-US" sz="2000" b="1" u="sng" dirty="0"/>
              <a:t>doing good and sharing</a:t>
            </a:r>
            <a:r>
              <a:rPr lang="en-US" sz="2000" dirty="0"/>
              <a:t>, for with </a:t>
            </a:r>
            <a:r>
              <a:rPr lang="en-US" sz="2000" b="1" u="sng" dirty="0"/>
              <a:t>such sacrifices </a:t>
            </a:r>
            <a:r>
              <a:rPr lang="en-US" sz="2000" dirty="0"/>
              <a:t>God is pleased. </a:t>
            </a:r>
          </a:p>
        </p:txBody>
      </p:sp>
      <p:sp>
        <p:nvSpPr>
          <p:cNvPr id="4" name="Slide Number Placeholder 3">
            <a:extLst>
              <a:ext uri="{FF2B5EF4-FFF2-40B4-BE49-F238E27FC236}">
                <a16:creationId xmlns:a16="http://schemas.microsoft.com/office/drawing/2014/main" id="{133E5AB2-AD67-42DA-B0F7-414EACF684E7}"/>
              </a:ext>
            </a:extLst>
          </p:cNvPr>
          <p:cNvSpPr>
            <a:spLocks noGrp="1"/>
          </p:cNvSpPr>
          <p:nvPr>
            <p:ph type="sldNum" sz="quarter" idx="12"/>
          </p:nvPr>
        </p:nvSpPr>
        <p:spPr>
          <a:xfrm>
            <a:off x="10885185" y="6105525"/>
            <a:ext cx="551167" cy="377825"/>
          </a:xfrm>
        </p:spPr>
        <p:txBody>
          <a:bodyPr/>
          <a:lstStyle/>
          <a:p>
            <a:fld id="{D57F1E4F-1CFF-5643-939E-217C01CDF565}" type="slidenum">
              <a:rPr lang="en-US" sz="1200" smtClean="0"/>
              <a:pPr/>
              <a:t>21</a:t>
            </a:fld>
            <a:endParaRPr lang="en-US" sz="1200" dirty="0"/>
          </a:p>
        </p:txBody>
      </p:sp>
    </p:spTree>
    <p:extLst>
      <p:ext uri="{BB962C8B-B14F-4D97-AF65-F5344CB8AC3E}">
        <p14:creationId xmlns:p14="http://schemas.microsoft.com/office/powerpoint/2010/main" val="32465764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6A536-383E-4DCC-943B-F4EBA46BE24E}"/>
              </a:ext>
            </a:extLst>
          </p:cNvPr>
          <p:cNvSpPr>
            <a:spLocks noGrp="1"/>
          </p:cNvSpPr>
          <p:nvPr>
            <p:ph type="title"/>
          </p:nvPr>
        </p:nvSpPr>
        <p:spPr>
          <a:xfrm>
            <a:off x="371475" y="247651"/>
            <a:ext cx="11468100" cy="504824"/>
          </a:xfrm>
        </p:spPr>
        <p:txBody>
          <a:bodyPr>
            <a:normAutofit fontScale="90000"/>
          </a:bodyPr>
          <a:lstStyle/>
          <a:p>
            <a:pPr algn="ctr"/>
            <a:r>
              <a:rPr lang="en-US" b="1" dirty="0">
                <a:latin typeface="+mn-lt"/>
              </a:rPr>
              <a:t>Eighth – preparation for glory</a:t>
            </a:r>
          </a:p>
        </p:txBody>
      </p:sp>
      <p:sp>
        <p:nvSpPr>
          <p:cNvPr id="3" name="Content Placeholder 2">
            <a:extLst>
              <a:ext uri="{FF2B5EF4-FFF2-40B4-BE49-F238E27FC236}">
                <a16:creationId xmlns:a16="http://schemas.microsoft.com/office/drawing/2014/main" id="{BE5E8618-622D-47CF-98C2-59212E04B434}"/>
              </a:ext>
            </a:extLst>
          </p:cNvPr>
          <p:cNvSpPr>
            <a:spLocks noGrp="1"/>
          </p:cNvSpPr>
          <p:nvPr>
            <p:ph idx="1"/>
          </p:nvPr>
        </p:nvSpPr>
        <p:spPr>
          <a:xfrm>
            <a:off x="371475" y="752475"/>
            <a:ext cx="11468100" cy="5857874"/>
          </a:xfrm>
        </p:spPr>
        <p:txBody>
          <a:bodyPr>
            <a:normAutofit/>
          </a:bodyPr>
          <a:lstStyle/>
          <a:p>
            <a:pPr marL="0" indent="0">
              <a:buFont typeface="Arial" panose="020B0604020202020204" pitchFamily="34" charset="0"/>
              <a:buNone/>
              <a:defRPr/>
            </a:pPr>
            <a:r>
              <a:rPr lang="en-US" sz="2400" b="1" dirty="0"/>
              <a:t>2 Corinthians 4:17 </a:t>
            </a:r>
            <a:r>
              <a:rPr lang="en-US" sz="2400" dirty="0"/>
              <a:t>For momentary, </a:t>
            </a:r>
            <a:r>
              <a:rPr lang="en-US" sz="2400" b="1" u="sng" dirty="0"/>
              <a:t>light affliction</a:t>
            </a:r>
            <a:r>
              <a:rPr lang="en-US" sz="2400" dirty="0"/>
              <a:t> is </a:t>
            </a:r>
            <a:r>
              <a:rPr lang="en-US" sz="2400" b="1" u="sng" dirty="0"/>
              <a:t>producing</a:t>
            </a:r>
            <a:r>
              <a:rPr lang="en-US" sz="2400" dirty="0"/>
              <a:t> (accomplishing-achieving) for us an </a:t>
            </a:r>
            <a:r>
              <a:rPr lang="en-US" sz="2400" b="1" u="sng" dirty="0"/>
              <a:t>eternal weight of glory</a:t>
            </a:r>
            <a:r>
              <a:rPr lang="en-US" sz="2400" dirty="0"/>
              <a:t> far beyond all comparison,</a:t>
            </a:r>
          </a:p>
          <a:p>
            <a:pPr marL="0" indent="0">
              <a:buFont typeface="Arial" panose="020B0604020202020204" pitchFamily="34" charset="0"/>
              <a:buNone/>
              <a:defRPr/>
            </a:pPr>
            <a:r>
              <a:rPr lang="en-US" sz="2400" dirty="0"/>
              <a:t> </a:t>
            </a:r>
          </a:p>
          <a:p>
            <a:pPr marL="0" indent="0">
              <a:buFont typeface="Arial" panose="020B0604020202020204" pitchFamily="34" charset="0"/>
              <a:buNone/>
              <a:defRPr/>
            </a:pPr>
            <a:r>
              <a:rPr lang="en-US" sz="2400" b="1" dirty="0"/>
              <a:t>1 Peter 5:9-10 …</a:t>
            </a:r>
            <a:r>
              <a:rPr lang="en-US" sz="2400" dirty="0"/>
              <a:t> </a:t>
            </a:r>
            <a:r>
              <a:rPr lang="en-US" sz="2400" b="1" u="sng" dirty="0"/>
              <a:t>standing firm in </a:t>
            </a:r>
            <a:r>
              <a:rPr lang="en-US" sz="2400" b="1" i="1" u="sng" dirty="0"/>
              <a:t>your</a:t>
            </a:r>
            <a:r>
              <a:rPr lang="en-US" sz="2400" b="1" u="sng" dirty="0"/>
              <a:t> faith</a:t>
            </a:r>
            <a:r>
              <a:rPr lang="en-US" sz="2400" dirty="0"/>
              <a:t>, knowing that the </a:t>
            </a:r>
            <a:r>
              <a:rPr lang="en-US" sz="2400" b="1" u="sng" dirty="0"/>
              <a:t>same experiences of suffering</a:t>
            </a:r>
            <a:r>
              <a:rPr lang="en-US" sz="2400" dirty="0"/>
              <a:t> are being accomplished by your </a:t>
            </a:r>
            <a:r>
              <a:rPr lang="en-US" sz="2400" b="1" u="sng" dirty="0"/>
              <a:t>brethren who are in the world</a:t>
            </a:r>
            <a:r>
              <a:rPr lang="en-US" sz="2400" dirty="0"/>
              <a:t>. </a:t>
            </a:r>
            <a:r>
              <a:rPr lang="en-US" sz="2400" baseline="30000" dirty="0"/>
              <a:t>10 </a:t>
            </a:r>
            <a:r>
              <a:rPr lang="en-US" sz="2400" dirty="0"/>
              <a:t> After you have </a:t>
            </a:r>
            <a:r>
              <a:rPr lang="en-US" sz="2400" b="1" u="sng" dirty="0"/>
              <a:t>suffered for a little while</a:t>
            </a:r>
            <a:r>
              <a:rPr lang="en-US" sz="2400" dirty="0"/>
              <a:t>, the God of all grace, who called you to His </a:t>
            </a:r>
            <a:r>
              <a:rPr lang="en-US" sz="2400" b="1" u="sng" dirty="0"/>
              <a:t>eternal glory</a:t>
            </a:r>
            <a:r>
              <a:rPr lang="en-US" sz="2400" dirty="0"/>
              <a:t> in Christ, will Himself </a:t>
            </a:r>
            <a:r>
              <a:rPr lang="en-US" sz="2400" b="1" u="sng" dirty="0"/>
              <a:t>perfect, confirm, strengthen </a:t>
            </a:r>
            <a:r>
              <a:rPr lang="en-US" sz="2400" b="1" i="1" u="sng" dirty="0"/>
              <a:t>and</a:t>
            </a:r>
            <a:r>
              <a:rPr lang="en-US" sz="2400" b="1" u="sng" dirty="0"/>
              <a:t> establish you</a:t>
            </a:r>
            <a:r>
              <a:rPr lang="en-US" sz="2400" dirty="0"/>
              <a:t>.</a:t>
            </a:r>
          </a:p>
          <a:p>
            <a:pPr marL="0" indent="0">
              <a:buFont typeface="Arial" panose="020B0604020202020204" pitchFamily="34" charset="0"/>
              <a:buNone/>
              <a:defRPr/>
            </a:pPr>
            <a:r>
              <a:rPr lang="en-US" sz="2400" dirty="0"/>
              <a:t> </a:t>
            </a:r>
          </a:p>
          <a:p>
            <a:pPr marL="0" indent="0">
              <a:buFont typeface="Arial" panose="020B0604020202020204" pitchFamily="34" charset="0"/>
              <a:buNone/>
              <a:defRPr/>
            </a:pPr>
            <a:r>
              <a:rPr lang="en-US" sz="2400" b="1" dirty="0"/>
              <a:t>James 1:12 </a:t>
            </a:r>
            <a:r>
              <a:rPr lang="en-US" sz="2400" dirty="0"/>
              <a:t>Blessed is a man who </a:t>
            </a:r>
            <a:r>
              <a:rPr lang="en-US" sz="2400" b="1" u="sng" dirty="0"/>
              <a:t>perseveres under trial</a:t>
            </a:r>
            <a:r>
              <a:rPr lang="en-US" sz="2400" dirty="0"/>
              <a:t> (temptation); for once he has been </a:t>
            </a:r>
            <a:r>
              <a:rPr lang="en-US" sz="2400" b="1" u="sng" dirty="0"/>
              <a:t>approved</a:t>
            </a:r>
            <a:r>
              <a:rPr lang="en-US" sz="2400" dirty="0"/>
              <a:t>, he will </a:t>
            </a:r>
            <a:r>
              <a:rPr lang="en-US" sz="2400" b="1" u="sng" dirty="0"/>
              <a:t>receive the crown of life</a:t>
            </a:r>
            <a:r>
              <a:rPr lang="en-US" sz="2400" dirty="0"/>
              <a:t> which </a:t>
            </a:r>
            <a:r>
              <a:rPr lang="en-US" sz="2400" i="1" dirty="0"/>
              <a:t>the Lord</a:t>
            </a:r>
            <a:r>
              <a:rPr lang="en-US" sz="2400" dirty="0"/>
              <a:t> has promised to those who love Him.</a:t>
            </a:r>
          </a:p>
          <a:p>
            <a:endParaRPr lang="en-US" dirty="0"/>
          </a:p>
        </p:txBody>
      </p:sp>
      <p:sp>
        <p:nvSpPr>
          <p:cNvPr id="4" name="Slide Number Placeholder 3">
            <a:extLst>
              <a:ext uri="{FF2B5EF4-FFF2-40B4-BE49-F238E27FC236}">
                <a16:creationId xmlns:a16="http://schemas.microsoft.com/office/drawing/2014/main" id="{78B3C09E-02C8-44C5-BE40-159F8F008927}"/>
              </a:ext>
            </a:extLst>
          </p:cNvPr>
          <p:cNvSpPr>
            <a:spLocks noGrp="1"/>
          </p:cNvSpPr>
          <p:nvPr>
            <p:ph type="sldNum" sz="quarter" idx="12"/>
          </p:nvPr>
        </p:nvSpPr>
        <p:spPr/>
        <p:txBody>
          <a:bodyPr/>
          <a:lstStyle/>
          <a:p>
            <a:fld id="{D57F1E4F-1CFF-5643-939E-217C01CDF565}" type="slidenum">
              <a:rPr lang="en-US" sz="1400" smtClean="0"/>
              <a:pPr/>
              <a:t>22</a:t>
            </a:fld>
            <a:endParaRPr lang="en-US" sz="1400" dirty="0"/>
          </a:p>
        </p:txBody>
      </p:sp>
    </p:spTree>
    <p:extLst>
      <p:ext uri="{BB962C8B-B14F-4D97-AF65-F5344CB8AC3E}">
        <p14:creationId xmlns:p14="http://schemas.microsoft.com/office/powerpoint/2010/main" val="32450401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6A536-383E-4DCC-943B-F4EBA46BE24E}"/>
              </a:ext>
            </a:extLst>
          </p:cNvPr>
          <p:cNvSpPr>
            <a:spLocks noGrp="1"/>
          </p:cNvSpPr>
          <p:nvPr>
            <p:ph type="title"/>
          </p:nvPr>
        </p:nvSpPr>
        <p:spPr>
          <a:xfrm>
            <a:off x="371475" y="247651"/>
            <a:ext cx="11468100" cy="504824"/>
          </a:xfrm>
        </p:spPr>
        <p:txBody>
          <a:bodyPr>
            <a:normAutofit fontScale="90000"/>
          </a:bodyPr>
          <a:lstStyle/>
          <a:p>
            <a:pPr algn="ctr"/>
            <a:r>
              <a:rPr lang="en-US" b="1" dirty="0">
                <a:latin typeface="+mn-lt"/>
              </a:rPr>
              <a:t>How to Prepare Yourself for suffering</a:t>
            </a:r>
          </a:p>
        </p:txBody>
      </p:sp>
      <p:sp>
        <p:nvSpPr>
          <p:cNvPr id="3" name="Content Placeholder 2">
            <a:extLst>
              <a:ext uri="{FF2B5EF4-FFF2-40B4-BE49-F238E27FC236}">
                <a16:creationId xmlns:a16="http://schemas.microsoft.com/office/drawing/2014/main" id="{BE5E8618-622D-47CF-98C2-59212E04B434}"/>
              </a:ext>
            </a:extLst>
          </p:cNvPr>
          <p:cNvSpPr>
            <a:spLocks noGrp="1"/>
          </p:cNvSpPr>
          <p:nvPr>
            <p:ph idx="1"/>
          </p:nvPr>
        </p:nvSpPr>
        <p:spPr>
          <a:xfrm>
            <a:off x="371475" y="752475"/>
            <a:ext cx="11468100" cy="5857874"/>
          </a:xfrm>
        </p:spPr>
        <p:txBody>
          <a:bodyPr>
            <a:normAutofit/>
          </a:bodyPr>
          <a:lstStyle/>
          <a:p>
            <a:pPr marL="0" indent="0">
              <a:buNone/>
            </a:pPr>
            <a:r>
              <a:rPr lang="en-US" sz="4000" b="1" dirty="0"/>
              <a:t>First - Temptations and Tribulations:</a:t>
            </a:r>
            <a:r>
              <a:rPr lang="en-US" sz="4000" dirty="0"/>
              <a:t> Know for a fact that we will suffer temptations and tribulations - Know that temptations and tribulations are common to all of us.  Expect them to happen.</a:t>
            </a:r>
          </a:p>
          <a:p>
            <a:endParaRPr lang="en-US" dirty="0"/>
          </a:p>
        </p:txBody>
      </p:sp>
      <p:sp>
        <p:nvSpPr>
          <p:cNvPr id="4" name="Slide Number Placeholder 3">
            <a:extLst>
              <a:ext uri="{FF2B5EF4-FFF2-40B4-BE49-F238E27FC236}">
                <a16:creationId xmlns:a16="http://schemas.microsoft.com/office/drawing/2014/main" id="{3A4ED770-45C3-41E4-98EA-15E0A8D9A64F}"/>
              </a:ext>
            </a:extLst>
          </p:cNvPr>
          <p:cNvSpPr>
            <a:spLocks noGrp="1"/>
          </p:cNvSpPr>
          <p:nvPr>
            <p:ph type="sldNum" sz="quarter" idx="12"/>
          </p:nvPr>
        </p:nvSpPr>
        <p:spPr/>
        <p:txBody>
          <a:bodyPr/>
          <a:lstStyle/>
          <a:p>
            <a:fld id="{D57F1E4F-1CFF-5643-939E-217C01CDF565}" type="slidenum">
              <a:rPr lang="en-US" smtClean="0"/>
              <a:pPr/>
              <a:t>23</a:t>
            </a:fld>
            <a:endParaRPr lang="en-US" dirty="0"/>
          </a:p>
        </p:txBody>
      </p:sp>
    </p:spTree>
    <p:extLst>
      <p:ext uri="{BB962C8B-B14F-4D97-AF65-F5344CB8AC3E}">
        <p14:creationId xmlns:p14="http://schemas.microsoft.com/office/powerpoint/2010/main" val="12777555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6A536-383E-4DCC-943B-F4EBA46BE24E}"/>
              </a:ext>
            </a:extLst>
          </p:cNvPr>
          <p:cNvSpPr>
            <a:spLocks noGrp="1"/>
          </p:cNvSpPr>
          <p:nvPr>
            <p:ph type="title"/>
          </p:nvPr>
        </p:nvSpPr>
        <p:spPr>
          <a:xfrm>
            <a:off x="371475" y="247651"/>
            <a:ext cx="11468100" cy="504824"/>
          </a:xfrm>
        </p:spPr>
        <p:txBody>
          <a:bodyPr>
            <a:normAutofit fontScale="90000"/>
          </a:bodyPr>
          <a:lstStyle/>
          <a:p>
            <a:pPr algn="ctr"/>
            <a:r>
              <a:rPr lang="en-US" b="1" dirty="0"/>
              <a:t>How to Prepare Yourself for suffering</a:t>
            </a:r>
            <a:endParaRPr lang="en-US" dirty="0">
              <a:latin typeface="+mn-lt"/>
            </a:endParaRPr>
          </a:p>
        </p:txBody>
      </p:sp>
      <p:sp>
        <p:nvSpPr>
          <p:cNvPr id="3" name="Content Placeholder 2">
            <a:extLst>
              <a:ext uri="{FF2B5EF4-FFF2-40B4-BE49-F238E27FC236}">
                <a16:creationId xmlns:a16="http://schemas.microsoft.com/office/drawing/2014/main" id="{BE5E8618-622D-47CF-98C2-59212E04B434}"/>
              </a:ext>
            </a:extLst>
          </p:cNvPr>
          <p:cNvSpPr>
            <a:spLocks noGrp="1"/>
          </p:cNvSpPr>
          <p:nvPr>
            <p:ph idx="1"/>
          </p:nvPr>
        </p:nvSpPr>
        <p:spPr>
          <a:xfrm>
            <a:off x="371475" y="752475"/>
            <a:ext cx="11468100" cy="5857874"/>
          </a:xfrm>
        </p:spPr>
        <p:txBody>
          <a:bodyPr>
            <a:normAutofit/>
          </a:bodyPr>
          <a:lstStyle/>
          <a:p>
            <a:pPr marL="0" indent="0">
              <a:buNone/>
            </a:pPr>
            <a:r>
              <a:rPr lang="en-US" sz="2400" dirty="0"/>
              <a:t>Second - Sufferings are Spiritual Gold: Know and understand the spiritual strengthening and blessings God is bestowing upon His children through sufferings. God is preparing His children to take possession of His kingdom and for reigning glory for eternity.</a:t>
            </a:r>
          </a:p>
          <a:p>
            <a:pPr marL="0" lvl="0" indent="0">
              <a:buNone/>
            </a:pPr>
            <a:endParaRPr lang="en-US" sz="2000" dirty="0"/>
          </a:p>
          <a:p>
            <a:r>
              <a:rPr lang="en-US" sz="2400" dirty="0"/>
              <a:t>Consider what a glorifying honor it is for us to persevere through these very difficult things.</a:t>
            </a:r>
          </a:p>
          <a:p>
            <a:pPr marL="0" indent="0">
              <a:buNone/>
            </a:pPr>
            <a:r>
              <a:rPr lang="en-US" sz="2400" dirty="0"/>
              <a:t>  </a:t>
            </a:r>
          </a:p>
          <a:p>
            <a:r>
              <a:rPr lang="en-US" sz="2400" dirty="0"/>
              <a:t>As powerful and glorious as the angels of God are, they are not required or even allowed to bear these sorrows.  Not the angels nor any other created being.</a:t>
            </a:r>
          </a:p>
          <a:p>
            <a:pPr marL="0" indent="0">
              <a:buNone/>
            </a:pPr>
            <a:r>
              <a:rPr lang="en-US" sz="2400" dirty="0"/>
              <a:t> </a:t>
            </a:r>
          </a:p>
          <a:p>
            <a:r>
              <a:rPr lang="en-US" sz="2400" dirty="0"/>
              <a:t>In short, only those who suffer in the flesh become the sons of God</a:t>
            </a:r>
          </a:p>
          <a:p>
            <a:pPr marL="0" indent="0">
              <a:buNone/>
            </a:pPr>
            <a:r>
              <a:rPr lang="en-US" sz="2400" dirty="0"/>
              <a:t> </a:t>
            </a:r>
          </a:p>
          <a:p>
            <a:r>
              <a:rPr lang="en-US" sz="2400" dirty="0"/>
              <a:t>Therefore, let us not count our tribulations and temptations as curses.  </a:t>
            </a:r>
            <a:endParaRPr lang="en-US" dirty="0"/>
          </a:p>
        </p:txBody>
      </p:sp>
      <p:sp>
        <p:nvSpPr>
          <p:cNvPr id="4" name="Slide Number Placeholder 3">
            <a:extLst>
              <a:ext uri="{FF2B5EF4-FFF2-40B4-BE49-F238E27FC236}">
                <a16:creationId xmlns:a16="http://schemas.microsoft.com/office/drawing/2014/main" id="{C0754F29-F406-4F80-B9E3-70843C6DC653}"/>
              </a:ext>
            </a:extLst>
          </p:cNvPr>
          <p:cNvSpPr>
            <a:spLocks noGrp="1"/>
          </p:cNvSpPr>
          <p:nvPr>
            <p:ph type="sldNum" sz="quarter" idx="12"/>
          </p:nvPr>
        </p:nvSpPr>
        <p:spPr/>
        <p:txBody>
          <a:bodyPr/>
          <a:lstStyle/>
          <a:p>
            <a:fld id="{D57F1E4F-1CFF-5643-939E-217C01CDF565}" type="slidenum">
              <a:rPr lang="en-US" smtClean="0"/>
              <a:pPr/>
              <a:t>24</a:t>
            </a:fld>
            <a:endParaRPr lang="en-US" dirty="0"/>
          </a:p>
        </p:txBody>
      </p:sp>
    </p:spTree>
    <p:extLst>
      <p:ext uri="{BB962C8B-B14F-4D97-AF65-F5344CB8AC3E}">
        <p14:creationId xmlns:p14="http://schemas.microsoft.com/office/powerpoint/2010/main" val="15646619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6A536-383E-4DCC-943B-F4EBA46BE24E}"/>
              </a:ext>
            </a:extLst>
          </p:cNvPr>
          <p:cNvSpPr>
            <a:spLocks noGrp="1"/>
          </p:cNvSpPr>
          <p:nvPr>
            <p:ph type="title"/>
          </p:nvPr>
        </p:nvSpPr>
        <p:spPr>
          <a:xfrm>
            <a:off x="371475" y="247651"/>
            <a:ext cx="11468100" cy="504824"/>
          </a:xfrm>
        </p:spPr>
        <p:txBody>
          <a:bodyPr>
            <a:normAutofit fontScale="90000"/>
          </a:bodyPr>
          <a:lstStyle/>
          <a:p>
            <a:pPr algn="ctr"/>
            <a:r>
              <a:rPr lang="en-US" dirty="0">
                <a:latin typeface="+mn-lt"/>
              </a:rPr>
              <a:t>How to Prepare yourself for suffering</a:t>
            </a:r>
          </a:p>
        </p:txBody>
      </p:sp>
      <p:sp>
        <p:nvSpPr>
          <p:cNvPr id="3" name="Content Placeholder 2">
            <a:extLst>
              <a:ext uri="{FF2B5EF4-FFF2-40B4-BE49-F238E27FC236}">
                <a16:creationId xmlns:a16="http://schemas.microsoft.com/office/drawing/2014/main" id="{BE5E8618-622D-47CF-98C2-59212E04B434}"/>
              </a:ext>
            </a:extLst>
          </p:cNvPr>
          <p:cNvSpPr>
            <a:spLocks noGrp="1"/>
          </p:cNvSpPr>
          <p:nvPr>
            <p:ph idx="1"/>
          </p:nvPr>
        </p:nvSpPr>
        <p:spPr>
          <a:xfrm>
            <a:off x="371475" y="752475"/>
            <a:ext cx="11468100" cy="5857874"/>
          </a:xfrm>
        </p:spPr>
        <p:txBody>
          <a:bodyPr>
            <a:normAutofit/>
          </a:bodyPr>
          <a:lstStyle/>
          <a:p>
            <a:pPr lvl="0"/>
            <a:r>
              <a:rPr lang="en-US" sz="3200" dirty="0"/>
              <a:t>Perfected</a:t>
            </a:r>
          </a:p>
          <a:p>
            <a:pPr lvl="0"/>
            <a:r>
              <a:rPr lang="en-US" sz="3200" dirty="0"/>
              <a:t>Proof we are God’s Sons</a:t>
            </a:r>
          </a:p>
          <a:p>
            <a:pPr lvl="0"/>
            <a:r>
              <a:rPr lang="en-US" sz="3200" dirty="0"/>
              <a:t>Taught Righteousness</a:t>
            </a:r>
          </a:p>
          <a:p>
            <a:pPr lvl="0"/>
            <a:r>
              <a:rPr lang="en-US" sz="3200" dirty="0"/>
              <a:t>Proof of Faith – God’s Approval – Eternal Life</a:t>
            </a:r>
          </a:p>
          <a:p>
            <a:pPr lvl="0"/>
            <a:r>
              <a:rPr lang="en-US" sz="3200" dirty="0"/>
              <a:t>Taught Trust and Reliance upon God</a:t>
            </a:r>
          </a:p>
          <a:p>
            <a:pPr lvl="0"/>
            <a:r>
              <a:rPr lang="en-US" sz="3200" dirty="0"/>
              <a:t>Made strong and powerful</a:t>
            </a:r>
          </a:p>
          <a:p>
            <a:pPr lvl="0"/>
            <a:r>
              <a:rPr lang="en-US" sz="3200" dirty="0"/>
              <a:t>Prepared for glory </a:t>
            </a:r>
          </a:p>
          <a:p>
            <a:endParaRPr lang="en-US" dirty="0"/>
          </a:p>
        </p:txBody>
      </p:sp>
      <p:sp>
        <p:nvSpPr>
          <p:cNvPr id="4" name="Slide Number Placeholder 3">
            <a:extLst>
              <a:ext uri="{FF2B5EF4-FFF2-40B4-BE49-F238E27FC236}">
                <a16:creationId xmlns:a16="http://schemas.microsoft.com/office/drawing/2014/main" id="{AAC6C6B2-6625-497C-8D6B-2F4EA0E26801}"/>
              </a:ext>
            </a:extLst>
          </p:cNvPr>
          <p:cNvSpPr>
            <a:spLocks noGrp="1"/>
          </p:cNvSpPr>
          <p:nvPr>
            <p:ph type="sldNum" sz="quarter" idx="12"/>
          </p:nvPr>
        </p:nvSpPr>
        <p:spPr/>
        <p:txBody>
          <a:bodyPr/>
          <a:lstStyle/>
          <a:p>
            <a:fld id="{D57F1E4F-1CFF-5643-939E-217C01CDF565}" type="slidenum">
              <a:rPr lang="en-US" smtClean="0"/>
              <a:pPr/>
              <a:t>25</a:t>
            </a:fld>
            <a:endParaRPr lang="en-US" dirty="0"/>
          </a:p>
        </p:txBody>
      </p:sp>
    </p:spTree>
    <p:extLst>
      <p:ext uri="{BB962C8B-B14F-4D97-AF65-F5344CB8AC3E}">
        <p14:creationId xmlns:p14="http://schemas.microsoft.com/office/powerpoint/2010/main" val="27219630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6A536-383E-4DCC-943B-F4EBA46BE24E}"/>
              </a:ext>
            </a:extLst>
          </p:cNvPr>
          <p:cNvSpPr>
            <a:spLocks noGrp="1"/>
          </p:cNvSpPr>
          <p:nvPr>
            <p:ph type="title"/>
          </p:nvPr>
        </p:nvSpPr>
        <p:spPr>
          <a:xfrm>
            <a:off x="371475" y="247651"/>
            <a:ext cx="11468100" cy="504824"/>
          </a:xfrm>
        </p:spPr>
        <p:txBody>
          <a:bodyPr>
            <a:normAutofit fontScale="90000"/>
          </a:bodyPr>
          <a:lstStyle/>
          <a:p>
            <a:pPr algn="ctr"/>
            <a:r>
              <a:rPr lang="en-US" dirty="0">
                <a:latin typeface="+mn-lt"/>
              </a:rPr>
              <a:t>How to Prepare yourself for suffering</a:t>
            </a:r>
          </a:p>
        </p:txBody>
      </p:sp>
      <p:sp>
        <p:nvSpPr>
          <p:cNvPr id="3" name="Content Placeholder 2">
            <a:extLst>
              <a:ext uri="{FF2B5EF4-FFF2-40B4-BE49-F238E27FC236}">
                <a16:creationId xmlns:a16="http://schemas.microsoft.com/office/drawing/2014/main" id="{BE5E8618-622D-47CF-98C2-59212E04B434}"/>
              </a:ext>
            </a:extLst>
          </p:cNvPr>
          <p:cNvSpPr>
            <a:spLocks noGrp="1"/>
          </p:cNvSpPr>
          <p:nvPr>
            <p:ph idx="1"/>
          </p:nvPr>
        </p:nvSpPr>
        <p:spPr>
          <a:xfrm>
            <a:off x="371475" y="752475"/>
            <a:ext cx="11468100" cy="5857874"/>
          </a:xfrm>
        </p:spPr>
        <p:txBody>
          <a:bodyPr>
            <a:normAutofit/>
          </a:bodyPr>
          <a:lstStyle/>
          <a:p>
            <a:pPr marL="0" lvl="0" indent="0">
              <a:buNone/>
            </a:pPr>
            <a:r>
              <a:rPr lang="en-US" sz="3600" b="1" u="sng" dirty="0"/>
              <a:t>Live Life with Purpose </a:t>
            </a:r>
            <a:endParaRPr lang="en-US" sz="3600" u="sng" dirty="0"/>
          </a:p>
          <a:p>
            <a:pPr lvl="0"/>
            <a:r>
              <a:rPr lang="en-US" sz="3600" dirty="0"/>
              <a:t>Take this life seriously and live it according to our purpose for existing.</a:t>
            </a:r>
          </a:p>
          <a:p>
            <a:pPr lvl="0"/>
            <a:r>
              <a:rPr lang="en-US" sz="3600" dirty="0"/>
              <a:t>Know what the purpose of life is which takes us back to our original philosophical question:  What is the meaning life?  </a:t>
            </a:r>
          </a:p>
          <a:p>
            <a:pPr lvl="0"/>
            <a:r>
              <a:rPr lang="en-US" sz="3600" dirty="0"/>
              <a:t>There are disparate circumstances among people. </a:t>
            </a:r>
          </a:p>
          <a:p>
            <a:pPr lvl="1"/>
            <a:r>
              <a:rPr lang="en-US" sz="3400" dirty="0"/>
              <a:t>Some live life with an abundance of blessings.</a:t>
            </a:r>
          </a:p>
          <a:p>
            <a:pPr lvl="1"/>
            <a:r>
              <a:rPr lang="en-US" sz="3400" dirty="0"/>
              <a:t>Others go through life with crushing burdens.</a:t>
            </a:r>
          </a:p>
          <a:p>
            <a:pPr lvl="1"/>
            <a:r>
              <a:rPr lang="en-US" sz="3400" dirty="0"/>
              <a:t>All suffer.  All die.  What is the point?</a:t>
            </a:r>
          </a:p>
          <a:p>
            <a:endParaRPr lang="en-US" dirty="0"/>
          </a:p>
        </p:txBody>
      </p:sp>
      <p:sp>
        <p:nvSpPr>
          <p:cNvPr id="4" name="Slide Number Placeholder 3">
            <a:extLst>
              <a:ext uri="{FF2B5EF4-FFF2-40B4-BE49-F238E27FC236}">
                <a16:creationId xmlns:a16="http://schemas.microsoft.com/office/drawing/2014/main" id="{AAC6C6B2-6625-497C-8D6B-2F4EA0E26801}"/>
              </a:ext>
            </a:extLst>
          </p:cNvPr>
          <p:cNvSpPr>
            <a:spLocks noGrp="1"/>
          </p:cNvSpPr>
          <p:nvPr>
            <p:ph type="sldNum" sz="quarter" idx="12"/>
          </p:nvPr>
        </p:nvSpPr>
        <p:spPr/>
        <p:txBody>
          <a:bodyPr/>
          <a:lstStyle/>
          <a:p>
            <a:fld id="{D57F1E4F-1CFF-5643-939E-217C01CDF565}" type="slidenum">
              <a:rPr lang="en-US" smtClean="0"/>
              <a:pPr/>
              <a:t>26</a:t>
            </a:fld>
            <a:endParaRPr lang="en-US" dirty="0"/>
          </a:p>
        </p:txBody>
      </p:sp>
    </p:spTree>
    <p:extLst>
      <p:ext uri="{BB962C8B-B14F-4D97-AF65-F5344CB8AC3E}">
        <p14:creationId xmlns:p14="http://schemas.microsoft.com/office/powerpoint/2010/main" val="13592285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6A536-383E-4DCC-943B-F4EBA46BE24E}"/>
              </a:ext>
            </a:extLst>
          </p:cNvPr>
          <p:cNvSpPr>
            <a:spLocks noGrp="1"/>
          </p:cNvSpPr>
          <p:nvPr>
            <p:ph type="title"/>
          </p:nvPr>
        </p:nvSpPr>
        <p:spPr>
          <a:xfrm>
            <a:off x="371475" y="247651"/>
            <a:ext cx="11468100" cy="504824"/>
          </a:xfrm>
        </p:spPr>
        <p:txBody>
          <a:bodyPr>
            <a:normAutofit fontScale="90000"/>
          </a:bodyPr>
          <a:lstStyle/>
          <a:p>
            <a:pPr algn="ctr"/>
            <a:r>
              <a:rPr lang="en-US" dirty="0">
                <a:latin typeface="+mn-lt"/>
              </a:rPr>
              <a:t>How to Prepare yourself for suffering</a:t>
            </a:r>
          </a:p>
        </p:txBody>
      </p:sp>
      <p:sp>
        <p:nvSpPr>
          <p:cNvPr id="3" name="Content Placeholder 2">
            <a:extLst>
              <a:ext uri="{FF2B5EF4-FFF2-40B4-BE49-F238E27FC236}">
                <a16:creationId xmlns:a16="http://schemas.microsoft.com/office/drawing/2014/main" id="{BE5E8618-622D-47CF-98C2-59212E04B434}"/>
              </a:ext>
            </a:extLst>
          </p:cNvPr>
          <p:cNvSpPr>
            <a:spLocks noGrp="1"/>
          </p:cNvSpPr>
          <p:nvPr>
            <p:ph idx="1"/>
          </p:nvPr>
        </p:nvSpPr>
        <p:spPr>
          <a:xfrm>
            <a:off x="371475" y="752475"/>
            <a:ext cx="11468100" cy="5857874"/>
          </a:xfrm>
        </p:spPr>
        <p:txBody>
          <a:bodyPr>
            <a:normAutofit/>
          </a:bodyPr>
          <a:lstStyle/>
          <a:p>
            <a:pPr marL="0" lvl="0" indent="0">
              <a:buNone/>
            </a:pPr>
            <a:r>
              <a:rPr lang="en-US" sz="2800" b="1" u="sng" dirty="0"/>
              <a:t>God’s will and purpose </a:t>
            </a:r>
            <a:r>
              <a:rPr lang="en-US" sz="2800" dirty="0"/>
              <a:t>for creating our eternal spirits and temporarily placing us in this flesh is to </a:t>
            </a:r>
            <a:r>
              <a:rPr lang="en-US" sz="2800" b="1" u="sng" dirty="0"/>
              <a:t>make us His sons </a:t>
            </a:r>
            <a:r>
              <a:rPr lang="en-US" sz="2800" dirty="0"/>
              <a:t>– the partakers of the divine nature. Ephesians 1:5, 2 Peter 1:4</a:t>
            </a:r>
          </a:p>
          <a:p>
            <a:pPr marL="0" indent="0">
              <a:buNone/>
            </a:pPr>
            <a:r>
              <a:rPr lang="en-US" sz="2800" dirty="0"/>
              <a:t> </a:t>
            </a:r>
          </a:p>
          <a:p>
            <a:pPr marL="0" lvl="0" indent="0">
              <a:buNone/>
            </a:pPr>
            <a:r>
              <a:rPr lang="en-US" sz="2800" b="1" u="sng" dirty="0"/>
              <a:t>God’s purpose and reason for all that He does </a:t>
            </a:r>
            <a:r>
              <a:rPr lang="en-US" sz="2800" dirty="0"/>
              <a:t>is to </a:t>
            </a:r>
            <a:r>
              <a:rPr lang="en-US" sz="2800" b="1" u="sng" dirty="0"/>
              <a:t>save men by washing away their sins</a:t>
            </a:r>
            <a:r>
              <a:rPr lang="en-US" sz="2800" dirty="0"/>
              <a:t> – sanctification – so that can be united to Him and become His children. Ephesians 1:4; 1 Timothy 2:3-4</a:t>
            </a:r>
          </a:p>
          <a:p>
            <a:pPr marL="0" indent="0">
              <a:buNone/>
            </a:pPr>
            <a:r>
              <a:rPr lang="en-US" sz="2800" dirty="0"/>
              <a:t> </a:t>
            </a:r>
          </a:p>
          <a:p>
            <a:pPr marL="0" lvl="0" indent="0">
              <a:buNone/>
            </a:pPr>
            <a:r>
              <a:rPr lang="en-US" sz="2800" dirty="0"/>
              <a:t>Therefore, God’s will and purpose is for us is </a:t>
            </a:r>
            <a:r>
              <a:rPr lang="en-US" sz="2800" b="1" u="sng" dirty="0"/>
              <a:t>our sanctification </a:t>
            </a:r>
            <a:r>
              <a:rPr lang="en-US" sz="2800" dirty="0"/>
              <a:t>- to be holy in all our behavior. 1 Peter 1:15-16; 1 Thessalonians 4:3</a:t>
            </a:r>
          </a:p>
          <a:p>
            <a:endParaRPr lang="en-US" dirty="0"/>
          </a:p>
        </p:txBody>
      </p:sp>
      <p:sp>
        <p:nvSpPr>
          <p:cNvPr id="4" name="Slide Number Placeholder 3">
            <a:extLst>
              <a:ext uri="{FF2B5EF4-FFF2-40B4-BE49-F238E27FC236}">
                <a16:creationId xmlns:a16="http://schemas.microsoft.com/office/drawing/2014/main" id="{AAC6C6B2-6625-497C-8D6B-2F4EA0E26801}"/>
              </a:ext>
            </a:extLst>
          </p:cNvPr>
          <p:cNvSpPr>
            <a:spLocks noGrp="1"/>
          </p:cNvSpPr>
          <p:nvPr>
            <p:ph type="sldNum" sz="quarter" idx="12"/>
          </p:nvPr>
        </p:nvSpPr>
        <p:spPr/>
        <p:txBody>
          <a:bodyPr/>
          <a:lstStyle/>
          <a:p>
            <a:fld id="{D57F1E4F-1CFF-5643-939E-217C01CDF565}" type="slidenum">
              <a:rPr lang="en-US" smtClean="0"/>
              <a:pPr/>
              <a:t>27</a:t>
            </a:fld>
            <a:endParaRPr lang="en-US" dirty="0"/>
          </a:p>
        </p:txBody>
      </p:sp>
    </p:spTree>
    <p:extLst>
      <p:ext uri="{BB962C8B-B14F-4D97-AF65-F5344CB8AC3E}">
        <p14:creationId xmlns:p14="http://schemas.microsoft.com/office/powerpoint/2010/main" val="19037037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6A536-383E-4DCC-943B-F4EBA46BE24E}"/>
              </a:ext>
            </a:extLst>
          </p:cNvPr>
          <p:cNvSpPr>
            <a:spLocks noGrp="1"/>
          </p:cNvSpPr>
          <p:nvPr>
            <p:ph type="title"/>
          </p:nvPr>
        </p:nvSpPr>
        <p:spPr>
          <a:xfrm>
            <a:off x="371475" y="247651"/>
            <a:ext cx="11468100" cy="504824"/>
          </a:xfrm>
        </p:spPr>
        <p:txBody>
          <a:bodyPr>
            <a:normAutofit fontScale="90000"/>
          </a:bodyPr>
          <a:lstStyle/>
          <a:p>
            <a:pPr algn="ctr"/>
            <a:r>
              <a:rPr lang="en-US" dirty="0">
                <a:latin typeface="+mn-lt"/>
              </a:rPr>
              <a:t>How to Prepare yourself for suffering</a:t>
            </a:r>
          </a:p>
        </p:txBody>
      </p:sp>
      <p:sp>
        <p:nvSpPr>
          <p:cNvPr id="3" name="Content Placeholder 2">
            <a:extLst>
              <a:ext uri="{FF2B5EF4-FFF2-40B4-BE49-F238E27FC236}">
                <a16:creationId xmlns:a16="http://schemas.microsoft.com/office/drawing/2014/main" id="{BE5E8618-622D-47CF-98C2-59212E04B434}"/>
              </a:ext>
            </a:extLst>
          </p:cNvPr>
          <p:cNvSpPr>
            <a:spLocks noGrp="1"/>
          </p:cNvSpPr>
          <p:nvPr>
            <p:ph idx="1"/>
          </p:nvPr>
        </p:nvSpPr>
        <p:spPr>
          <a:xfrm>
            <a:off x="371475" y="752475"/>
            <a:ext cx="11468100" cy="5857874"/>
          </a:xfrm>
        </p:spPr>
        <p:txBody>
          <a:bodyPr>
            <a:normAutofit/>
          </a:bodyPr>
          <a:lstStyle/>
          <a:p>
            <a:pPr marL="0" indent="0">
              <a:buNone/>
            </a:pPr>
            <a:r>
              <a:rPr lang="en-US" sz="2400" b="1" dirty="0"/>
              <a:t>Therefore, the children of God exist to fulfill God’s desire and purpose for us.</a:t>
            </a:r>
          </a:p>
          <a:p>
            <a:pPr marL="0" indent="0">
              <a:buNone/>
            </a:pPr>
            <a:endParaRPr lang="en-US" sz="2400" b="1" dirty="0"/>
          </a:p>
          <a:p>
            <a:pPr marL="0" indent="0">
              <a:buNone/>
            </a:pPr>
            <a:r>
              <a:rPr lang="en-US" sz="2400" b="1" dirty="0"/>
              <a:t>Revelation 17:14 …</a:t>
            </a:r>
            <a:r>
              <a:rPr lang="en-US" sz="2400" dirty="0"/>
              <a:t> He is Lord of lords and King of kings, and those who are with Him </a:t>
            </a:r>
            <a:r>
              <a:rPr lang="en-US" sz="2400" i="1" dirty="0"/>
              <a:t>are the</a:t>
            </a:r>
            <a:r>
              <a:rPr lang="en-US" sz="2400" dirty="0"/>
              <a:t> </a:t>
            </a:r>
            <a:r>
              <a:rPr lang="en-US" sz="2400" b="1" u="sng" dirty="0"/>
              <a:t>called</a:t>
            </a:r>
            <a:r>
              <a:rPr lang="en-US" sz="2400" dirty="0"/>
              <a:t> (through the gospel – 2 Thessalonians 2:14) and </a:t>
            </a:r>
            <a:r>
              <a:rPr lang="en-US" sz="2400" b="1" u="sng" dirty="0"/>
              <a:t>chosen</a:t>
            </a:r>
            <a:r>
              <a:rPr lang="en-US" sz="2400" dirty="0"/>
              <a:t> (for salvation in Christ – 2 Thessalonians 2:13; Ephesians 1:4) and </a:t>
            </a:r>
            <a:r>
              <a:rPr lang="en-US" sz="2400" b="1" u="sng" dirty="0"/>
              <a:t>faithful</a:t>
            </a:r>
            <a:r>
              <a:rPr lang="en-US" sz="2400" dirty="0"/>
              <a:t> (obedience of faith – Romans 1:5; 16:26)." </a:t>
            </a:r>
          </a:p>
          <a:p>
            <a:pPr marL="0" indent="0">
              <a:buNone/>
            </a:pPr>
            <a:r>
              <a:rPr lang="en-US" sz="2400" b="1" dirty="0"/>
              <a:t> </a:t>
            </a:r>
            <a:endParaRPr lang="en-US" sz="2400" dirty="0"/>
          </a:p>
          <a:p>
            <a:pPr marL="0" indent="0">
              <a:buNone/>
            </a:pPr>
            <a:r>
              <a:rPr lang="en-US" sz="2400" b="1" dirty="0"/>
              <a:t>Revelation 2:10 …</a:t>
            </a:r>
            <a:r>
              <a:rPr lang="en-US" sz="2400" dirty="0"/>
              <a:t> </a:t>
            </a:r>
            <a:r>
              <a:rPr lang="en-US" sz="2400" b="1" u="sng" dirty="0"/>
              <a:t>Be faithful until death</a:t>
            </a:r>
            <a:r>
              <a:rPr lang="en-US" sz="2400" dirty="0"/>
              <a:t>, and I will give you </a:t>
            </a:r>
            <a:r>
              <a:rPr lang="en-US" sz="2400" b="1" u="sng" dirty="0"/>
              <a:t>the crown of life</a:t>
            </a:r>
            <a:r>
              <a:rPr lang="en-US" sz="2400" dirty="0"/>
              <a:t>.</a:t>
            </a:r>
          </a:p>
          <a:p>
            <a:pPr marL="0" indent="0">
              <a:buNone/>
            </a:pPr>
            <a:r>
              <a:rPr lang="en-US" sz="2400" b="1" dirty="0"/>
              <a:t> </a:t>
            </a:r>
            <a:endParaRPr lang="en-US" sz="2400" dirty="0"/>
          </a:p>
          <a:p>
            <a:pPr marL="0" indent="0">
              <a:buNone/>
            </a:pPr>
            <a:r>
              <a:rPr lang="en-US" sz="2400" b="1" dirty="0"/>
              <a:t>1 Peter 1:7-9</a:t>
            </a:r>
            <a:r>
              <a:rPr lang="en-US" sz="2400" dirty="0"/>
              <a:t> …. </a:t>
            </a:r>
            <a:r>
              <a:rPr lang="en-US" sz="2400" b="1" u="sng" dirty="0"/>
              <a:t>you have been distressed by various trials</a:t>
            </a:r>
            <a:r>
              <a:rPr lang="en-US" sz="2400" dirty="0"/>
              <a:t>, </a:t>
            </a:r>
            <a:r>
              <a:rPr lang="en-US" sz="2400" baseline="30000" dirty="0"/>
              <a:t>7 </a:t>
            </a:r>
            <a:r>
              <a:rPr lang="en-US" sz="2400" dirty="0"/>
              <a:t> so that the </a:t>
            </a:r>
            <a:r>
              <a:rPr lang="en-US" sz="2400" b="1" u="sng" dirty="0"/>
              <a:t>proof of your faith</a:t>
            </a:r>
            <a:r>
              <a:rPr lang="en-US" sz="2400" dirty="0"/>
              <a:t>, </a:t>
            </a:r>
            <a:r>
              <a:rPr lang="en-US" sz="2400" i="1" dirty="0"/>
              <a:t>being</a:t>
            </a:r>
            <a:r>
              <a:rPr lang="en-US" sz="2400" dirty="0"/>
              <a:t> </a:t>
            </a:r>
            <a:r>
              <a:rPr lang="en-US" sz="2400" b="1" u="sng" dirty="0"/>
              <a:t>more precious than gold</a:t>
            </a:r>
            <a:r>
              <a:rPr lang="en-US" sz="2400" dirty="0"/>
              <a:t> …. even though </a:t>
            </a:r>
            <a:r>
              <a:rPr lang="en-US" sz="2400" b="1" u="sng" dirty="0"/>
              <a:t>tested by fire</a:t>
            </a:r>
            <a:r>
              <a:rPr lang="en-US" sz="2400" dirty="0"/>
              <a:t>, may be found to </a:t>
            </a:r>
            <a:r>
              <a:rPr lang="en-US" sz="2400" b="1" u="sng" dirty="0"/>
              <a:t>result in praise and glory and honor</a:t>
            </a:r>
            <a:r>
              <a:rPr lang="en-US" sz="2400" dirty="0"/>
              <a:t> at the revelation of Jesus Christ; …. </a:t>
            </a:r>
            <a:r>
              <a:rPr lang="en-US" sz="2400" baseline="30000" dirty="0"/>
              <a:t>9 </a:t>
            </a:r>
            <a:r>
              <a:rPr lang="en-US" sz="2400" dirty="0"/>
              <a:t> obtaining as </a:t>
            </a:r>
            <a:r>
              <a:rPr lang="en-US" sz="2400" b="1" u="sng" dirty="0"/>
              <a:t>the outcome of your faith</a:t>
            </a:r>
            <a:r>
              <a:rPr lang="en-US" sz="2400" dirty="0"/>
              <a:t> the </a:t>
            </a:r>
            <a:r>
              <a:rPr lang="en-US" sz="2400" b="1" u="sng" dirty="0"/>
              <a:t>salvation of your souls</a:t>
            </a:r>
            <a:r>
              <a:rPr lang="en-US" sz="2000" dirty="0"/>
              <a:t>.</a:t>
            </a:r>
            <a:endParaRPr lang="en-US" dirty="0"/>
          </a:p>
        </p:txBody>
      </p:sp>
      <p:sp>
        <p:nvSpPr>
          <p:cNvPr id="4" name="Slide Number Placeholder 3">
            <a:extLst>
              <a:ext uri="{FF2B5EF4-FFF2-40B4-BE49-F238E27FC236}">
                <a16:creationId xmlns:a16="http://schemas.microsoft.com/office/drawing/2014/main" id="{AAC6C6B2-6625-497C-8D6B-2F4EA0E26801}"/>
              </a:ext>
            </a:extLst>
          </p:cNvPr>
          <p:cNvSpPr>
            <a:spLocks noGrp="1"/>
          </p:cNvSpPr>
          <p:nvPr>
            <p:ph type="sldNum" sz="quarter" idx="12"/>
          </p:nvPr>
        </p:nvSpPr>
        <p:spPr/>
        <p:txBody>
          <a:bodyPr/>
          <a:lstStyle/>
          <a:p>
            <a:fld id="{D57F1E4F-1CFF-5643-939E-217C01CDF565}" type="slidenum">
              <a:rPr lang="en-US" smtClean="0"/>
              <a:pPr/>
              <a:t>28</a:t>
            </a:fld>
            <a:endParaRPr lang="en-US" dirty="0"/>
          </a:p>
        </p:txBody>
      </p:sp>
    </p:spTree>
    <p:extLst>
      <p:ext uri="{BB962C8B-B14F-4D97-AF65-F5344CB8AC3E}">
        <p14:creationId xmlns:p14="http://schemas.microsoft.com/office/powerpoint/2010/main" val="40647395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6A536-383E-4DCC-943B-F4EBA46BE24E}"/>
              </a:ext>
            </a:extLst>
          </p:cNvPr>
          <p:cNvSpPr>
            <a:spLocks noGrp="1"/>
          </p:cNvSpPr>
          <p:nvPr>
            <p:ph type="title"/>
          </p:nvPr>
        </p:nvSpPr>
        <p:spPr>
          <a:xfrm>
            <a:off x="371475" y="247651"/>
            <a:ext cx="11468100" cy="504824"/>
          </a:xfrm>
        </p:spPr>
        <p:txBody>
          <a:bodyPr>
            <a:normAutofit fontScale="90000"/>
          </a:bodyPr>
          <a:lstStyle/>
          <a:p>
            <a:pPr algn="ctr"/>
            <a:r>
              <a:rPr lang="en-US" dirty="0">
                <a:latin typeface="+mn-lt"/>
              </a:rPr>
              <a:t>How to Prepare yourself for suffering</a:t>
            </a:r>
          </a:p>
        </p:txBody>
      </p:sp>
      <p:sp>
        <p:nvSpPr>
          <p:cNvPr id="3" name="Content Placeholder 2">
            <a:extLst>
              <a:ext uri="{FF2B5EF4-FFF2-40B4-BE49-F238E27FC236}">
                <a16:creationId xmlns:a16="http://schemas.microsoft.com/office/drawing/2014/main" id="{BE5E8618-622D-47CF-98C2-59212E04B434}"/>
              </a:ext>
            </a:extLst>
          </p:cNvPr>
          <p:cNvSpPr>
            <a:spLocks noGrp="1"/>
          </p:cNvSpPr>
          <p:nvPr>
            <p:ph idx="1"/>
          </p:nvPr>
        </p:nvSpPr>
        <p:spPr>
          <a:xfrm>
            <a:off x="371475" y="752475"/>
            <a:ext cx="11468100" cy="5857874"/>
          </a:xfrm>
        </p:spPr>
        <p:txBody>
          <a:bodyPr>
            <a:normAutofit/>
          </a:bodyPr>
          <a:lstStyle/>
          <a:p>
            <a:pPr marL="0" lvl="0" indent="0">
              <a:buNone/>
            </a:pPr>
            <a:r>
              <a:rPr lang="en-US" sz="3600" dirty="0"/>
              <a:t>Takeaway Quotation:</a:t>
            </a:r>
          </a:p>
          <a:p>
            <a:pPr marL="0" indent="0">
              <a:buNone/>
            </a:pPr>
            <a:r>
              <a:rPr lang="en-US" sz="3600" dirty="0"/>
              <a:t> </a:t>
            </a:r>
          </a:p>
          <a:p>
            <a:pPr marL="457200" lvl="1" indent="0">
              <a:buNone/>
            </a:pPr>
            <a:r>
              <a:rPr lang="en-US" sz="3600" dirty="0"/>
              <a:t>We are not human beings having a spiritual - moment.  We are spiritual beings having a human moment </a:t>
            </a:r>
          </a:p>
          <a:p>
            <a:pPr marL="3600450" lvl="8" indent="0">
              <a:buNone/>
            </a:pPr>
            <a:r>
              <a:rPr lang="en-US" sz="2400" dirty="0"/>
              <a:t>                                                             Teilhard de Chairden</a:t>
            </a:r>
          </a:p>
        </p:txBody>
      </p:sp>
      <p:sp>
        <p:nvSpPr>
          <p:cNvPr id="4" name="Slide Number Placeholder 3">
            <a:extLst>
              <a:ext uri="{FF2B5EF4-FFF2-40B4-BE49-F238E27FC236}">
                <a16:creationId xmlns:a16="http://schemas.microsoft.com/office/drawing/2014/main" id="{AAC6C6B2-6625-497C-8D6B-2F4EA0E26801}"/>
              </a:ext>
            </a:extLst>
          </p:cNvPr>
          <p:cNvSpPr>
            <a:spLocks noGrp="1"/>
          </p:cNvSpPr>
          <p:nvPr>
            <p:ph type="sldNum" sz="quarter" idx="12"/>
          </p:nvPr>
        </p:nvSpPr>
        <p:spPr/>
        <p:txBody>
          <a:bodyPr/>
          <a:lstStyle/>
          <a:p>
            <a:fld id="{D57F1E4F-1CFF-5643-939E-217C01CDF565}" type="slidenum">
              <a:rPr lang="en-US" smtClean="0"/>
              <a:pPr/>
              <a:t>29</a:t>
            </a:fld>
            <a:endParaRPr lang="en-US" dirty="0"/>
          </a:p>
        </p:txBody>
      </p:sp>
    </p:spTree>
    <p:extLst>
      <p:ext uri="{BB962C8B-B14F-4D97-AF65-F5344CB8AC3E}">
        <p14:creationId xmlns:p14="http://schemas.microsoft.com/office/powerpoint/2010/main" val="37889293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6A536-383E-4DCC-943B-F4EBA46BE24E}"/>
              </a:ext>
            </a:extLst>
          </p:cNvPr>
          <p:cNvSpPr>
            <a:spLocks noGrp="1"/>
          </p:cNvSpPr>
          <p:nvPr>
            <p:ph type="title"/>
          </p:nvPr>
        </p:nvSpPr>
        <p:spPr>
          <a:xfrm>
            <a:off x="685802" y="85726"/>
            <a:ext cx="10131425" cy="819150"/>
          </a:xfrm>
        </p:spPr>
        <p:txBody>
          <a:bodyPr/>
          <a:lstStyle/>
          <a:p>
            <a:pPr algn="ctr"/>
            <a:r>
              <a:rPr lang="en-US" dirty="0">
                <a:latin typeface="+mn-lt"/>
              </a:rPr>
              <a:t>Eight Devine Purposes for Suffering</a:t>
            </a:r>
          </a:p>
        </p:txBody>
      </p:sp>
      <p:sp>
        <p:nvSpPr>
          <p:cNvPr id="3" name="Content Placeholder 2">
            <a:extLst>
              <a:ext uri="{FF2B5EF4-FFF2-40B4-BE49-F238E27FC236}">
                <a16:creationId xmlns:a16="http://schemas.microsoft.com/office/drawing/2014/main" id="{BE5E8618-622D-47CF-98C2-59212E04B434}"/>
              </a:ext>
            </a:extLst>
          </p:cNvPr>
          <p:cNvSpPr>
            <a:spLocks noGrp="1"/>
          </p:cNvSpPr>
          <p:nvPr>
            <p:ph idx="1"/>
          </p:nvPr>
        </p:nvSpPr>
        <p:spPr>
          <a:xfrm>
            <a:off x="371475" y="895350"/>
            <a:ext cx="11468100" cy="5714999"/>
          </a:xfrm>
        </p:spPr>
        <p:txBody>
          <a:bodyPr>
            <a:normAutofit/>
          </a:bodyPr>
          <a:lstStyle/>
          <a:p>
            <a:pPr marL="342900" indent="-342900">
              <a:buFont typeface="+mj-lt"/>
              <a:buAutoNum type="arabicPeriod"/>
            </a:pPr>
            <a:r>
              <a:rPr lang="en-US" sz="3200" dirty="0"/>
              <a:t>Perfection – Make God’s Children Perfect</a:t>
            </a:r>
          </a:p>
          <a:p>
            <a:pPr marL="342900" indent="-342900">
              <a:buFont typeface="+mj-lt"/>
              <a:buAutoNum type="arabicPeriod"/>
            </a:pPr>
            <a:r>
              <a:rPr lang="en-US" sz="3200" dirty="0"/>
              <a:t>Training in Righteousness – Holy in all Our Behavior</a:t>
            </a:r>
          </a:p>
          <a:p>
            <a:pPr marL="342900" indent="-342900">
              <a:buFont typeface="+mj-lt"/>
              <a:buAutoNum type="arabicPeriod"/>
            </a:pPr>
            <a:r>
              <a:rPr lang="en-US" sz="3200" dirty="0"/>
              <a:t>Proof of Sonship – God only Disciplines His Children</a:t>
            </a:r>
          </a:p>
          <a:p>
            <a:pPr marL="342900" indent="-342900">
              <a:buFont typeface="+mj-lt"/>
              <a:buAutoNum type="arabicPeriod"/>
            </a:pPr>
            <a:r>
              <a:rPr lang="en-US" sz="3200" dirty="0"/>
              <a:t>Prove Faith – Proof of Faith - God’s Approval - Eternal Life</a:t>
            </a:r>
          </a:p>
          <a:p>
            <a:pPr marL="342900" indent="-342900">
              <a:buFont typeface="+mj-lt"/>
              <a:buAutoNum type="arabicPeriod"/>
            </a:pPr>
            <a:r>
              <a:rPr lang="en-US" sz="3200" dirty="0"/>
              <a:t>Trust and Reliance upon God – When we are weak, we are strong</a:t>
            </a:r>
          </a:p>
          <a:p>
            <a:pPr marL="342900" indent="-342900">
              <a:buFont typeface="+mj-lt"/>
              <a:buAutoNum type="arabicPeriod"/>
            </a:pPr>
            <a:r>
              <a:rPr lang="en-US" sz="3200" dirty="0"/>
              <a:t>Strength – God makes His children strong</a:t>
            </a:r>
          </a:p>
          <a:p>
            <a:pPr marL="342900" indent="-342900">
              <a:buFont typeface="+mj-lt"/>
              <a:buAutoNum type="arabicPeriod"/>
            </a:pPr>
            <a:r>
              <a:rPr lang="en-US" sz="3200" dirty="0"/>
              <a:t>Learn to Comfort Others – Good Works – Bear Burdens</a:t>
            </a:r>
          </a:p>
          <a:p>
            <a:pPr marL="342900" indent="-342900">
              <a:buFont typeface="+mj-lt"/>
              <a:buAutoNum type="arabicPeriod"/>
            </a:pPr>
            <a:r>
              <a:rPr lang="en-US" sz="3200" dirty="0"/>
              <a:t>Glory – Prepares God’s Children for Glory in Eternity</a:t>
            </a:r>
            <a:endParaRPr lang="en-US" dirty="0"/>
          </a:p>
        </p:txBody>
      </p:sp>
      <p:sp>
        <p:nvSpPr>
          <p:cNvPr id="4" name="Slide Number Placeholder 3">
            <a:extLst>
              <a:ext uri="{FF2B5EF4-FFF2-40B4-BE49-F238E27FC236}">
                <a16:creationId xmlns:a16="http://schemas.microsoft.com/office/drawing/2014/main" id="{B536F595-A2A4-445A-AA6E-830A61610DD9}"/>
              </a:ext>
            </a:extLst>
          </p:cNvPr>
          <p:cNvSpPr>
            <a:spLocks noGrp="1"/>
          </p:cNvSpPr>
          <p:nvPr>
            <p:ph type="sldNum" sz="quarter" idx="12"/>
          </p:nvPr>
        </p:nvSpPr>
        <p:spPr/>
        <p:txBody>
          <a:bodyPr/>
          <a:lstStyle/>
          <a:p>
            <a:fld id="{D57F1E4F-1CFF-5643-939E-217C01CDF565}" type="slidenum">
              <a:rPr lang="en-US" sz="1400" smtClean="0"/>
              <a:pPr/>
              <a:t>3</a:t>
            </a:fld>
            <a:endParaRPr lang="en-US" sz="1400" dirty="0"/>
          </a:p>
        </p:txBody>
      </p:sp>
    </p:spTree>
    <p:extLst>
      <p:ext uri="{BB962C8B-B14F-4D97-AF65-F5344CB8AC3E}">
        <p14:creationId xmlns:p14="http://schemas.microsoft.com/office/powerpoint/2010/main" val="1596518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6A536-383E-4DCC-943B-F4EBA46BE24E}"/>
              </a:ext>
            </a:extLst>
          </p:cNvPr>
          <p:cNvSpPr>
            <a:spLocks noGrp="1"/>
          </p:cNvSpPr>
          <p:nvPr>
            <p:ph type="title"/>
          </p:nvPr>
        </p:nvSpPr>
        <p:spPr>
          <a:xfrm>
            <a:off x="371475" y="247651"/>
            <a:ext cx="11468100" cy="504824"/>
          </a:xfrm>
        </p:spPr>
        <p:txBody>
          <a:bodyPr>
            <a:normAutofit fontScale="90000"/>
          </a:bodyPr>
          <a:lstStyle/>
          <a:p>
            <a:pPr algn="ctr"/>
            <a:r>
              <a:rPr lang="en-US" dirty="0">
                <a:latin typeface="+mn-lt"/>
              </a:rPr>
              <a:t>How to Prepare yourself for suffering</a:t>
            </a:r>
          </a:p>
        </p:txBody>
      </p:sp>
      <p:sp>
        <p:nvSpPr>
          <p:cNvPr id="3" name="Content Placeholder 2">
            <a:extLst>
              <a:ext uri="{FF2B5EF4-FFF2-40B4-BE49-F238E27FC236}">
                <a16:creationId xmlns:a16="http://schemas.microsoft.com/office/drawing/2014/main" id="{BE5E8618-622D-47CF-98C2-59212E04B434}"/>
              </a:ext>
            </a:extLst>
          </p:cNvPr>
          <p:cNvSpPr>
            <a:spLocks noGrp="1"/>
          </p:cNvSpPr>
          <p:nvPr>
            <p:ph idx="1"/>
          </p:nvPr>
        </p:nvSpPr>
        <p:spPr>
          <a:xfrm>
            <a:off x="371475" y="752475"/>
            <a:ext cx="11468100" cy="5857874"/>
          </a:xfrm>
        </p:spPr>
        <p:txBody>
          <a:bodyPr>
            <a:normAutofit lnSpcReduction="10000"/>
          </a:bodyPr>
          <a:lstStyle/>
          <a:p>
            <a:pPr marL="0" lvl="0" indent="0">
              <a:buNone/>
            </a:pPr>
            <a:r>
              <a:rPr lang="en-US" sz="2400" dirty="0"/>
              <a:t>The purpose of our existence is not to achieve worldly success, wealth, and comforts.</a:t>
            </a:r>
          </a:p>
          <a:p>
            <a:pPr marL="0" indent="0">
              <a:buNone/>
            </a:pPr>
            <a:r>
              <a:rPr lang="en-US" sz="2400" dirty="0"/>
              <a:t> </a:t>
            </a:r>
          </a:p>
          <a:p>
            <a:pPr marL="0" lvl="0" indent="0">
              <a:buNone/>
            </a:pPr>
            <a:r>
              <a:rPr lang="en-US" sz="2400" dirty="0"/>
              <a:t>Make no mistake, the ability and need to earn a living is important.  God appointed man to this labor – both before and after the fall.  Genesis 2:15; 3:17-19, 2 Thessalonians 3:10-11</a:t>
            </a:r>
          </a:p>
          <a:p>
            <a:pPr marL="0" lvl="0" indent="0">
              <a:buNone/>
            </a:pPr>
            <a:endParaRPr lang="en-US" sz="2400" dirty="0"/>
          </a:p>
          <a:p>
            <a:pPr marL="0" lvl="0" indent="0">
              <a:buNone/>
            </a:pPr>
            <a:r>
              <a:rPr lang="en-US" sz="2400" dirty="0"/>
              <a:t>But providing for ourselves and our families, as important as they are, is not our purpose in life.  Living as the children of God while we work to provide for ourselves is our purpose.</a:t>
            </a:r>
          </a:p>
          <a:p>
            <a:pPr marL="0" indent="0">
              <a:buNone/>
            </a:pPr>
            <a:r>
              <a:rPr lang="en-US" sz="2400" dirty="0"/>
              <a:t> </a:t>
            </a:r>
          </a:p>
          <a:p>
            <a:r>
              <a:rPr lang="en-US" sz="2400" dirty="0"/>
              <a:t>Seek first God’s kingdom and His righteousness.  Matthew 6:31-33</a:t>
            </a:r>
          </a:p>
          <a:p>
            <a:r>
              <a:rPr lang="en-US" sz="2400" dirty="0"/>
              <a:t>Seek Treasures in Heaven and not treasures upon earth.  Matthew 6:19-21</a:t>
            </a:r>
          </a:p>
          <a:p>
            <a:r>
              <a:rPr lang="en-US" sz="2400" dirty="0"/>
              <a:t>Nothing in this physical life is so good that it is the only thing worth living for. Matthew 16:26</a:t>
            </a:r>
          </a:p>
          <a:p>
            <a:r>
              <a:rPr lang="en-US" sz="2400" dirty="0"/>
              <a:t>There is nothing so bad in this life that this life is not worth living.  Philippians 3:7-8</a:t>
            </a:r>
          </a:p>
          <a:p>
            <a:endParaRPr lang="en-US" dirty="0"/>
          </a:p>
        </p:txBody>
      </p:sp>
      <p:sp>
        <p:nvSpPr>
          <p:cNvPr id="4" name="Slide Number Placeholder 3">
            <a:extLst>
              <a:ext uri="{FF2B5EF4-FFF2-40B4-BE49-F238E27FC236}">
                <a16:creationId xmlns:a16="http://schemas.microsoft.com/office/drawing/2014/main" id="{AAC6C6B2-6625-497C-8D6B-2F4EA0E26801}"/>
              </a:ext>
            </a:extLst>
          </p:cNvPr>
          <p:cNvSpPr>
            <a:spLocks noGrp="1"/>
          </p:cNvSpPr>
          <p:nvPr>
            <p:ph type="sldNum" sz="quarter" idx="12"/>
          </p:nvPr>
        </p:nvSpPr>
        <p:spPr>
          <a:xfrm>
            <a:off x="11142360" y="6232524"/>
            <a:ext cx="551167" cy="377825"/>
          </a:xfrm>
        </p:spPr>
        <p:txBody>
          <a:bodyPr/>
          <a:lstStyle/>
          <a:p>
            <a:fld id="{D57F1E4F-1CFF-5643-939E-217C01CDF565}" type="slidenum">
              <a:rPr lang="en-US" smtClean="0"/>
              <a:pPr/>
              <a:t>30</a:t>
            </a:fld>
            <a:endParaRPr lang="en-US" dirty="0"/>
          </a:p>
        </p:txBody>
      </p:sp>
    </p:spTree>
    <p:extLst>
      <p:ext uri="{BB962C8B-B14F-4D97-AF65-F5344CB8AC3E}">
        <p14:creationId xmlns:p14="http://schemas.microsoft.com/office/powerpoint/2010/main" val="24488179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6A536-383E-4DCC-943B-F4EBA46BE24E}"/>
              </a:ext>
            </a:extLst>
          </p:cNvPr>
          <p:cNvSpPr>
            <a:spLocks noGrp="1"/>
          </p:cNvSpPr>
          <p:nvPr>
            <p:ph type="title"/>
          </p:nvPr>
        </p:nvSpPr>
        <p:spPr>
          <a:xfrm>
            <a:off x="371475" y="247651"/>
            <a:ext cx="11468100" cy="504824"/>
          </a:xfrm>
        </p:spPr>
        <p:txBody>
          <a:bodyPr>
            <a:normAutofit fontScale="90000"/>
          </a:bodyPr>
          <a:lstStyle/>
          <a:p>
            <a:pPr algn="ctr"/>
            <a:r>
              <a:rPr lang="en-US" dirty="0">
                <a:latin typeface="+mn-lt"/>
              </a:rPr>
              <a:t>How to Prepare yourself for suffering</a:t>
            </a:r>
          </a:p>
        </p:txBody>
      </p:sp>
      <p:sp>
        <p:nvSpPr>
          <p:cNvPr id="3" name="Content Placeholder 2">
            <a:extLst>
              <a:ext uri="{FF2B5EF4-FFF2-40B4-BE49-F238E27FC236}">
                <a16:creationId xmlns:a16="http://schemas.microsoft.com/office/drawing/2014/main" id="{BE5E8618-622D-47CF-98C2-59212E04B434}"/>
              </a:ext>
            </a:extLst>
          </p:cNvPr>
          <p:cNvSpPr>
            <a:spLocks noGrp="1"/>
          </p:cNvSpPr>
          <p:nvPr>
            <p:ph idx="1"/>
          </p:nvPr>
        </p:nvSpPr>
        <p:spPr>
          <a:xfrm>
            <a:off x="371475" y="752475"/>
            <a:ext cx="11468100" cy="5857874"/>
          </a:xfrm>
        </p:spPr>
        <p:txBody>
          <a:bodyPr>
            <a:normAutofit/>
          </a:bodyPr>
          <a:lstStyle/>
          <a:p>
            <a:r>
              <a:rPr lang="en-US" sz="3200" dirty="0"/>
              <a:t>All our failures and infirmities are irrelevant to whom we are.  </a:t>
            </a:r>
          </a:p>
          <a:p>
            <a:r>
              <a:rPr lang="en-US" sz="3200" dirty="0"/>
              <a:t>Like worldly success and wealth, these too are passing.</a:t>
            </a:r>
          </a:p>
          <a:p>
            <a:r>
              <a:rPr lang="en-US" sz="3200" dirty="0"/>
              <a:t>Indeed, regardless of our circumstances, every moment we live in this physical life is a blessing of God for by it we become His children.</a:t>
            </a:r>
          </a:p>
          <a:p>
            <a:r>
              <a:rPr lang="en-US" sz="3200" dirty="0"/>
              <a:t>We are destined to lose all that we gain in this life. Ecclesiastes 2:11; 5:13-16; Luke 12:19-20</a:t>
            </a:r>
          </a:p>
          <a:p>
            <a:r>
              <a:rPr lang="en-US" sz="3200" dirty="0"/>
              <a:t>All of these things are passing.  The graveyards are full of corpses of the formerly rich, powerful, and famous.</a:t>
            </a:r>
            <a:endParaRPr lang="en-US" dirty="0"/>
          </a:p>
        </p:txBody>
      </p:sp>
      <p:sp>
        <p:nvSpPr>
          <p:cNvPr id="4" name="Slide Number Placeholder 3">
            <a:extLst>
              <a:ext uri="{FF2B5EF4-FFF2-40B4-BE49-F238E27FC236}">
                <a16:creationId xmlns:a16="http://schemas.microsoft.com/office/drawing/2014/main" id="{AAC6C6B2-6625-497C-8D6B-2F4EA0E26801}"/>
              </a:ext>
            </a:extLst>
          </p:cNvPr>
          <p:cNvSpPr>
            <a:spLocks noGrp="1"/>
          </p:cNvSpPr>
          <p:nvPr>
            <p:ph type="sldNum" sz="quarter" idx="12"/>
          </p:nvPr>
        </p:nvSpPr>
        <p:spPr/>
        <p:txBody>
          <a:bodyPr/>
          <a:lstStyle/>
          <a:p>
            <a:fld id="{D57F1E4F-1CFF-5643-939E-217C01CDF565}" type="slidenum">
              <a:rPr lang="en-US" smtClean="0"/>
              <a:pPr/>
              <a:t>31</a:t>
            </a:fld>
            <a:endParaRPr lang="en-US" dirty="0"/>
          </a:p>
        </p:txBody>
      </p:sp>
    </p:spTree>
    <p:extLst>
      <p:ext uri="{BB962C8B-B14F-4D97-AF65-F5344CB8AC3E}">
        <p14:creationId xmlns:p14="http://schemas.microsoft.com/office/powerpoint/2010/main" val="10684254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6A536-383E-4DCC-943B-F4EBA46BE24E}"/>
              </a:ext>
            </a:extLst>
          </p:cNvPr>
          <p:cNvSpPr>
            <a:spLocks noGrp="1"/>
          </p:cNvSpPr>
          <p:nvPr>
            <p:ph type="title"/>
          </p:nvPr>
        </p:nvSpPr>
        <p:spPr>
          <a:xfrm>
            <a:off x="371475" y="247651"/>
            <a:ext cx="11468100" cy="504824"/>
          </a:xfrm>
        </p:spPr>
        <p:txBody>
          <a:bodyPr>
            <a:normAutofit fontScale="90000"/>
          </a:bodyPr>
          <a:lstStyle/>
          <a:p>
            <a:pPr algn="ctr"/>
            <a:r>
              <a:rPr lang="en-US" dirty="0">
                <a:latin typeface="+mn-lt"/>
              </a:rPr>
              <a:t>How to Prepare yourself for suffering</a:t>
            </a:r>
          </a:p>
        </p:txBody>
      </p:sp>
      <p:sp>
        <p:nvSpPr>
          <p:cNvPr id="3" name="Content Placeholder 2">
            <a:extLst>
              <a:ext uri="{FF2B5EF4-FFF2-40B4-BE49-F238E27FC236}">
                <a16:creationId xmlns:a16="http://schemas.microsoft.com/office/drawing/2014/main" id="{BE5E8618-622D-47CF-98C2-59212E04B434}"/>
              </a:ext>
            </a:extLst>
          </p:cNvPr>
          <p:cNvSpPr>
            <a:spLocks noGrp="1"/>
          </p:cNvSpPr>
          <p:nvPr>
            <p:ph idx="1"/>
          </p:nvPr>
        </p:nvSpPr>
        <p:spPr>
          <a:xfrm>
            <a:off x="371475" y="752475"/>
            <a:ext cx="11468100" cy="5857874"/>
          </a:xfrm>
        </p:spPr>
        <p:txBody>
          <a:bodyPr>
            <a:normAutofit/>
          </a:bodyPr>
          <a:lstStyle/>
          <a:p>
            <a:pPr marL="0" indent="0">
              <a:buNone/>
            </a:pPr>
            <a:r>
              <a:rPr lang="en-US" sz="4400" dirty="0"/>
              <a:t>A Tale of Two Men:</a:t>
            </a:r>
          </a:p>
          <a:p>
            <a:endParaRPr lang="en-US" sz="4400" dirty="0"/>
          </a:p>
          <a:p>
            <a:pPr lvl="1"/>
            <a:r>
              <a:rPr lang="en-US" sz="4200" dirty="0"/>
              <a:t>Apostle Paul</a:t>
            </a:r>
          </a:p>
          <a:p>
            <a:pPr lvl="1"/>
            <a:endParaRPr lang="en-US" sz="4200" dirty="0"/>
          </a:p>
          <a:p>
            <a:pPr lvl="1"/>
            <a:r>
              <a:rPr lang="en-US" sz="4200" dirty="0"/>
              <a:t>Adolph </a:t>
            </a:r>
            <a:r>
              <a:rPr lang="en-US" sz="4200" dirty="0" err="1"/>
              <a:t>Merckle</a:t>
            </a:r>
            <a:endParaRPr lang="en-US" sz="4200" dirty="0"/>
          </a:p>
        </p:txBody>
      </p:sp>
      <p:sp>
        <p:nvSpPr>
          <p:cNvPr id="4" name="Slide Number Placeholder 3">
            <a:extLst>
              <a:ext uri="{FF2B5EF4-FFF2-40B4-BE49-F238E27FC236}">
                <a16:creationId xmlns:a16="http://schemas.microsoft.com/office/drawing/2014/main" id="{AAC6C6B2-6625-497C-8D6B-2F4EA0E26801}"/>
              </a:ext>
            </a:extLst>
          </p:cNvPr>
          <p:cNvSpPr>
            <a:spLocks noGrp="1"/>
          </p:cNvSpPr>
          <p:nvPr>
            <p:ph type="sldNum" sz="quarter" idx="12"/>
          </p:nvPr>
        </p:nvSpPr>
        <p:spPr/>
        <p:txBody>
          <a:bodyPr/>
          <a:lstStyle/>
          <a:p>
            <a:fld id="{D57F1E4F-1CFF-5643-939E-217C01CDF565}" type="slidenum">
              <a:rPr lang="en-US" smtClean="0"/>
              <a:pPr/>
              <a:t>32</a:t>
            </a:fld>
            <a:endParaRPr lang="en-US" dirty="0"/>
          </a:p>
        </p:txBody>
      </p:sp>
    </p:spTree>
    <p:extLst>
      <p:ext uri="{BB962C8B-B14F-4D97-AF65-F5344CB8AC3E}">
        <p14:creationId xmlns:p14="http://schemas.microsoft.com/office/powerpoint/2010/main" val="32314186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6A536-383E-4DCC-943B-F4EBA46BE24E}"/>
              </a:ext>
            </a:extLst>
          </p:cNvPr>
          <p:cNvSpPr>
            <a:spLocks noGrp="1"/>
          </p:cNvSpPr>
          <p:nvPr>
            <p:ph type="title"/>
          </p:nvPr>
        </p:nvSpPr>
        <p:spPr>
          <a:xfrm>
            <a:off x="371475" y="247651"/>
            <a:ext cx="11468100" cy="504824"/>
          </a:xfrm>
        </p:spPr>
        <p:txBody>
          <a:bodyPr>
            <a:normAutofit fontScale="90000"/>
          </a:bodyPr>
          <a:lstStyle/>
          <a:p>
            <a:pPr algn="ctr"/>
            <a:r>
              <a:rPr lang="en-US" dirty="0">
                <a:latin typeface="+mn-lt"/>
              </a:rPr>
              <a:t>How to Prepare yourself for suffering</a:t>
            </a:r>
          </a:p>
        </p:txBody>
      </p:sp>
      <p:sp>
        <p:nvSpPr>
          <p:cNvPr id="3" name="Content Placeholder 2">
            <a:extLst>
              <a:ext uri="{FF2B5EF4-FFF2-40B4-BE49-F238E27FC236}">
                <a16:creationId xmlns:a16="http://schemas.microsoft.com/office/drawing/2014/main" id="{BE5E8618-622D-47CF-98C2-59212E04B434}"/>
              </a:ext>
            </a:extLst>
          </p:cNvPr>
          <p:cNvSpPr>
            <a:spLocks noGrp="1"/>
          </p:cNvSpPr>
          <p:nvPr>
            <p:ph idx="1"/>
          </p:nvPr>
        </p:nvSpPr>
        <p:spPr>
          <a:xfrm>
            <a:off x="371475" y="752475"/>
            <a:ext cx="11468100" cy="5857874"/>
          </a:xfrm>
        </p:spPr>
        <p:txBody>
          <a:bodyPr>
            <a:normAutofit/>
          </a:bodyPr>
          <a:lstStyle/>
          <a:p>
            <a:pPr marL="0" lvl="0" indent="0">
              <a:buNone/>
            </a:pPr>
            <a:r>
              <a:rPr lang="en-US" sz="2000" dirty="0"/>
              <a:t>Which presents the question: What and who do you value and love the most?</a:t>
            </a:r>
          </a:p>
          <a:p>
            <a:pPr marL="0" indent="0">
              <a:buNone/>
            </a:pPr>
            <a:r>
              <a:rPr lang="en-US" sz="2000" dirty="0"/>
              <a:t> </a:t>
            </a:r>
          </a:p>
          <a:p>
            <a:r>
              <a:rPr lang="en-US" sz="2000" dirty="0"/>
              <a:t>If you value any person or thing of this life above God, if and when you lose them, you have lost everything.</a:t>
            </a:r>
          </a:p>
          <a:p>
            <a:pPr marL="0" indent="0">
              <a:buNone/>
            </a:pPr>
            <a:r>
              <a:rPr lang="en-US" sz="2000" dirty="0"/>
              <a:t> </a:t>
            </a:r>
          </a:p>
          <a:p>
            <a:r>
              <a:rPr lang="en-US" sz="2000" dirty="0"/>
              <a:t>If you value God above all, then losses of this physical life are far less important for you have the most important possession of all – spiritual treasure</a:t>
            </a:r>
          </a:p>
          <a:p>
            <a:pPr marL="0" indent="0">
              <a:buNone/>
            </a:pPr>
            <a:r>
              <a:rPr lang="en-US" sz="2000" dirty="0"/>
              <a:t> </a:t>
            </a:r>
          </a:p>
          <a:p>
            <a:r>
              <a:rPr lang="en-US" sz="2000" dirty="0"/>
              <a:t>And beyond that, whatever we lose in this life, God restores in far greater measure than whatever we possess now.</a:t>
            </a:r>
          </a:p>
          <a:p>
            <a:pPr marL="0" indent="0">
              <a:buNone/>
            </a:pPr>
            <a:r>
              <a:rPr lang="en-US" sz="2000" dirty="0"/>
              <a:t> </a:t>
            </a:r>
          </a:p>
          <a:p>
            <a:r>
              <a:rPr lang="en-US" sz="2000" b="1" dirty="0"/>
              <a:t>John 12:25 </a:t>
            </a:r>
            <a:r>
              <a:rPr lang="en-US" sz="2000" dirty="0"/>
              <a:t>"He who </a:t>
            </a:r>
            <a:r>
              <a:rPr lang="en-US" sz="2000" b="1" u="sng" dirty="0"/>
              <a:t>loves his life loses it</a:t>
            </a:r>
            <a:r>
              <a:rPr lang="en-US" sz="2000" dirty="0"/>
              <a:t>, and he who </a:t>
            </a:r>
            <a:r>
              <a:rPr lang="en-US" sz="2000" b="1" u="sng" dirty="0"/>
              <a:t>hates his life in this world</a:t>
            </a:r>
            <a:r>
              <a:rPr lang="en-US" sz="2000" dirty="0"/>
              <a:t> will keep it to </a:t>
            </a:r>
            <a:r>
              <a:rPr lang="en-US" sz="2000" b="1" u="sng" dirty="0"/>
              <a:t>life eternal</a:t>
            </a:r>
            <a:r>
              <a:rPr lang="en-US" sz="2000" dirty="0"/>
              <a:t>.</a:t>
            </a:r>
            <a:endParaRPr lang="en-US" dirty="0"/>
          </a:p>
        </p:txBody>
      </p:sp>
      <p:sp>
        <p:nvSpPr>
          <p:cNvPr id="4" name="Slide Number Placeholder 3">
            <a:extLst>
              <a:ext uri="{FF2B5EF4-FFF2-40B4-BE49-F238E27FC236}">
                <a16:creationId xmlns:a16="http://schemas.microsoft.com/office/drawing/2014/main" id="{AAC6C6B2-6625-497C-8D6B-2F4EA0E26801}"/>
              </a:ext>
            </a:extLst>
          </p:cNvPr>
          <p:cNvSpPr>
            <a:spLocks noGrp="1"/>
          </p:cNvSpPr>
          <p:nvPr>
            <p:ph type="sldNum" sz="quarter" idx="12"/>
          </p:nvPr>
        </p:nvSpPr>
        <p:spPr/>
        <p:txBody>
          <a:bodyPr/>
          <a:lstStyle/>
          <a:p>
            <a:fld id="{D57F1E4F-1CFF-5643-939E-217C01CDF565}" type="slidenum">
              <a:rPr lang="en-US" smtClean="0"/>
              <a:pPr/>
              <a:t>33</a:t>
            </a:fld>
            <a:endParaRPr lang="en-US" dirty="0"/>
          </a:p>
        </p:txBody>
      </p:sp>
    </p:spTree>
    <p:extLst>
      <p:ext uri="{BB962C8B-B14F-4D97-AF65-F5344CB8AC3E}">
        <p14:creationId xmlns:p14="http://schemas.microsoft.com/office/powerpoint/2010/main" val="2918804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6A536-383E-4DCC-943B-F4EBA46BE24E}"/>
              </a:ext>
            </a:extLst>
          </p:cNvPr>
          <p:cNvSpPr>
            <a:spLocks noGrp="1"/>
          </p:cNvSpPr>
          <p:nvPr>
            <p:ph type="title"/>
          </p:nvPr>
        </p:nvSpPr>
        <p:spPr>
          <a:xfrm>
            <a:off x="371475" y="247651"/>
            <a:ext cx="11468100" cy="504824"/>
          </a:xfrm>
        </p:spPr>
        <p:txBody>
          <a:bodyPr>
            <a:normAutofit fontScale="90000"/>
          </a:bodyPr>
          <a:lstStyle/>
          <a:p>
            <a:pPr algn="ctr"/>
            <a:r>
              <a:rPr lang="en-US" dirty="0">
                <a:latin typeface="+mn-lt"/>
              </a:rPr>
              <a:t>How to Prepare yourself for suffering</a:t>
            </a:r>
          </a:p>
        </p:txBody>
      </p:sp>
      <p:sp>
        <p:nvSpPr>
          <p:cNvPr id="3" name="Content Placeholder 2">
            <a:extLst>
              <a:ext uri="{FF2B5EF4-FFF2-40B4-BE49-F238E27FC236}">
                <a16:creationId xmlns:a16="http://schemas.microsoft.com/office/drawing/2014/main" id="{BE5E8618-622D-47CF-98C2-59212E04B434}"/>
              </a:ext>
            </a:extLst>
          </p:cNvPr>
          <p:cNvSpPr>
            <a:spLocks noGrp="1"/>
          </p:cNvSpPr>
          <p:nvPr>
            <p:ph idx="1"/>
          </p:nvPr>
        </p:nvSpPr>
        <p:spPr>
          <a:xfrm>
            <a:off x="371475" y="752475"/>
            <a:ext cx="11468100" cy="5857874"/>
          </a:xfrm>
        </p:spPr>
        <p:txBody>
          <a:bodyPr>
            <a:normAutofit/>
          </a:bodyPr>
          <a:lstStyle/>
          <a:p>
            <a:pPr marL="0" lvl="0" indent="0">
              <a:buNone/>
            </a:pPr>
            <a:r>
              <a:rPr lang="en-US" sz="4000" dirty="0"/>
              <a:t>Takeaway Quote:</a:t>
            </a:r>
          </a:p>
          <a:p>
            <a:pPr marL="0" indent="0">
              <a:buNone/>
            </a:pPr>
            <a:r>
              <a:rPr lang="en-US" sz="4000" dirty="0"/>
              <a:t>  </a:t>
            </a:r>
          </a:p>
          <a:p>
            <a:pPr marL="0" indent="0">
              <a:buNone/>
            </a:pPr>
            <a:r>
              <a:rPr lang="en-US" sz="4000" dirty="0"/>
              <a:t>Wise is the man who gives up that which he cannot keep in exchange for that which he cannot lose.</a:t>
            </a:r>
          </a:p>
          <a:p>
            <a:pPr marL="0" indent="0">
              <a:buNone/>
            </a:pPr>
            <a:r>
              <a:rPr lang="en-US" sz="4000" dirty="0"/>
              <a:t>                                                                      </a:t>
            </a:r>
            <a:r>
              <a:rPr lang="en-US" sz="2400" dirty="0"/>
              <a:t>Anonymous</a:t>
            </a:r>
            <a:endParaRPr lang="en-US" sz="4000" dirty="0"/>
          </a:p>
          <a:p>
            <a:pPr marL="0" indent="0">
              <a:buNone/>
            </a:pPr>
            <a:r>
              <a:rPr lang="en-US" sz="4000" dirty="0"/>
              <a:t> </a:t>
            </a:r>
          </a:p>
          <a:p>
            <a:endParaRPr lang="en-US" dirty="0"/>
          </a:p>
        </p:txBody>
      </p:sp>
      <p:sp>
        <p:nvSpPr>
          <p:cNvPr id="4" name="Slide Number Placeholder 3">
            <a:extLst>
              <a:ext uri="{FF2B5EF4-FFF2-40B4-BE49-F238E27FC236}">
                <a16:creationId xmlns:a16="http://schemas.microsoft.com/office/drawing/2014/main" id="{AAC6C6B2-6625-497C-8D6B-2F4EA0E26801}"/>
              </a:ext>
            </a:extLst>
          </p:cNvPr>
          <p:cNvSpPr>
            <a:spLocks noGrp="1"/>
          </p:cNvSpPr>
          <p:nvPr>
            <p:ph type="sldNum" sz="quarter" idx="12"/>
          </p:nvPr>
        </p:nvSpPr>
        <p:spPr/>
        <p:txBody>
          <a:bodyPr/>
          <a:lstStyle/>
          <a:p>
            <a:fld id="{D57F1E4F-1CFF-5643-939E-217C01CDF565}" type="slidenum">
              <a:rPr lang="en-US" smtClean="0"/>
              <a:pPr/>
              <a:t>34</a:t>
            </a:fld>
            <a:endParaRPr lang="en-US" dirty="0"/>
          </a:p>
        </p:txBody>
      </p:sp>
    </p:spTree>
    <p:extLst>
      <p:ext uri="{BB962C8B-B14F-4D97-AF65-F5344CB8AC3E}">
        <p14:creationId xmlns:p14="http://schemas.microsoft.com/office/powerpoint/2010/main" val="21887446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6A536-383E-4DCC-943B-F4EBA46BE24E}"/>
              </a:ext>
            </a:extLst>
          </p:cNvPr>
          <p:cNvSpPr>
            <a:spLocks noGrp="1"/>
          </p:cNvSpPr>
          <p:nvPr>
            <p:ph type="title"/>
          </p:nvPr>
        </p:nvSpPr>
        <p:spPr>
          <a:xfrm>
            <a:off x="371475" y="247651"/>
            <a:ext cx="11468100" cy="504824"/>
          </a:xfrm>
        </p:spPr>
        <p:txBody>
          <a:bodyPr>
            <a:normAutofit fontScale="90000"/>
          </a:bodyPr>
          <a:lstStyle/>
          <a:p>
            <a:pPr algn="ctr"/>
            <a:r>
              <a:rPr lang="en-US" dirty="0">
                <a:latin typeface="+mn-lt"/>
              </a:rPr>
              <a:t>How to Prepare yourself for suffering</a:t>
            </a:r>
          </a:p>
        </p:txBody>
      </p:sp>
      <p:sp>
        <p:nvSpPr>
          <p:cNvPr id="3" name="Content Placeholder 2">
            <a:extLst>
              <a:ext uri="{FF2B5EF4-FFF2-40B4-BE49-F238E27FC236}">
                <a16:creationId xmlns:a16="http://schemas.microsoft.com/office/drawing/2014/main" id="{BE5E8618-622D-47CF-98C2-59212E04B434}"/>
              </a:ext>
            </a:extLst>
          </p:cNvPr>
          <p:cNvSpPr>
            <a:spLocks noGrp="1"/>
          </p:cNvSpPr>
          <p:nvPr>
            <p:ph idx="1"/>
          </p:nvPr>
        </p:nvSpPr>
        <p:spPr>
          <a:xfrm>
            <a:off x="371475" y="752475"/>
            <a:ext cx="11468100" cy="5857874"/>
          </a:xfrm>
        </p:spPr>
        <p:txBody>
          <a:bodyPr>
            <a:normAutofit/>
          </a:bodyPr>
          <a:lstStyle/>
          <a:p>
            <a:pPr marL="0" lvl="0" indent="0">
              <a:buNone/>
            </a:pPr>
            <a:r>
              <a:rPr lang="en-US" sz="3200" dirty="0"/>
              <a:t>Therefore, be content in whatever circumstances that you might find yourself in</a:t>
            </a:r>
          </a:p>
          <a:p>
            <a:pPr marL="0" indent="0">
              <a:buNone/>
            </a:pPr>
            <a:r>
              <a:rPr lang="en-US" sz="3200" dirty="0"/>
              <a:t> </a:t>
            </a:r>
          </a:p>
          <a:p>
            <a:pPr marL="0" indent="0">
              <a:buNone/>
            </a:pPr>
            <a:r>
              <a:rPr lang="en-US" sz="3200" b="1" dirty="0"/>
              <a:t>Philippians 4:11-13 </a:t>
            </a:r>
            <a:r>
              <a:rPr lang="en-US" sz="3200" dirty="0"/>
              <a:t>… I have learned to </a:t>
            </a:r>
            <a:r>
              <a:rPr lang="en-US" sz="3200" b="1" u="sng" dirty="0"/>
              <a:t>be content in whatever circumstances I am</a:t>
            </a:r>
            <a:r>
              <a:rPr lang="en-US" sz="3200" dirty="0"/>
              <a:t>. </a:t>
            </a:r>
            <a:r>
              <a:rPr lang="en-US" sz="3200" baseline="30000" dirty="0"/>
              <a:t>12 </a:t>
            </a:r>
            <a:r>
              <a:rPr lang="en-US" sz="3200" dirty="0"/>
              <a:t> I know how to get along with </a:t>
            </a:r>
            <a:r>
              <a:rPr lang="en-US" sz="3200" b="1" u="sng" dirty="0"/>
              <a:t>humble means</a:t>
            </a:r>
            <a:r>
              <a:rPr lang="en-US" sz="3200" dirty="0"/>
              <a:t>, and I also know how to </a:t>
            </a:r>
            <a:r>
              <a:rPr lang="en-US" sz="3200" b="1" u="sng" dirty="0"/>
              <a:t>live in prosperity</a:t>
            </a:r>
            <a:r>
              <a:rPr lang="en-US" sz="3200" dirty="0"/>
              <a:t>; in </a:t>
            </a:r>
            <a:r>
              <a:rPr lang="en-US" sz="3200" b="1" u="sng" dirty="0"/>
              <a:t>any and every circumstance</a:t>
            </a:r>
            <a:r>
              <a:rPr lang="en-US" sz="3200" dirty="0"/>
              <a:t> I have learned the secret of being filled and going hungry, both of having abundance and suffering need. </a:t>
            </a:r>
            <a:r>
              <a:rPr lang="en-US" sz="3200" baseline="30000" dirty="0"/>
              <a:t>13 </a:t>
            </a:r>
            <a:r>
              <a:rPr lang="en-US" sz="3200" dirty="0"/>
              <a:t> </a:t>
            </a:r>
            <a:r>
              <a:rPr lang="en-US" sz="3200" b="1" u="sng" dirty="0"/>
              <a:t>I can do all things through Him who strengthens me</a:t>
            </a:r>
            <a:r>
              <a:rPr lang="en-US" sz="3200" dirty="0"/>
              <a:t>.</a:t>
            </a:r>
          </a:p>
          <a:p>
            <a:endParaRPr lang="en-US" dirty="0"/>
          </a:p>
        </p:txBody>
      </p:sp>
      <p:sp>
        <p:nvSpPr>
          <p:cNvPr id="4" name="Slide Number Placeholder 3">
            <a:extLst>
              <a:ext uri="{FF2B5EF4-FFF2-40B4-BE49-F238E27FC236}">
                <a16:creationId xmlns:a16="http://schemas.microsoft.com/office/drawing/2014/main" id="{AAC6C6B2-6625-497C-8D6B-2F4EA0E26801}"/>
              </a:ext>
            </a:extLst>
          </p:cNvPr>
          <p:cNvSpPr>
            <a:spLocks noGrp="1"/>
          </p:cNvSpPr>
          <p:nvPr>
            <p:ph type="sldNum" sz="quarter" idx="12"/>
          </p:nvPr>
        </p:nvSpPr>
        <p:spPr/>
        <p:txBody>
          <a:bodyPr/>
          <a:lstStyle/>
          <a:p>
            <a:fld id="{D57F1E4F-1CFF-5643-939E-217C01CDF565}" type="slidenum">
              <a:rPr lang="en-US" smtClean="0"/>
              <a:pPr/>
              <a:t>35</a:t>
            </a:fld>
            <a:endParaRPr lang="en-US" dirty="0"/>
          </a:p>
        </p:txBody>
      </p:sp>
    </p:spTree>
    <p:extLst>
      <p:ext uri="{BB962C8B-B14F-4D97-AF65-F5344CB8AC3E}">
        <p14:creationId xmlns:p14="http://schemas.microsoft.com/office/powerpoint/2010/main" val="8193743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6A536-383E-4DCC-943B-F4EBA46BE24E}"/>
              </a:ext>
            </a:extLst>
          </p:cNvPr>
          <p:cNvSpPr>
            <a:spLocks noGrp="1"/>
          </p:cNvSpPr>
          <p:nvPr>
            <p:ph type="title"/>
          </p:nvPr>
        </p:nvSpPr>
        <p:spPr>
          <a:xfrm>
            <a:off x="371475" y="247651"/>
            <a:ext cx="11468100" cy="504824"/>
          </a:xfrm>
        </p:spPr>
        <p:txBody>
          <a:bodyPr>
            <a:normAutofit fontScale="90000"/>
          </a:bodyPr>
          <a:lstStyle/>
          <a:p>
            <a:pPr algn="ctr"/>
            <a:r>
              <a:rPr lang="en-US" dirty="0">
                <a:latin typeface="+mn-lt"/>
              </a:rPr>
              <a:t>How to Prepare yourself for suffering</a:t>
            </a:r>
          </a:p>
        </p:txBody>
      </p:sp>
      <p:sp>
        <p:nvSpPr>
          <p:cNvPr id="3" name="Content Placeholder 2">
            <a:extLst>
              <a:ext uri="{FF2B5EF4-FFF2-40B4-BE49-F238E27FC236}">
                <a16:creationId xmlns:a16="http://schemas.microsoft.com/office/drawing/2014/main" id="{BE5E8618-622D-47CF-98C2-59212E04B434}"/>
              </a:ext>
            </a:extLst>
          </p:cNvPr>
          <p:cNvSpPr>
            <a:spLocks noGrp="1"/>
          </p:cNvSpPr>
          <p:nvPr>
            <p:ph idx="1"/>
          </p:nvPr>
        </p:nvSpPr>
        <p:spPr>
          <a:xfrm>
            <a:off x="371475" y="752475"/>
            <a:ext cx="11468100" cy="5857874"/>
          </a:xfrm>
        </p:spPr>
        <p:txBody>
          <a:bodyPr>
            <a:normAutofit/>
          </a:bodyPr>
          <a:lstStyle/>
          <a:p>
            <a:pPr marL="0" lvl="0" indent="0">
              <a:buNone/>
            </a:pPr>
            <a:r>
              <a:rPr lang="en-US" sz="4000" dirty="0"/>
              <a:t>Takeaway quote</a:t>
            </a:r>
          </a:p>
          <a:p>
            <a:pPr marL="0" indent="0">
              <a:buNone/>
            </a:pPr>
            <a:r>
              <a:rPr lang="en-US" sz="4000" dirty="0"/>
              <a:t> </a:t>
            </a:r>
          </a:p>
          <a:p>
            <a:pPr marL="0" indent="0">
              <a:buNone/>
            </a:pPr>
            <a:r>
              <a:rPr lang="en-US" sz="4000" dirty="0"/>
              <a:t>Living simply means concentrating on what is important in light of eternity, and not taking the rest of life too seriously.  </a:t>
            </a:r>
          </a:p>
          <a:p>
            <a:pPr marL="0" indent="0">
              <a:buNone/>
            </a:pPr>
            <a:r>
              <a:rPr lang="en-US" sz="4000" dirty="0"/>
              <a:t>                                                </a:t>
            </a:r>
            <a:r>
              <a:rPr lang="en-US" sz="2400" dirty="0"/>
              <a:t>Annie Chapman</a:t>
            </a:r>
          </a:p>
          <a:p>
            <a:pPr marL="0" indent="0">
              <a:buNone/>
            </a:pPr>
            <a:endParaRPr lang="en-US" sz="4000" dirty="0"/>
          </a:p>
          <a:p>
            <a:pPr marL="0" indent="0">
              <a:buNone/>
            </a:pPr>
            <a:r>
              <a:rPr lang="en-US" sz="4000" dirty="0"/>
              <a:t> </a:t>
            </a:r>
          </a:p>
          <a:p>
            <a:endParaRPr lang="en-US" dirty="0"/>
          </a:p>
        </p:txBody>
      </p:sp>
      <p:sp>
        <p:nvSpPr>
          <p:cNvPr id="4" name="Slide Number Placeholder 3">
            <a:extLst>
              <a:ext uri="{FF2B5EF4-FFF2-40B4-BE49-F238E27FC236}">
                <a16:creationId xmlns:a16="http://schemas.microsoft.com/office/drawing/2014/main" id="{AAC6C6B2-6625-497C-8D6B-2F4EA0E26801}"/>
              </a:ext>
            </a:extLst>
          </p:cNvPr>
          <p:cNvSpPr>
            <a:spLocks noGrp="1"/>
          </p:cNvSpPr>
          <p:nvPr>
            <p:ph type="sldNum" sz="quarter" idx="12"/>
          </p:nvPr>
        </p:nvSpPr>
        <p:spPr/>
        <p:txBody>
          <a:bodyPr/>
          <a:lstStyle/>
          <a:p>
            <a:fld id="{D57F1E4F-1CFF-5643-939E-217C01CDF565}" type="slidenum">
              <a:rPr lang="en-US" smtClean="0"/>
              <a:pPr/>
              <a:t>36</a:t>
            </a:fld>
            <a:endParaRPr lang="en-US" dirty="0"/>
          </a:p>
        </p:txBody>
      </p:sp>
    </p:spTree>
    <p:extLst>
      <p:ext uri="{BB962C8B-B14F-4D97-AF65-F5344CB8AC3E}">
        <p14:creationId xmlns:p14="http://schemas.microsoft.com/office/powerpoint/2010/main" val="30269698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6A536-383E-4DCC-943B-F4EBA46BE24E}"/>
              </a:ext>
            </a:extLst>
          </p:cNvPr>
          <p:cNvSpPr>
            <a:spLocks noGrp="1"/>
          </p:cNvSpPr>
          <p:nvPr>
            <p:ph type="title"/>
          </p:nvPr>
        </p:nvSpPr>
        <p:spPr>
          <a:xfrm>
            <a:off x="371475" y="247651"/>
            <a:ext cx="11468100" cy="504824"/>
          </a:xfrm>
        </p:spPr>
        <p:txBody>
          <a:bodyPr>
            <a:normAutofit fontScale="90000"/>
          </a:bodyPr>
          <a:lstStyle/>
          <a:p>
            <a:pPr algn="ctr"/>
            <a:r>
              <a:rPr lang="en-US" dirty="0">
                <a:latin typeface="+mn-lt"/>
              </a:rPr>
              <a:t>How to Prepare yourself for suffering</a:t>
            </a:r>
          </a:p>
        </p:txBody>
      </p:sp>
      <p:sp>
        <p:nvSpPr>
          <p:cNvPr id="3" name="Content Placeholder 2">
            <a:extLst>
              <a:ext uri="{FF2B5EF4-FFF2-40B4-BE49-F238E27FC236}">
                <a16:creationId xmlns:a16="http://schemas.microsoft.com/office/drawing/2014/main" id="{BE5E8618-622D-47CF-98C2-59212E04B434}"/>
              </a:ext>
            </a:extLst>
          </p:cNvPr>
          <p:cNvSpPr>
            <a:spLocks noGrp="1"/>
          </p:cNvSpPr>
          <p:nvPr>
            <p:ph idx="1"/>
          </p:nvPr>
        </p:nvSpPr>
        <p:spPr>
          <a:xfrm>
            <a:off x="371475" y="752475"/>
            <a:ext cx="11468100" cy="5857874"/>
          </a:xfrm>
        </p:spPr>
        <p:txBody>
          <a:bodyPr>
            <a:normAutofit fontScale="92500" lnSpcReduction="20000"/>
          </a:bodyPr>
          <a:lstStyle/>
          <a:p>
            <a:pPr marL="0" indent="0">
              <a:buNone/>
            </a:pPr>
            <a:r>
              <a:rPr lang="en-US" sz="3500" b="1" dirty="0"/>
              <a:t>Grow in Knowledge of God’s Word</a:t>
            </a:r>
            <a:endParaRPr lang="en-US" sz="3500" dirty="0"/>
          </a:p>
          <a:p>
            <a:pPr marL="0" lvl="0" indent="0">
              <a:buNone/>
            </a:pPr>
            <a:endParaRPr lang="en-US" sz="3200" dirty="0"/>
          </a:p>
          <a:p>
            <a:pPr marL="0" lvl="0" indent="0">
              <a:buNone/>
            </a:pPr>
            <a:r>
              <a:rPr lang="en-US" sz="3200" dirty="0"/>
              <a:t>A purpose driven Christian life is one of increasing faith which is produced by:</a:t>
            </a:r>
          </a:p>
          <a:p>
            <a:pPr lvl="1"/>
            <a:r>
              <a:rPr lang="en-US" sz="3200" dirty="0"/>
              <a:t>Increasing knowledge of God and His word</a:t>
            </a:r>
          </a:p>
          <a:p>
            <a:pPr lvl="1"/>
            <a:r>
              <a:rPr lang="en-US" sz="3200" dirty="0"/>
              <a:t>Increasing practice of righteousness (obedience), </a:t>
            </a:r>
          </a:p>
          <a:p>
            <a:pPr marL="0" indent="0">
              <a:buNone/>
            </a:pPr>
            <a:r>
              <a:rPr lang="en-US" sz="3200" dirty="0"/>
              <a:t> </a:t>
            </a:r>
          </a:p>
          <a:p>
            <a:pPr marL="0" lvl="0" indent="0">
              <a:buNone/>
            </a:pPr>
            <a:r>
              <a:rPr lang="en-US" sz="3200" dirty="0"/>
              <a:t>God understands that New Christians:  </a:t>
            </a:r>
          </a:p>
          <a:p>
            <a:pPr lvl="1"/>
            <a:r>
              <a:rPr lang="en-US" sz="3200" dirty="0"/>
              <a:t> Lacks a complete faith</a:t>
            </a:r>
          </a:p>
          <a:p>
            <a:pPr lvl="1"/>
            <a:r>
              <a:rPr lang="en-US" sz="3200" dirty="0"/>
              <a:t>Lacks a mature knowledge in His Word, and is</a:t>
            </a:r>
          </a:p>
          <a:p>
            <a:pPr lvl="1"/>
            <a:r>
              <a:rPr lang="en-US" sz="3200" dirty="0"/>
              <a:t>Inexperienced in the practice of righteousness</a:t>
            </a:r>
          </a:p>
          <a:p>
            <a:endParaRPr lang="en-US" dirty="0"/>
          </a:p>
        </p:txBody>
      </p:sp>
      <p:sp>
        <p:nvSpPr>
          <p:cNvPr id="4" name="Slide Number Placeholder 3">
            <a:extLst>
              <a:ext uri="{FF2B5EF4-FFF2-40B4-BE49-F238E27FC236}">
                <a16:creationId xmlns:a16="http://schemas.microsoft.com/office/drawing/2014/main" id="{AAC6C6B2-6625-497C-8D6B-2F4EA0E26801}"/>
              </a:ext>
            </a:extLst>
          </p:cNvPr>
          <p:cNvSpPr>
            <a:spLocks noGrp="1"/>
          </p:cNvSpPr>
          <p:nvPr>
            <p:ph type="sldNum" sz="quarter" idx="12"/>
          </p:nvPr>
        </p:nvSpPr>
        <p:spPr/>
        <p:txBody>
          <a:bodyPr/>
          <a:lstStyle/>
          <a:p>
            <a:fld id="{D57F1E4F-1CFF-5643-939E-217C01CDF565}" type="slidenum">
              <a:rPr lang="en-US" smtClean="0"/>
              <a:pPr/>
              <a:t>37</a:t>
            </a:fld>
            <a:endParaRPr lang="en-US" dirty="0"/>
          </a:p>
        </p:txBody>
      </p:sp>
    </p:spTree>
    <p:extLst>
      <p:ext uri="{BB962C8B-B14F-4D97-AF65-F5344CB8AC3E}">
        <p14:creationId xmlns:p14="http://schemas.microsoft.com/office/powerpoint/2010/main" val="85793905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6A536-383E-4DCC-943B-F4EBA46BE24E}"/>
              </a:ext>
            </a:extLst>
          </p:cNvPr>
          <p:cNvSpPr>
            <a:spLocks noGrp="1"/>
          </p:cNvSpPr>
          <p:nvPr>
            <p:ph type="title"/>
          </p:nvPr>
        </p:nvSpPr>
        <p:spPr>
          <a:xfrm>
            <a:off x="371475" y="247651"/>
            <a:ext cx="11468100" cy="504824"/>
          </a:xfrm>
        </p:spPr>
        <p:txBody>
          <a:bodyPr>
            <a:normAutofit fontScale="90000"/>
          </a:bodyPr>
          <a:lstStyle/>
          <a:p>
            <a:pPr algn="ctr"/>
            <a:r>
              <a:rPr lang="en-US" dirty="0">
                <a:latin typeface="+mn-lt"/>
              </a:rPr>
              <a:t>How to Prepare yourself for suffering</a:t>
            </a:r>
          </a:p>
        </p:txBody>
      </p:sp>
      <p:sp>
        <p:nvSpPr>
          <p:cNvPr id="3" name="Content Placeholder 2">
            <a:extLst>
              <a:ext uri="{FF2B5EF4-FFF2-40B4-BE49-F238E27FC236}">
                <a16:creationId xmlns:a16="http://schemas.microsoft.com/office/drawing/2014/main" id="{BE5E8618-622D-47CF-98C2-59212E04B434}"/>
              </a:ext>
            </a:extLst>
          </p:cNvPr>
          <p:cNvSpPr>
            <a:spLocks noGrp="1"/>
          </p:cNvSpPr>
          <p:nvPr>
            <p:ph idx="1"/>
          </p:nvPr>
        </p:nvSpPr>
        <p:spPr>
          <a:xfrm>
            <a:off x="371475" y="752475"/>
            <a:ext cx="11468100" cy="5857874"/>
          </a:xfrm>
        </p:spPr>
        <p:txBody>
          <a:bodyPr>
            <a:normAutofit/>
          </a:bodyPr>
          <a:lstStyle/>
          <a:p>
            <a:pPr marL="0" indent="0">
              <a:buNone/>
            </a:pPr>
            <a:r>
              <a:rPr lang="en-US" dirty="0"/>
              <a:t> </a:t>
            </a:r>
          </a:p>
          <a:p>
            <a:pPr marL="0" lvl="0" indent="0">
              <a:buNone/>
            </a:pPr>
            <a:r>
              <a:rPr lang="en-US" sz="4400" dirty="0"/>
              <a:t>But God expects His children to grow up</a:t>
            </a:r>
          </a:p>
          <a:p>
            <a:pPr marL="0" indent="0">
              <a:buNone/>
            </a:pPr>
            <a:r>
              <a:rPr lang="en-US" sz="4400" dirty="0"/>
              <a:t> </a:t>
            </a:r>
          </a:p>
          <a:p>
            <a:pPr marL="0" indent="0">
              <a:buNone/>
            </a:pPr>
            <a:r>
              <a:rPr lang="en-US" sz="4400" b="1" dirty="0"/>
              <a:t>Ephesians 4:15 </a:t>
            </a:r>
            <a:r>
              <a:rPr lang="en-US" sz="4400" dirty="0"/>
              <a:t>but speaking </a:t>
            </a:r>
            <a:r>
              <a:rPr lang="en-US" sz="4400" b="1" u="sng" dirty="0"/>
              <a:t>the truth in love</a:t>
            </a:r>
            <a:r>
              <a:rPr lang="en-US" sz="4400" dirty="0"/>
              <a:t>, we are to </a:t>
            </a:r>
            <a:r>
              <a:rPr lang="en-US" sz="4400" b="1" u="sng" dirty="0"/>
              <a:t>grow up</a:t>
            </a:r>
            <a:r>
              <a:rPr lang="en-US" sz="4400" dirty="0"/>
              <a:t> in all </a:t>
            </a:r>
            <a:r>
              <a:rPr lang="en-US" sz="4400" i="1" dirty="0"/>
              <a:t>aspects</a:t>
            </a:r>
            <a:r>
              <a:rPr lang="en-US" sz="4400" dirty="0"/>
              <a:t> into Him who is the head, </a:t>
            </a:r>
            <a:r>
              <a:rPr lang="en-US" sz="4400" i="1" dirty="0"/>
              <a:t>even</a:t>
            </a:r>
            <a:r>
              <a:rPr lang="en-US" sz="4400" dirty="0"/>
              <a:t> </a:t>
            </a:r>
            <a:r>
              <a:rPr lang="en-US" sz="4400" b="1" u="sng" dirty="0"/>
              <a:t>Chris</a:t>
            </a:r>
            <a:r>
              <a:rPr lang="en-US" sz="4400" dirty="0"/>
              <a:t>t,</a:t>
            </a:r>
          </a:p>
          <a:p>
            <a:endParaRPr lang="en-US" dirty="0"/>
          </a:p>
        </p:txBody>
      </p:sp>
      <p:sp>
        <p:nvSpPr>
          <p:cNvPr id="4" name="Slide Number Placeholder 3">
            <a:extLst>
              <a:ext uri="{FF2B5EF4-FFF2-40B4-BE49-F238E27FC236}">
                <a16:creationId xmlns:a16="http://schemas.microsoft.com/office/drawing/2014/main" id="{AAC6C6B2-6625-497C-8D6B-2F4EA0E26801}"/>
              </a:ext>
            </a:extLst>
          </p:cNvPr>
          <p:cNvSpPr>
            <a:spLocks noGrp="1"/>
          </p:cNvSpPr>
          <p:nvPr>
            <p:ph type="sldNum" sz="quarter" idx="12"/>
          </p:nvPr>
        </p:nvSpPr>
        <p:spPr/>
        <p:txBody>
          <a:bodyPr/>
          <a:lstStyle/>
          <a:p>
            <a:fld id="{D57F1E4F-1CFF-5643-939E-217C01CDF565}" type="slidenum">
              <a:rPr lang="en-US" smtClean="0"/>
              <a:pPr/>
              <a:t>38</a:t>
            </a:fld>
            <a:endParaRPr lang="en-US" dirty="0"/>
          </a:p>
        </p:txBody>
      </p:sp>
    </p:spTree>
    <p:extLst>
      <p:ext uri="{BB962C8B-B14F-4D97-AF65-F5344CB8AC3E}">
        <p14:creationId xmlns:p14="http://schemas.microsoft.com/office/powerpoint/2010/main" val="31139798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6A536-383E-4DCC-943B-F4EBA46BE24E}"/>
              </a:ext>
            </a:extLst>
          </p:cNvPr>
          <p:cNvSpPr>
            <a:spLocks noGrp="1"/>
          </p:cNvSpPr>
          <p:nvPr>
            <p:ph type="title"/>
          </p:nvPr>
        </p:nvSpPr>
        <p:spPr>
          <a:xfrm>
            <a:off x="371475" y="247651"/>
            <a:ext cx="11468100" cy="504824"/>
          </a:xfrm>
        </p:spPr>
        <p:txBody>
          <a:bodyPr>
            <a:normAutofit fontScale="90000"/>
          </a:bodyPr>
          <a:lstStyle/>
          <a:p>
            <a:pPr algn="ctr"/>
            <a:r>
              <a:rPr lang="en-US" dirty="0">
                <a:latin typeface="+mn-lt"/>
              </a:rPr>
              <a:t>How to Prepare yourself for suffering</a:t>
            </a:r>
          </a:p>
        </p:txBody>
      </p:sp>
      <p:sp>
        <p:nvSpPr>
          <p:cNvPr id="3" name="Content Placeholder 2">
            <a:extLst>
              <a:ext uri="{FF2B5EF4-FFF2-40B4-BE49-F238E27FC236}">
                <a16:creationId xmlns:a16="http://schemas.microsoft.com/office/drawing/2014/main" id="{BE5E8618-622D-47CF-98C2-59212E04B434}"/>
              </a:ext>
            </a:extLst>
          </p:cNvPr>
          <p:cNvSpPr>
            <a:spLocks noGrp="1"/>
          </p:cNvSpPr>
          <p:nvPr>
            <p:ph idx="1"/>
          </p:nvPr>
        </p:nvSpPr>
        <p:spPr>
          <a:xfrm>
            <a:off x="371475" y="752475"/>
            <a:ext cx="11468100" cy="5857874"/>
          </a:xfrm>
        </p:spPr>
        <p:txBody>
          <a:bodyPr>
            <a:normAutofit/>
          </a:bodyPr>
          <a:lstStyle/>
          <a:p>
            <a:pPr marL="0" lvl="0" indent="0">
              <a:buNone/>
            </a:pPr>
            <a:r>
              <a:rPr lang="en-US" sz="2400" dirty="0"/>
              <a:t>Luke writes of how Paul’s and Timothy’s teachings </a:t>
            </a:r>
            <a:r>
              <a:rPr lang="en-US" sz="2400" b="1" u="sng" dirty="0"/>
              <a:t>strengthened the churches’ faith</a:t>
            </a:r>
            <a:r>
              <a:rPr lang="en-US" sz="2400" dirty="0"/>
              <a:t>. Acts 16:5</a:t>
            </a:r>
          </a:p>
          <a:p>
            <a:pPr marL="0" indent="0">
              <a:buNone/>
            </a:pPr>
            <a:r>
              <a:rPr lang="en-US" sz="2400" dirty="0"/>
              <a:t>  </a:t>
            </a:r>
          </a:p>
          <a:p>
            <a:pPr marL="0" lvl="0" indent="0">
              <a:buNone/>
            </a:pPr>
            <a:r>
              <a:rPr lang="en-US" sz="2400" dirty="0"/>
              <a:t>Abraham </a:t>
            </a:r>
            <a:r>
              <a:rPr lang="en-US" sz="2400" b="1" u="sng" dirty="0"/>
              <a:t>grew strong in faith</a:t>
            </a:r>
            <a:r>
              <a:rPr lang="en-US" sz="2400" dirty="0"/>
              <a:t>.  Romans 4:20</a:t>
            </a:r>
          </a:p>
          <a:p>
            <a:pPr marL="0" indent="0">
              <a:buNone/>
            </a:pPr>
            <a:r>
              <a:rPr lang="en-US" sz="2400" dirty="0"/>
              <a:t> </a:t>
            </a:r>
          </a:p>
          <a:p>
            <a:pPr marL="0" lvl="0" indent="0">
              <a:buNone/>
            </a:pPr>
            <a:r>
              <a:rPr lang="en-US" sz="2400" dirty="0"/>
              <a:t>Paul commended the Thessalonians because their </a:t>
            </a:r>
            <a:r>
              <a:rPr lang="en-US" sz="2400" b="1" u="sng" dirty="0"/>
              <a:t>faith was growing more and more</a:t>
            </a:r>
            <a:r>
              <a:rPr lang="en-US" sz="2400" dirty="0"/>
              <a:t>.  2 Thessalonians 1:3</a:t>
            </a:r>
          </a:p>
          <a:p>
            <a:pPr marL="0" indent="0">
              <a:buNone/>
            </a:pPr>
            <a:r>
              <a:rPr lang="en-US" sz="2400" dirty="0"/>
              <a:t> </a:t>
            </a:r>
          </a:p>
          <a:p>
            <a:pPr marL="0" indent="0">
              <a:buNone/>
            </a:pPr>
            <a:r>
              <a:rPr lang="en-US" sz="2400" dirty="0"/>
              <a:t>Paul prayed for the opportunity to return to Thessalonica that he may </a:t>
            </a:r>
            <a:r>
              <a:rPr lang="en-US" sz="2400" b="1" u="sng" dirty="0"/>
              <a:t>complete what is lacking in their faith</a:t>
            </a:r>
            <a:r>
              <a:rPr lang="en-US" sz="2400" dirty="0"/>
              <a:t>.  1 Thessalonians 3:10</a:t>
            </a:r>
            <a:endParaRPr lang="en-US" dirty="0"/>
          </a:p>
        </p:txBody>
      </p:sp>
      <p:sp>
        <p:nvSpPr>
          <p:cNvPr id="4" name="Slide Number Placeholder 3">
            <a:extLst>
              <a:ext uri="{FF2B5EF4-FFF2-40B4-BE49-F238E27FC236}">
                <a16:creationId xmlns:a16="http://schemas.microsoft.com/office/drawing/2014/main" id="{AAC6C6B2-6625-497C-8D6B-2F4EA0E26801}"/>
              </a:ext>
            </a:extLst>
          </p:cNvPr>
          <p:cNvSpPr>
            <a:spLocks noGrp="1"/>
          </p:cNvSpPr>
          <p:nvPr>
            <p:ph type="sldNum" sz="quarter" idx="12"/>
          </p:nvPr>
        </p:nvSpPr>
        <p:spPr/>
        <p:txBody>
          <a:bodyPr/>
          <a:lstStyle/>
          <a:p>
            <a:fld id="{D57F1E4F-1CFF-5643-939E-217C01CDF565}" type="slidenum">
              <a:rPr lang="en-US" smtClean="0"/>
              <a:pPr/>
              <a:t>39</a:t>
            </a:fld>
            <a:endParaRPr lang="en-US" dirty="0"/>
          </a:p>
        </p:txBody>
      </p:sp>
    </p:spTree>
    <p:extLst>
      <p:ext uri="{BB962C8B-B14F-4D97-AF65-F5344CB8AC3E}">
        <p14:creationId xmlns:p14="http://schemas.microsoft.com/office/powerpoint/2010/main" val="500235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6A536-383E-4DCC-943B-F4EBA46BE24E}"/>
              </a:ext>
            </a:extLst>
          </p:cNvPr>
          <p:cNvSpPr>
            <a:spLocks noGrp="1"/>
          </p:cNvSpPr>
          <p:nvPr>
            <p:ph type="title"/>
          </p:nvPr>
        </p:nvSpPr>
        <p:spPr>
          <a:xfrm>
            <a:off x="685802" y="85726"/>
            <a:ext cx="10131425" cy="523874"/>
          </a:xfrm>
        </p:spPr>
        <p:txBody>
          <a:bodyPr>
            <a:normAutofit fontScale="90000"/>
          </a:bodyPr>
          <a:lstStyle/>
          <a:p>
            <a:pPr algn="ctr"/>
            <a:r>
              <a:rPr lang="en-US" dirty="0">
                <a:latin typeface="+mn-lt"/>
              </a:rPr>
              <a:t>Preparation for Suffering</a:t>
            </a:r>
          </a:p>
        </p:txBody>
      </p:sp>
      <p:sp>
        <p:nvSpPr>
          <p:cNvPr id="3" name="Content Placeholder 2">
            <a:extLst>
              <a:ext uri="{FF2B5EF4-FFF2-40B4-BE49-F238E27FC236}">
                <a16:creationId xmlns:a16="http://schemas.microsoft.com/office/drawing/2014/main" id="{BE5E8618-622D-47CF-98C2-59212E04B434}"/>
              </a:ext>
            </a:extLst>
          </p:cNvPr>
          <p:cNvSpPr>
            <a:spLocks noGrp="1"/>
          </p:cNvSpPr>
          <p:nvPr>
            <p:ph idx="1"/>
          </p:nvPr>
        </p:nvSpPr>
        <p:spPr>
          <a:xfrm>
            <a:off x="209550" y="609600"/>
            <a:ext cx="11849099" cy="6162674"/>
          </a:xfrm>
        </p:spPr>
        <p:txBody>
          <a:bodyPr>
            <a:noAutofit/>
          </a:bodyPr>
          <a:lstStyle/>
          <a:p>
            <a:pPr marL="342900" lvl="0" indent="-342900">
              <a:buFont typeface="+mj-lt"/>
              <a:buAutoNum type="arabicPeriod"/>
            </a:pPr>
            <a:r>
              <a:rPr lang="en-US" sz="2400" b="1" dirty="0"/>
              <a:t>Temptations and Tribulations:</a:t>
            </a:r>
            <a:r>
              <a:rPr lang="en-US" sz="2400" dirty="0"/>
              <a:t> they are common to all of us.  Expect them to happen.</a:t>
            </a:r>
          </a:p>
          <a:p>
            <a:pPr marL="0" indent="0">
              <a:buNone/>
            </a:pPr>
            <a:r>
              <a:rPr lang="en-US" sz="2400" dirty="0"/>
              <a:t> </a:t>
            </a:r>
          </a:p>
          <a:p>
            <a:pPr marL="342900" lvl="0" indent="-342900">
              <a:buFont typeface="+mj-lt"/>
              <a:buAutoNum type="arabicPeriod" startAt="2"/>
            </a:pPr>
            <a:r>
              <a:rPr lang="en-US" sz="2400" b="1" dirty="0"/>
              <a:t>Sufferings are Spiritual Gold:</a:t>
            </a:r>
            <a:r>
              <a:rPr lang="en-US" sz="2400" dirty="0"/>
              <a:t> Know the spiritual blessings God bestows through sufferings.</a:t>
            </a:r>
          </a:p>
          <a:p>
            <a:pPr marL="0" lvl="0" indent="0">
              <a:buNone/>
            </a:pPr>
            <a:r>
              <a:rPr lang="en-US" sz="2400" dirty="0"/>
              <a:t> </a:t>
            </a:r>
          </a:p>
          <a:p>
            <a:pPr marL="342900" lvl="0" indent="-342900">
              <a:buFont typeface="+mj-lt"/>
              <a:buAutoNum type="arabicPeriod" startAt="3"/>
            </a:pPr>
            <a:r>
              <a:rPr lang="en-US" sz="2400" b="1" dirty="0"/>
              <a:t>Live Life with Purpose –</a:t>
            </a:r>
            <a:r>
              <a:rPr lang="en-US" sz="2400" dirty="0"/>
              <a:t>God’s Will and Purpose is our will and purpose for living</a:t>
            </a:r>
          </a:p>
          <a:p>
            <a:pPr marL="0" indent="0">
              <a:buNone/>
            </a:pPr>
            <a:r>
              <a:rPr lang="en-US" sz="2400" dirty="0"/>
              <a:t> </a:t>
            </a:r>
          </a:p>
          <a:p>
            <a:pPr marL="342900" lvl="0" indent="-342900">
              <a:buFont typeface="+mj-lt"/>
              <a:buAutoNum type="arabicPeriod" startAt="4"/>
            </a:pPr>
            <a:r>
              <a:rPr lang="en-US" sz="2400" b="1" dirty="0"/>
              <a:t>Grow in the Knowledge of God’s Word</a:t>
            </a:r>
            <a:r>
              <a:rPr lang="en-US" sz="2400" dirty="0"/>
              <a:t> – Knowledge increases faith and Christian maturity.</a:t>
            </a:r>
          </a:p>
          <a:p>
            <a:pPr marL="0" indent="0">
              <a:buNone/>
            </a:pPr>
            <a:r>
              <a:rPr lang="en-US" sz="2400" dirty="0"/>
              <a:t> </a:t>
            </a:r>
          </a:p>
          <a:p>
            <a:pPr marL="342900" lvl="0" indent="-342900">
              <a:buFont typeface="+mj-lt"/>
              <a:buAutoNum type="arabicPeriod" startAt="5"/>
            </a:pPr>
            <a:r>
              <a:rPr lang="en-US" sz="2400" b="1" dirty="0"/>
              <a:t>Practice God’s Word</a:t>
            </a:r>
            <a:r>
              <a:rPr lang="en-US" sz="2400" dirty="0"/>
              <a:t> – Practice increases faith and Christian maturity</a:t>
            </a:r>
          </a:p>
          <a:p>
            <a:pPr marL="0" indent="0">
              <a:buNone/>
            </a:pPr>
            <a:r>
              <a:rPr lang="en-US" sz="2400" dirty="0"/>
              <a:t> </a:t>
            </a:r>
          </a:p>
          <a:p>
            <a:pPr marL="342900" lvl="0" indent="-342900">
              <a:buFont typeface="+mj-lt"/>
              <a:buAutoNum type="arabicPeriod" startAt="6"/>
            </a:pPr>
            <a:r>
              <a:rPr lang="en-US" sz="2400" b="1" dirty="0"/>
              <a:t>Be on the Alert</a:t>
            </a:r>
            <a:r>
              <a:rPr lang="en-US" sz="2400" dirty="0"/>
              <a:t> – The Desires of the Flesh and the World can Quickly Overtake Us.</a:t>
            </a:r>
          </a:p>
        </p:txBody>
      </p:sp>
      <p:sp>
        <p:nvSpPr>
          <p:cNvPr id="4" name="Slide Number Placeholder 3">
            <a:extLst>
              <a:ext uri="{FF2B5EF4-FFF2-40B4-BE49-F238E27FC236}">
                <a16:creationId xmlns:a16="http://schemas.microsoft.com/office/drawing/2014/main" id="{B536F595-A2A4-445A-AA6E-830A61610DD9}"/>
              </a:ext>
            </a:extLst>
          </p:cNvPr>
          <p:cNvSpPr>
            <a:spLocks noGrp="1"/>
          </p:cNvSpPr>
          <p:nvPr>
            <p:ph type="sldNum" sz="quarter" idx="12"/>
          </p:nvPr>
        </p:nvSpPr>
        <p:spPr>
          <a:xfrm>
            <a:off x="11123310" y="6248400"/>
            <a:ext cx="551167" cy="377825"/>
          </a:xfrm>
        </p:spPr>
        <p:txBody>
          <a:bodyPr/>
          <a:lstStyle/>
          <a:p>
            <a:fld id="{D57F1E4F-1CFF-5643-939E-217C01CDF565}" type="slidenum">
              <a:rPr lang="en-US" sz="1400" smtClean="0"/>
              <a:pPr/>
              <a:t>4</a:t>
            </a:fld>
            <a:endParaRPr lang="en-US" sz="1400" dirty="0"/>
          </a:p>
        </p:txBody>
      </p:sp>
    </p:spTree>
    <p:extLst>
      <p:ext uri="{BB962C8B-B14F-4D97-AF65-F5344CB8AC3E}">
        <p14:creationId xmlns:p14="http://schemas.microsoft.com/office/powerpoint/2010/main" val="132089642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6A536-383E-4DCC-943B-F4EBA46BE24E}"/>
              </a:ext>
            </a:extLst>
          </p:cNvPr>
          <p:cNvSpPr>
            <a:spLocks noGrp="1"/>
          </p:cNvSpPr>
          <p:nvPr>
            <p:ph type="title"/>
          </p:nvPr>
        </p:nvSpPr>
        <p:spPr>
          <a:xfrm>
            <a:off x="371475" y="247651"/>
            <a:ext cx="11468100" cy="504824"/>
          </a:xfrm>
        </p:spPr>
        <p:txBody>
          <a:bodyPr>
            <a:normAutofit fontScale="90000"/>
          </a:bodyPr>
          <a:lstStyle/>
          <a:p>
            <a:pPr algn="ctr"/>
            <a:r>
              <a:rPr lang="en-US" dirty="0">
                <a:latin typeface="+mn-lt"/>
              </a:rPr>
              <a:t>How to Prepare yourself for suffering</a:t>
            </a:r>
          </a:p>
        </p:txBody>
      </p:sp>
      <p:sp>
        <p:nvSpPr>
          <p:cNvPr id="3" name="Content Placeholder 2">
            <a:extLst>
              <a:ext uri="{FF2B5EF4-FFF2-40B4-BE49-F238E27FC236}">
                <a16:creationId xmlns:a16="http://schemas.microsoft.com/office/drawing/2014/main" id="{BE5E8618-622D-47CF-98C2-59212E04B434}"/>
              </a:ext>
            </a:extLst>
          </p:cNvPr>
          <p:cNvSpPr>
            <a:spLocks noGrp="1"/>
          </p:cNvSpPr>
          <p:nvPr>
            <p:ph idx="1"/>
          </p:nvPr>
        </p:nvSpPr>
        <p:spPr>
          <a:xfrm>
            <a:off x="371475" y="752475"/>
            <a:ext cx="11468100" cy="5857874"/>
          </a:xfrm>
        </p:spPr>
        <p:txBody>
          <a:bodyPr>
            <a:noAutofit/>
          </a:bodyPr>
          <a:lstStyle/>
          <a:p>
            <a:pPr marL="0" indent="0">
              <a:buNone/>
            </a:pPr>
            <a:r>
              <a:rPr lang="en-US" sz="2000" b="1" dirty="0"/>
              <a:t>Romans 10:17 </a:t>
            </a:r>
            <a:r>
              <a:rPr lang="en-US" sz="2000" dirty="0"/>
              <a:t>So </a:t>
            </a:r>
            <a:r>
              <a:rPr lang="en-US" sz="2000" b="1" u="sng" dirty="0"/>
              <a:t>faith</a:t>
            </a:r>
            <a:r>
              <a:rPr lang="en-US" sz="2000" dirty="0"/>
              <a:t> </a:t>
            </a:r>
            <a:r>
              <a:rPr lang="en-US" sz="2000" i="1" dirty="0"/>
              <a:t>comes</a:t>
            </a:r>
            <a:r>
              <a:rPr lang="en-US" sz="2000" dirty="0"/>
              <a:t> from </a:t>
            </a:r>
            <a:r>
              <a:rPr lang="en-US" sz="2000" b="1" u="sng" dirty="0"/>
              <a:t>hearing</a:t>
            </a:r>
            <a:r>
              <a:rPr lang="en-US" sz="2000" dirty="0"/>
              <a:t>, and hearing by </a:t>
            </a:r>
            <a:r>
              <a:rPr lang="en-US" sz="2000" b="1" u="sng" dirty="0"/>
              <a:t>the word of Christ</a:t>
            </a:r>
            <a:r>
              <a:rPr lang="en-US" sz="2000" dirty="0"/>
              <a:t>. </a:t>
            </a:r>
          </a:p>
          <a:p>
            <a:pPr marL="0" indent="0">
              <a:buNone/>
            </a:pPr>
            <a:r>
              <a:rPr lang="en-US" sz="2000" dirty="0"/>
              <a:t> </a:t>
            </a:r>
            <a:r>
              <a:rPr lang="en-US" sz="2000" b="1" dirty="0"/>
              <a:t> </a:t>
            </a:r>
            <a:endParaRPr lang="en-US" sz="2000" dirty="0"/>
          </a:p>
          <a:p>
            <a:pPr marL="0" indent="0">
              <a:buNone/>
            </a:pPr>
            <a:r>
              <a:rPr lang="en-US" sz="2000" b="1" dirty="0"/>
              <a:t>1 Peter 2:2 </a:t>
            </a:r>
            <a:r>
              <a:rPr lang="en-US" sz="2000" dirty="0"/>
              <a:t>like newborn babies, </a:t>
            </a:r>
            <a:r>
              <a:rPr lang="en-US" sz="2000" b="1" u="sng" dirty="0"/>
              <a:t>long for the pure milk of the word</a:t>
            </a:r>
            <a:r>
              <a:rPr lang="en-US" sz="2000" dirty="0"/>
              <a:t>, so that by it you may </a:t>
            </a:r>
            <a:r>
              <a:rPr lang="en-US" sz="2000" b="1" u="sng" dirty="0"/>
              <a:t>grow in respect to salvation</a:t>
            </a:r>
            <a:r>
              <a:rPr lang="en-US" sz="2000" dirty="0"/>
              <a:t>,</a:t>
            </a:r>
          </a:p>
          <a:p>
            <a:pPr marL="0" indent="0">
              <a:buNone/>
            </a:pPr>
            <a:r>
              <a:rPr lang="en-US" sz="2000" dirty="0"/>
              <a:t> </a:t>
            </a:r>
          </a:p>
          <a:p>
            <a:pPr marL="0" indent="0">
              <a:buNone/>
            </a:pPr>
            <a:r>
              <a:rPr lang="en-US" sz="2000" b="1" dirty="0"/>
              <a:t>Ephesians 5:8-10 </a:t>
            </a:r>
            <a:r>
              <a:rPr lang="en-US" sz="2000" dirty="0"/>
              <a:t>… </a:t>
            </a:r>
            <a:r>
              <a:rPr lang="en-US" sz="2000" b="1" u="sng" dirty="0"/>
              <a:t>learn what is pleasing to the Lord</a:t>
            </a:r>
            <a:r>
              <a:rPr lang="en-US" sz="2000" dirty="0"/>
              <a:t>. </a:t>
            </a:r>
          </a:p>
          <a:p>
            <a:pPr marL="0" indent="0">
              <a:buNone/>
            </a:pPr>
            <a:r>
              <a:rPr lang="en-US" sz="2000" dirty="0"/>
              <a:t> </a:t>
            </a:r>
          </a:p>
          <a:p>
            <a:pPr marL="0" indent="0">
              <a:buNone/>
            </a:pPr>
            <a:r>
              <a:rPr lang="en-US" sz="2000" b="1" dirty="0"/>
              <a:t>2 Timothy 2:15 </a:t>
            </a:r>
            <a:r>
              <a:rPr lang="en-US" sz="2000" dirty="0"/>
              <a:t>Be diligent to present yourself approved to God as a workman who does not need to be ashamed, </a:t>
            </a:r>
            <a:r>
              <a:rPr lang="en-US" sz="2000" b="1" u="sng" dirty="0"/>
              <a:t>accurately handling the word of truth</a:t>
            </a:r>
            <a:r>
              <a:rPr lang="en-US" sz="2000" dirty="0"/>
              <a:t>.</a:t>
            </a:r>
          </a:p>
          <a:p>
            <a:pPr marL="0" indent="0">
              <a:buNone/>
            </a:pPr>
            <a:r>
              <a:rPr lang="en-US" sz="2000" dirty="0"/>
              <a:t> </a:t>
            </a:r>
            <a:r>
              <a:rPr lang="en-US" sz="2000" b="1" dirty="0"/>
              <a:t> </a:t>
            </a:r>
            <a:endParaRPr lang="en-US" sz="2000" dirty="0"/>
          </a:p>
          <a:p>
            <a:pPr marL="0" indent="0">
              <a:buNone/>
            </a:pPr>
            <a:r>
              <a:rPr lang="en-US" sz="2000" b="1" dirty="0"/>
              <a:t>Colossians 1:9-10 </a:t>
            </a:r>
            <a:r>
              <a:rPr lang="en-US" sz="2000" dirty="0"/>
              <a:t> …that you may </a:t>
            </a:r>
            <a:r>
              <a:rPr lang="en-US" sz="2000" b="1" u="sng" dirty="0"/>
              <a:t>be filled with the knowledge of His will</a:t>
            </a:r>
            <a:r>
              <a:rPr lang="en-US" sz="2000" dirty="0"/>
              <a:t> in all spiritual wisdom and understanding, </a:t>
            </a:r>
            <a:r>
              <a:rPr lang="en-US" sz="2000" baseline="30000" dirty="0"/>
              <a:t>10 </a:t>
            </a:r>
            <a:r>
              <a:rPr lang="en-US" sz="2000" dirty="0"/>
              <a:t> … and </a:t>
            </a:r>
            <a:r>
              <a:rPr lang="en-US" sz="2000" b="1" u="sng" dirty="0"/>
              <a:t>increasing in the knowledge of God</a:t>
            </a:r>
            <a:r>
              <a:rPr lang="en-US" sz="2000" dirty="0"/>
              <a:t>;</a:t>
            </a:r>
          </a:p>
          <a:p>
            <a:pPr marL="0" indent="0">
              <a:buNone/>
            </a:pPr>
            <a:r>
              <a:rPr lang="en-US" sz="2000" dirty="0"/>
              <a:t> </a:t>
            </a:r>
          </a:p>
          <a:p>
            <a:pPr marL="0" indent="0">
              <a:buNone/>
            </a:pPr>
            <a:r>
              <a:rPr lang="en-US" sz="2000" b="1" dirty="0"/>
              <a:t>2 Peter 3:17-18 </a:t>
            </a:r>
            <a:r>
              <a:rPr lang="en-US" sz="2000" dirty="0"/>
              <a:t>You therefore, beloved, …</a:t>
            </a:r>
            <a:r>
              <a:rPr lang="en-US" sz="2000" baseline="30000" dirty="0"/>
              <a:t>18 </a:t>
            </a:r>
            <a:r>
              <a:rPr lang="en-US" sz="2000" dirty="0"/>
              <a:t> but </a:t>
            </a:r>
            <a:r>
              <a:rPr lang="en-US" sz="2000" b="1" u="sng" dirty="0"/>
              <a:t>grow in the grace and knowledge</a:t>
            </a:r>
            <a:r>
              <a:rPr lang="en-US" sz="2000" dirty="0"/>
              <a:t> of our Lord and Savior Jesus Christ. </a:t>
            </a:r>
          </a:p>
        </p:txBody>
      </p:sp>
      <p:sp>
        <p:nvSpPr>
          <p:cNvPr id="4" name="Slide Number Placeholder 3">
            <a:extLst>
              <a:ext uri="{FF2B5EF4-FFF2-40B4-BE49-F238E27FC236}">
                <a16:creationId xmlns:a16="http://schemas.microsoft.com/office/drawing/2014/main" id="{AAC6C6B2-6625-497C-8D6B-2F4EA0E26801}"/>
              </a:ext>
            </a:extLst>
          </p:cNvPr>
          <p:cNvSpPr>
            <a:spLocks noGrp="1"/>
          </p:cNvSpPr>
          <p:nvPr>
            <p:ph type="sldNum" sz="quarter" idx="12"/>
          </p:nvPr>
        </p:nvSpPr>
        <p:spPr/>
        <p:txBody>
          <a:bodyPr/>
          <a:lstStyle/>
          <a:p>
            <a:fld id="{D57F1E4F-1CFF-5643-939E-217C01CDF565}" type="slidenum">
              <a:rPr lang="en-US" smtClean="0"/>
              <a:pPr/>
              <a:t>40</a:t>
            </a:fld>
            <a:endParaRPr lang="en-US" dirty="0"/>
          </a:p>
        </p:txBody>
      </p:sp>
    </p:spTree>
    <p:extLst>
      <p:ext uri="{BB962C8B-B14F-4D97-AF65-F5344CB8AC3E}">
        <p14:creationId xmlns:p14="http://schemas.microsoft.com/office/powerpoint/2010/main" val="98375432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6A536-383E-4DCC-943B-F4EBA46BE24E}"/>
              </a:ext>
            </a:extLst>
          </p:cNvPr>
          <p:cNvSpPr>
            <a:spLocks noGrp="1"/>
          </p:cNvSpPr>
          <p:nvPr>
            <p:ph type="title"/>
          </p:nvPr>
        </p:nvSpPr>
        <p:spPr>
          <a:xfrm>
            <a:off x="371475" y="247651"/>
            <a:ext cx="11468100" cy="504824"/>
          </a:xfrm>
        </p:spPr>
        <p:txBody>
          <a:bodyPr>
            <a:normAutofit fontScale="90000"/>
          </a:bodyPr>
          <a:lstStyle/>
          <a:p>
            <a:pPr algn="ctr"/>
            <a:r>
              <a:rPr lang="en-US" dirty="0">
                <a:latin typeface="+mn-lt"/>
              </a:rPr>
              <a:t>How to Prepare yourself for suffering</a:t>
            </a:r>
          </a:p>
        </p:txBody>
      </p:sp>
      <p:sp>
        <p:nvSpPr>
          <p:cNvPr id="3" name="Content Placeholder 2">
            <a:extLst>
              <a:ext uri="{FF2B5EF4-FFF2-40B4-BE49-F238E27FC236}">
                <a16:creationId xmlns:a16="http://schemas.microsoft.com/office/drawing/2014/main" id="{BE5E8618-622D-47CF-98C2-59212E04B434}"/>
              </a:ext>
            </a:extLst>
          </p:cNvPr>
          <p:cNvSpPr>
            <a:spLocks noGrp="1"/>
          </p:cNvSpPr>
          <p:nvPr>
            <p:ph idx="1"/>
          </p:nvPr>
        </p:nvSpPr>
        <p:spPr>
          <a:xfrm>
            <a:off x="371475" y="752475"/>
            <a:ext cx="11468100" cy="5857874"/>
          </a:xfrm>
        </p:spPr>
        <p:txBody>
          <a:bodyPr>
            <a:normAutofit/>
          </a:bodyPr>
          <a:lstStyle/>
          <a:p>
            <a:pPr marL="0" lvl="0" indent="0">
              <a:buNone/>
            </a:pPr>
            <a:r>
              <a:rPr lang="en-US" sz="3200" dirty="0"/>
              <a:t>Conversely, God warns us against not growing in His word</a:t>
            </a:r>
          </a:p>
          <a:p>
            <a:pPr marL="0" indent="0">
              <a:buNone/>
            </a:pPr>
            <a:r>
              <a:rPr lang="en-US" sz="3200" dirty="0"/>
              <a:t> </a:t>
            </a:r>
          </a:p>
          <a:p>
            <a:pPr marL="0" indent="0">
              <a:buNone/>
            </a:pPr>
            <a:r>
              <a:rPr lang="en-US" sz="3200" b="1" dirty="0"/>
              <a:t>Hebrews 5:12-14; 6:1 </a:t>
            </a:r>
            <a:r>
              <a:rPr lang="en-US" sz="3200" dirty="0"/>
              <a:t>For though by this time </a:t>
            </a:r>
            <a:r>
              <a:rPr lang="en-US" sz="3200" b="1" u="sng" dirty="0"/>
              <a:t>you ought to be teachers</a:t>
            </a:r>
            <a:r>
              <a:rPr lang="en-US" sz="3200" dirty="0"/>
              <a:t>, you have </a:t>
            </a:r>
            <a:r>
              <a:rPr lang="en-US" sz="3200" b="1" u="sng" dirty="0"/>
              <a:t>need again for someone to teach you the elementary principles</a:t>
            </a:r>
            <a:r>
              <a:rPr lang="en-US" sz="3200" dirty="0"/>
              <a:t> of the oracles of God…</a:t>
            </a:r>
            <a:r>
              <a:rPr lang="en-US" sz="3200" baseline="30000" dirty="0"/>
              <a:t>14 </a:t>
            </a:r>
            <a:r>
              <a:rPr lang="en-US" sz="3200" dirty="0"/>
              <a:t> But solid food is for the mature, who because of practice have their senses trained to discern good and evil. </a:t>
            </a:r>
            <a:r>
              <a:rPr lang="en-US" sz="3200" baseline="30000" dirty="0"/>
              <a:t>6:1 </a:t>
            </a:r>
            <a:r>
              <a:rPr lang="en-US" sz="3200" dirty="0"/>
              <a:t> Therefore </a:t>
            </a:r>
            <a:r>
              <a:rPr lang="en-US" sz="3200" b="1" u="sng" dirty="0"/>
              <a:t>leaving the elementary teaching</a:t>
            </a:r>
            <a:r>
              <a:rPr lang="en-US" sz="3200" dirty="0"/>
              <a:t> about the Christ, let us </a:t>
            </a:r>
            <a:r>
              <a:rPr lang="en-US" sz="3200" b="1" u="sng" dirty="0"/>
              <a:t>press on to maturity</a:t>
            </a:r>
            <a:r>
              <a:rPr lang="en-US" sz="3200" dirty="0"/>
              <a:t>….</a:t>
            </a:r>
          </a:p>
          <a:p>
            <a:endParaRPr lang="en-US" dirty="0"/>
          </a:p>
        </p:txBody>
      </p:sp>
      <p:sp>
        <p:nvSpPr>
          <p:cNvPr id="4" name="Slide Number Placeholder 3">
            <a:extLst>
              <a:ext uri="{FF2B5EF4-FFF2-40B4-BE49-F238E27FC236}">
                <a16:creationId xmlns:a16="http://schemas.microsoft.com/office/drawing/2014/main" id="{AAC6C6B2-6625-497C-8D6B-2F4EA0E26801}"/>
              </a:ext>
            </a:extLst>
          </p:cNvPr>
          <p:cNvSpPr>
            <a:spLocks noGrp="1"/>
          </p:cNvSpPr>
          <p:nvPr>
            <p:ph type="sldNum" sz="quarter" idx="12"/>
          </p:nvPr>
        </p:nvSpPr>
        <p:spPr/>
        <p:txBody>
          <a:bodyPr/>
          <a:lstStyle/>
          <a:p>
            <a:fld id="{D57F1E4F-1CFF-5643-939E-217C01CDF565}" type="slidenum">
              <a:rPr lang="en-US" smtClean="0"/>
              <a:pPr/>
              <a:t>41</a:t>
            </a:fld>
            <a:endParaRPr lang="en-US" dirty="0"/>
          </a:p>
        </p:txBody>
      </p:sp>
    </p:spTree>
    <p:extLst>
      <p:ext uri="{BB962C8B-B14F-4D97-AF65-F5344CB8AC3E}">
        <p14:creationId xmlns:p14="http://schemas.microsoft.com/office/powerpoint/2010/main" val="19053775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6A536-383E-4DCC-943B-F4EBA46BE24E}"/>
              </a:ext>
            </a:extLst>
          </p:cNvPr>
          <p:cNvSpPr>
            <a:spLocks noGrp="1"/>
          </p:cNvSpPr>
          <p:nvPr>
            <p:ph type="title"/>
          </p:nvPr>
        </p:nvSpPr>
        <p:spPr>
          <a:xfrm>
            <a:off x="371475" y="247651"/>
            <a:ext cx="11468100" cy="504824"/>
          </a:xfrm>
        </p:spPr>
        <p:txBody>
          <a:bodyPr>
            <a:normAutofit fontScale="90000"/>
          </a:bodyPr>
          <a:lstStyle/>
          <a:p>
            <a:pPr algn="ctr"/>
            <a:r>
              <a:rPr lang="en-US" dirty="0">
                <a:latin typeface="+mn-lt"/>
              </a:rPr>
              <a:t>How to Prepare yourself for suffering</a:t>
            </a:r>
          </a:p>
        </p:txBody>
      </p:sp>
      <p:sp>
        <p:nvSpPr>
          <p:cNvPr id="3" name="Content Placeholder 2">
            <a:extLst>
              <a:ext uri="{FF2B5EF4-FFF2-40B4-BE49-F238E27FC236}">
                <a16:creationId xmlns:a16="http://schemas.microsoft.com/office/drawing/2014/main" id="{BE5E8618-622D-47CF-98C2-59212E04B434}"/>
              </a:ext>
            </a:extLst>
          </p:cNvPr>
          <p:cNvSpPr>
            <a:spLocks noGrp="1"/>
          </p:cNvSpPr>
          <p:nvPr>
            <p:ph idx="1"/>
          </p:nvPr>
        </p:nvSpPr>
        <p:spPr>
          <a:xfrm>
            <a:off x="371475" y="752475"/>
            <a:ext cx="11468100" cy="5857874"/>
          </a:xfrm>
        </p:spPr>
        <p:txBody>
          <a:bodyPr>
            <a:normAutofit fontScale="92500" lnSpcReduction="10000"/>
          </a:bodyPr>
          <a:lstStyle/>
          <a:p>
            <a:pPr marL="0" lvl="0" indent="0">
              <a:buNone/>
            </a:pPr>
            <a:r>
              <a:rPr lang="en-US" sz="2400" b="1" dirty="0"/>
              <a:t>Practice God’s Word</a:t>
            </a:r>
            <a:endParaRPr lang="en-US" sz="2400" dirty="0"/>
          </a:p>
          <a:p>
            <a:pPr lvl="0"/>
            <a:r>
              <a:rPr lang="en-US" sz="2400" dirty="0"/>
              <a:t>There is a huge difference between </a:t>
            </a:r>
            <a:r>
              <a:rPr lang="en-US" sz="2400" b="1" u="sng" dirty="0"/>
              <a:t>Cognitive mental knowledge </a:t>
            </a:r>
            <a:r>
              <a:rPr lang="en-US" sz="2400" dirty="0"/>
              <a:t>and </a:t>
            </a:r>
            <a:r>
              <a:rPr lang="en-US" sz="2400" b="1" u="sng" dirty="0"/>
              <a:t>emotional knowledge </a:t>
            </a:r>
          </a:p>
          <a:p>
            <a:pPr lvl="1"/>
            <a:r>
              <a:rPr lang="en-US" sz="2400" b="1" dirty="0"/>
              <a:t>Cognitive knowledge </a:t>
            </a:r>
            <a:r>
              <a:rPr lang="en-US" sz="2400" dirty="0"/>
              <a:t>is rote mental learning - memorization.  </a:t>
            </a:r>
          </a:p>
          <a:p>
            <a:pPr lvl="1"/>
            <a:r>
              <a:rPr lang="en-US" sz="2400" b="1" dirty="0"/>
              <a:t>Emotional knowledge </a:t>
            </a:r>
            <a:r>
              <a:rPr lang="en-US" sz="2400" dirty="0"/>
              <a:t>is inculcating or incorporating our intellectual knowledge into our very being such that we expertly do what we have learned without thinking about all the steps and reasoning.</a:t>
            </a:r>
          </a:p>
          <a:p>
            <a:pPr lvl="1"/>
            <a:r>
              <a:rPr lang="en-US" sz="2400" dirty="0"/>
              <a:t>It’s the difference between the theoretical and the practical; the mind and the heart.</a:t>
            </a:r>
          </a:p>
          <a:p>
            <a:pPr marL="0" indent="0">
              <a:buNone/>
            </a:pPr>
            <a:r>
              <a:rPr lang="en-US" sz="2400" dirty="0"/>
              <a:t> </a:t>
            </a:r>
          </a:p>
          <a:p>
            <a:pPr lvl="0"/>
            <a:r>
              <a:rPr lang="en-US" sz="2400" dirty="0"/>
              <a:t>Proficiency and perfection in any given endeavor is never achieved solely by cognitive learning.  We must practice what we learn.  Many examples abound</a:t>
            </a:r>
          </a:p>
          <a:p>
            <a:pPr lvl="1"/>
            <a:r>
              <a:rPr lang="en-US" sz="2400" dirty="0"/>
              <a:t>Imagine the most disabling crises in your life having never practiced God’s word, let alone not knowing it.  </a:t>
            </a:r>
          </a:p>
          <a:p>
            <a:pPr lvl="1"/>
            <a:r>
              <a:rPr lang="en-US" sz="2400" dirty="0"/>
              <a:t>It’s one thing to say we trust God during the good times</a:t>
            </a:r>
          </a:p>
          <a:p>
            <a:pPr lvl="1"/>
            <a:r>
              <a:rPr lang="en-US" sz="2400" dirty="0"/>
              <a:t>It’s quite another to trust God when we are about to lose the most precious thing or person in our life.</a:t>
            </a:r>
            <a:endParaRPr lang="en-US" dirty="0"/>
          </a:p>
        </p:txBody>
      </p:sp>
      <p:sp>
        <p:nvSpPr>
          <p:cNvPr id="4" name="Slide Number Placeholder 3">
            <a:extLst>
              <a:ext uri="{FF2B5EF4-FFF2-40B4-BE49-F238E27FC236}">
                <a16:creationId xmlns:a16="http://schemas.microsoft.com/office/drawing/2014/main" id="{AAC6C6B2-6625-497C-8D6B-2F4EA0E26801}"/>
              </a:ext>
            </a:extLst>
          </p:cNvPr>
          <p:cNvSpPr>
            <a:spLocks noGrp="1"/>
          </p:cNvSpPr>
          <p:nvPr>
            <p:ph type="sldNum" sz="quarter" idx="12"/>
          </p:nvPr>
        </p:nvSpPr>
        <p:spPr/>
        <p:txBody>
          <a:bodyPr/>
          <a:lstStyle/>
          <a:p>
            <a:fld id="{D57F1E4F-1CFF-5643-939E-217C01CDF565}" type="slidenum">
              <a:rPr lang="en-US" smtClean="0"/>
              <a:pPr/>
              <a:t>42</a:t>
            </a:fld>
            <a:endParaRPr lang="en-US" dirty="0"/>
          </a:p>
        </p:txBody>
      </p:sp>
    </p:spTree>
    <p:extLst>
      <p:ext uri="{BB962C8B-B14F-4D97-AF65-F5344CB8AC3E}">
        <p14:creationId xmlns:p14="http://schemas.microsoft.com/office/powerpoint/2010/main" val="220943467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6A536-383E-4DCC-943B-F4EBA46BE24E}"/>
              </a:ext>
            </a:extLst>
          </p:cNvPr>
          <p:cNvSpPr>
            <a:spLocks noGrp="1"/>
          </p:cNvSpPr>
          <p:nvPr>
            <p:ph type="title"/>
          </p:nvPr>
        </p:nvSpPr>
        <p:spPr>
          <a:xfrm>
            <a:off x="371475" y="247651"/>
            <a:ext cx="11468100" cy="504824"/>
          </a:xfrm>
        </p:spPr>
        <p:txBody>
          <a:bodyPr>
            <a:normAutofit fontScale="90000"/>
          </a:bodyPr>
          <a:lstStyle/>
          <a:p>
            <a:pPr algn="ctr"/>
            <a:r>
              <a:rPr lang="en-US" dirty="0">
                <a:latin typeface="+mn-lt"/>
              </a:rPr>
              <a:t>How to Prepare yourself for suffering</a:t>
            </a:r>
          </a:p>
        </p:txBody>
      </p:sp>
      <p:sp>
        <p:nvSpPr>
          <p:cNvPr id="3" name="Content Placeholder 2">
            <a:extLst>
              <a:ext uri="{FF2B5EF4-FFF2-40B4-BE49-F238E27FC236}">
                <a16:creationId xmlns:a16="http://schemas.microsoft.com/office/drawing/2014/main" id="{BE5E8618-622D-47CF-98C2-59212E04B434}"/>
              </a:ext>
            </a:extLst>
          </p:cNvPr>
          <p:cNvSpPr>
            <a:spLocks noGrp="1"/>
          </p:cNvSpPr>
          <p:nvPr>
            <p:ph idx="1"/>
          </p:nvPr>
        </p:nvSpPr>
        <p:spPr>
          <a:xfrm>
            <a:off x="371475" y="752475"/>
            <a:ext cx="11468100" cy="5857874"/>
          </a:xfrm>
        </p:spPr>
        <p:txBody>
          <a:bodyPr>
            <a:normAutofit/>
          </a:bodyPr>
          <a:lstStyle/>
          <a:p>
            <a:pPr marL="0" lvl="0" indent="0">
              <a:buNone/>
            </a:pPr>
            <a:r>
              <a:rPr lang="en-US" sz="2400" b="1" u="sng" dirty="0"/>
              <a:t>Finally, be on the alert</a:t>
            </a:r>
            <a:r>
              <a:rPr lang="en-US" sz="2400" b="1" dirty="0"/>
              <a:t>.  </a:t>
            </a:r>
            <a:r>
              <a:rPr lang="en-US" sz="2400" dirty="0"/>
              <a:t>Know that it is extremely easy to get caught up in this world and be overwhelmed by Temptations and Tribulations – Spiritual War. The priorities of this world can and will crowd out God to become our only priorities and thus suffer the same plight as non-believers.</a:t>
            </a:r>
          </a:p>
          <a:p>
            <a:pPr marL="0" indent="0">
              <a:buNone/>
            </a:pPr>
            <a:r>
              <a:rPr lang="en-US" sz="2400" dirty="0"/>
              <a:t> </a:t>
            </a:r>
          </a:p>
          <a:p>
            <a:pPr lvl="0"/>
            <a:r>
              <a:rPr lang="en-US" sz="2400" b="1" u="sng" dirty="0"/>
              <a:t>Physical world and the desires of our flesh </a:t>
            </a:r>
            <a:r>
              <a:rPr lang="en-US" sz="2400" dirty="0"/>
              <a:t>are </a:t>
            </a:r>
            <a:r>
              <a:rPr lang="en-US" sz="2400" b="1" dirty="0"/>
              <a:t>objectively real and tangible.</a:t>
            </a:r>
            <a:r>
              <a:rPr lang="en-US" sz="2400" dirty="0"/>
              <a:t> </a:t>
            </a:r>
          </a:p>
          <a:p>
            <a:r>
              <a:rPr lang="en-US" sz="2400" dirty="0"/>
              <a:t> </a:t>
            </a:r>
            <a:r>
              <a:rPr lang="en-US" sz="2400" b="1" u="sng" dirty="0"/>
              <a:t>The spiritual realities </a:t>
            </a:r>
            <a:r>
              <a:rPr lang="en-US" sz="2400" dirty="0"/>
              <a:t>are invisible - known only by faith</a:t>
            </a:r>
          </a:p>
          <a:p>
            <a:pPr lvl="0"/>
            <a:endParaRPr lang="en-US" sz="2400" dirty="0"/>
          </a:p>
          <a:p>
            <a:pPr marL="0" lvl="0" indent="0">
              <a:buNone/>
            </a:pPr>
            <a:r>
              <a:rPr lang="en-US" sz="2400" b="1" u="sng" dirty="0"/>
              <a:t>Thus, it is very easy and common</a:t>
            </a:r>
            <a:r>
              <a:rPr lang="en-US" sz="2400" dirty="0"/>
              <a:t>:  </a:t>
            </a:r>
          </a:p>
          <a:p>
            <a:pPr lvl="0"/>
            <a:r>
              <a:rPr lang="en-US" sz="2400" dirty="0"/>
              <a:t>To first focus upon the worldly priorities &amp; demands that we see and experience</a:t>
            </a:r>
          </a:p>
          <a:p>
            <a:pPr lvl="0"/>
            <a:r>
              <a:rPr lang="en-US" sz="2400" dirty="0"/>
              <a:t>Easier to neglect our invisible God and the more important invisible spiritual realities </a:t>
            </a:r>
          </a:p>
          <a:p>
            <a:pPr lvl="0"/>
            <a:r>
              <a:rPr lang="en-US" sz="2400" dirty="0"/>
              <a:t>This is how the world and our flesh war against our spirit and God.  </a:t>
            </a:r>
            <a:endParaRPr lang="en-US" dirty="0"/>
          </a:p>
        </p:txBody>
      </p:sp>
      <p:sp>
        <p:nvSpPr>
          <p:cNvPr id="4" name="Slide Number Placeholder 3">
            <a:extLst>
              <a:ext uri="{FF2B5EF4-FFF2-40B4-BE49-F238E27FC236}">
                <a16:creationId xmlns:a16="http://schemas.microsoft.com/office/drawing/2014/main" id="{AAC6C6B2-6625-497C-8D6B-2F4EA0E26801}"/>
              </a:ext>
            </a:extLst>
          </p:cNvPr>
          <p:cNvSpPr>
            <a:spLocks noGrp="1"/>
          </p:cNvSpPr>
          <p:nvPr>
            <p:ph type="sldNum" sz="quarter" idx="12"/>
          </p:nvPr>
        </p:nvSpPr>
        <p:spPr/>
        <p:txBody>
          <a:bodyPr/>
          <a:lstStyle/>
          <a:p>
            <a:fld id="{D57F1E4F-1CFF-5643-939E-217C01CDF565}" type="slidenum">
              <a:rPr lang="en-US" smtClean="0"/>
              <a:pPr/>
              <a:t>43</a:t>
            </a:fld>
            <a:endParaRPr lang="en-US" dirty="0"/>
          </a:p>
        </p:txBody>
      </p:sp>
    </p:spTree>
    <p:extLst>
      <p:ext uri="{BB962C8B-B14F-4D97-AF65-F5344CB8AC3E}">
        <p14:creationId xmlns:p14="http://schemas.microsoft.com/office/powerpoint/2010/main" val="66498725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6A536-383E-4DCC-943B-F4EBA46BE24E}"/>
              </a:ext>
            </a:extLst>
          </p:cNvPr>
          <p:cNvSpPr>
            <a:spLocks noGrp="1"/>
          </p:cNvSpPr>
          <p:nvPr>
            <p:ph type="title"/>
          </p:nvPr>
        </p:nvSpPr>
        <p:spPr>
          <a:xfrm>
            <a:off x="371475" y="247651"/>
            <a:ext cx="11468100" cy="504824"/>
          </a:xfrm>
        </p:spPr>
        <p:txBody>
          <a:bodyPr>
            <a:normAutofit fontScale="90000"/>
          </a:bodyPr>
          <a:lstStyle/>
          <a:p>
            <a:pPr algn="ctr"/>
            <a:r>
              <a:rPr lang="en-US" dirty="0">
                <a:latin typeface="+mn-lt"/>
              </a:rPr>
              <a:t>How to Prepare yourself for suffering</a:t>
            </a:r>
          </a:p>
        </p:txBody>
      </p:sp>
      <p:sp>
        <p:nvSpPr>
          <p:cNvPr id="3" name="Content Placeholder 2">
            <a:extLst>
              <a:ext uri="{FF2B5EF4-FFF2-40B4-BE49-F238E27FC236}">
                <a16:creationId xmlns:a16="http://schemas.microsoft.com/office/drawing/2014/main" id="{BE5E8618-622D-47CF-98C2-59212E04B434}"/>
              </a:ext>
            </a:extLst>
          </p:cNvPr>
          <p:cNvSpPr>
            <a:spLocks noGrp="1"/>
          </p:cNvSpPr>
          <p:nvPr>
            <p:ph idx="1"/>
          </p:nvPr>
        </p:nvSpPr>
        <p:spPr>
          <a:xfrm>
            <a:off x="371475" y="752475"/>
            <a:ext cx="11468100" cy="5857874"/>
          </a:xfrm>
        </p:spPr>
        <p:txBody>
          <a:bodyPr>
            <a:normAutofit/>
          </a:bodyPr>
          <a:lstStyle/>
          <a:p>
            <a:pPr marL="0" indent="0">
              <a:buNone/>
            </a:pPr>
            <a:r>
              <a:rPr lang="en-US" sz="2000" b="1" dirty="0"/>
              <a:t>1 Peter 5:8-9 </a:t>
            </a:r>
            <a:r>
              <a:rPr lang="en-US" sz="2000" dirty="0"/>
              <a:t> Be of sober </a:t>
            </a:r>
            <a:r>
              <a:rPr lang="en-US" sz="2000" i="1" dirty="0"/>
              <a:t>spirit,</a:t>
            </a:r>
            <a:r>
              <a:rPr lang="en-US" sz="2000" dirty="0"/>
              <a:t> </a:t>
            </a:r>
            <a:r>
              <a:rPr lang="en-US" sz="2000" b="1" u="sng" dirty="0"/>
              <a:t>be on the alert</a:t>
            </a:r>
            <a:r>
              <a:rPr lang="en-US" sz="2000" dirty="0"/>
              <a:t>. Your </a:t>
            </a:r>
            <a:r>
              <a:rPr lang="en-US" sz="2000" b="1" u="sng" dirty="0"/>
              <a:t>adversary, the devil</a:t>
            </a:r>
            <a:r>
              <a:rPr lang="en-US" sz="2000" dirty="0"/>
              <a:t>, prowls around like </a:t>
            </a:r>
            <a:r>
              <a:rPr lang="en-US" sz="2000" b="1" u="sng" dirty="0"/>
              <a:t>a roaring lion</a:t>
            </a:r>
            <a:r>
              <a:rPr lang="en-US" sz="2000" dirty="0"/>
              <a:t>, seeking someone to devour. </a:t>
            </a:r>
          </a:p>
          <a:p>
            <a:pPr marL="0" indent="0">
              <a:buNone/>
            </a:pPr>
            <a:endParaRPr lang="en-US" sz="2000" b="1" dirty="0"/>
          </a:p>
          <a:p>
            <a:pPr marL="0" indent="0">
              <a:buNone/>
            </a:pPr>
            <a:r>
              <a:rPr lang="en-US" sz="2000" b="1" dirty="0"/>
              <a:t>Genesis 4:7 </a:t>
            </a:r>
            <a:r>
              <a:rPr lang="en-US" sz="2000" dirty="0"/>
              <a:t>"… sin is crouching at the door; and its desire is for you, but you must master it."</a:t>
            </a:r>
          </a:p>
          <a:p>
            <a:pPr marL="0" indent="0">
              <a:buNone/>
            </a:pPr>
            <a:r>
              <a:rPr lang="en-US" sz="2000" dirty="0"/>
              <a:t> </a:t>
            </a:r>
          </a:p>
          <a:p>
            <a:pPr marL="0" indent="0">
              <a:buNone/>
            </a:pPr>
            <a:r>
              <a:rPr lang="en-US" sz="2000" b="1" dirty="0"/>
              <a:t>Isaiah 7:9 (NIV) </a:t>
            </a:r>
            <a:r>
              <a:rPr lang="en-US" sz="2000" dirty="0"/>
              <a:t>If you do not </a:t>
            </a:r>
            <a:r>
              <a:rPr lang="en-US" sz="2000" b="1" u="sng" dirty="0"/>
              <a:t>stand firm in your faith</a:t>
            </a:r>
            <a:r>
              <a:rPr lang="en-US" sz="2000" dirty="0"/>
              <a:t>, you will </a:t>
            </a:r>
            <a:r>
              <a:rPr lang="en-US" sz="2000" b="1" u="sng" dirty="0"/>
              <a:t>not stand at all</a:t>
            </a:r>
            <a:r>
              <a:rPr lang="en-US" sz="2000" dirty="0"/>
              <a:t>.'" </a:t>
            </a:r>
          </a:p>
          <a:p>
            <a:pPr marL="0" indent="0">
              <a:buNone/>
            </a:pPr>
            <a:r>
              <a:rPr lang="en-US" sz="2000" dirty="0"/>
              <a:t> </a:t>
            </a:r>
          </a:p>
          <a:p>
            <a:pPr marL="0" indent="0">
              <a:buNone/>
            </a:pPr>
            <a:r>
              <a:rPr lang="en-US" sz="2000" b="1" dirty="0"/>
              <a:t>Ephesians 6:13 </a:t>
            </a:r>
            <a:r>
              <a:rPr lang="en-US" sz="2000" dirty="0"/>
              <a:t>Therefore, take up the </a:t>
            </a:r>
            <a:r>
              <a:rPr lang="en-US" sz="2000" b="1" u="sng" dirty="0"/>
              <a:t>full armor of God (faith)</a:t>
            </a:r>
            <a:r>
              <a:rPr lang="en-US" sz="2000" dirty="0"/>
              <a:t>, … </a:t>
            </a:r>
            <a:r>
              <a:rPr lang="en-US" sz="2000" b="1" u="sng" dirty="0"/>
              <a:t>stand firm</a:t>
            </a:r>
            <a:r>
              <a:rPr lang="en-US" sz="2000" dirty="0"/>
              <a:t>.</a:t>
            </a:r>
          </a:p>
          <a:p>
            <a:pPr marL="0" indent="0">
              <a:buNone/>
            </a:pPr>
            <a:r>
              <a:rPr lang="en-US" sz="2000" dirty="0"/>
              <a:t> </a:t>
            </a:r>
          </a:p>
          <a:p>
            <a:pPr marL="0" indent="0">
              <a:buNone/>
            </a:pPr>
            <a:r>
              <a:rPr lang="en-US" sz="2000" b="1" dirty="0"/>
              <a:t>1 Timothy 4:1</a:t>
            </a:r>
            <a:r>
              <a:rPr lang="en-US" sz="2000" dirty="0"/>
              <a:t> But the Spirit explicitly says that in later times </a:t>
            </a:r>
            <a:r>
              <a:rPr lang="en-US" sz="2000" b="1" u="sng" dirty="0"/>
              <a:t>some will fall away from the faith</a:t>
            </a:r>
            <a:r>
              <a:rPr lang="en-US" sz="2000" dirty="0"/>
              <a:t>, ….</a:t>
            </a:r>
          </a:p>
          <a:p>
            <a:pPr marL="0" indent="0">
              <a:buNone/>
            </a:pPr>
            <a:r>
              <a:rPr lang="en-US" sz="2000" dirty="0"/>
              <a:t> </a:t>
            </a:r>
          </a:p>
          <a:p>
            <a:pPr marL="0" indent="0">
              <a:buNone/>
            </a:pPr>
            <a:r>
              <a:rPr lang="en-US" sz="2000" b="1" dirty="0"/>
              <a:t>2 Peter 2:20 </a:t>
            </a:r>
            <a:r>
              <a:rPr lang="en-US" sz="2000" dirty="0"/>
              <a:t>For if, after they have </a:t>
            </a:r>
            <a:r>
              <a:rPr lang="en-US" sz="2000" b="1" u="sng" dirty="0"/>
              <a:t>escaped the defilements</a:t>
            </a:r>
            <a:r>
              <a:rPr lang="en-US" sz="2000" dirty="0"/>
              <a:t> of the world by the knowledge of the Lord and Savior Jesus Christ, they </a:t>
            </a:r>
            <a:r>
              <a:rPr lang="en-US" sz="2000" b="1" u="sng" dirty="0"/>
              <a:t>are again entangled</a:t>
            </a:r>
            <a:r>
              <a:rPr lang="en-US" sz="2000" dirty="0"/>
              <a:t> in them and are </a:t>
            </a:r>
            <a:r>
              <a:rPr lang="en-US" sz="2000" b="1" u="sng" dirty="0"/>
              <a:t>overcome</a:t>
            </a:r>
            <a:r>
              <a:rPr lang="en-US" sz="2000" dirty="0"/>
              <a:t>, the last state has become worse for them than the first.</a:t>
            </a:r>
          </a:p>
        </p:txBody>
      </p:sp>
      <p:sp>
        <p:nvSpPr>
          <p:cNvPr id="4" name="Slide Number Placeholder 3">
            <a:extLst>
              <a:ext uri="{FF2B5EF4-FFF2-40B4-BE49-F238E27FC236}">
                <a16:creationId xmlns:a16="http://schemas.microsoft.com/office/drawing/2014/main" id="{AAC6C6B2-6625-497C-8D6B-2F4EA0E26801}"/>
              </a:ext>
            </a:extLst>
          </p:cNvPr>
          <p:cNvSpPr>
            <a:spLocks noGrp="1"/>
          </p:cNvSpPr>
          <p:nvPr>
            <p:ph type="sldNum" sz="quarter" idx="12"/>
          </p:nvPr>
        </p:nvSpPr>
        <p:spPr/>
        <p:txBody>
          <a:bodyPr/>
          <a:lstStyle/>
          <a:p>
            <a:fld id="{D57F1E4F-1CFF-5643-939E-217C01CDF565}" type="slidenum">
              <a:rPr lang="en-US" smtClean="0"/>
              <a:pPr/>
              <a:t>44</a:t>
            </a:fld>
            <a:endParaRPr lang="en-US" dirty="0"/>
          </a:p>
        </p:txBody>
      </p:sp>
    </p:spTree>
    <p:extLst>
      <p:ext uri="{BB962C8B-B14F-4D97-AF65-F5344CB8AC3E}">
        <p14:creationId xmlns:p14="http://schemas.microsoft.com/office/powerpoint/2010/main" val="416935400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6A536-383E-4DCC-943B-F4EBA46BE24E}"/>
              </a:ext>
            </a:extLst>
          </p:cNvPr>
          <p:cNvSpPr>
            <a:spLocks noGrp="1"/>
          </p:cNvSpPr>
          <p:nvPr>
            <p:ph type="title"/>
          </p:nvPr>
        </p:nvSpPr>
        <p:spPr>
          <a:xfrm>
            <a:off x="371475" y="247651"/>
            <a:ext cx="11468100" cy="504824"/>
          </a:xfrm>
        </p:spPr>
        <p:txBody>
          <a:bodyPr>
            <a:normAutofit fontScale="90000"/>
          </a:bodyPr>
          <a:lstStyle/>
          <a:p>
            <a:pPr algn="ctr"/>
            <a:r>
              <a:rPr lang="en-US" dirty="0">
                <a:latin typeface="+mn-lt"/>
              </a:rPr>
              <a:t>How to Prepare yourself for suffering</a:t>
            </a:r>
          </a:p>
        </p:txBody>
      </p:sp>
      <p:sp>
        <p:nvSpPr>
          <p:cNvPr id="3" name="Content Placeholder 2">
            <a:extLst>
              <a:ext uri="{FF2B5EF4-FFF2-40B4-BE49-F238E27FC236}">
                <a16:creationId xmlns:a16="http://schemas.microsoft.com/office/drawing/2014/main" id="{BE5E8618-622D-47CF-98C2-59212E04B434}"/>
              </a:ext>
            </a:extLst>
          </p:cNvPr>
          <p:cNvSpPr>
            <a:spLocks noGrp="1"/>
          </p:cNvSpPr>
          <p:nvPr>
            <p:ph idx="1"/>
          </p:nvPr>
        </p:nvSpPr>
        <p:spPr>
          <a:xfrm>
            <a:off x="371475" y="752475"/>
            <a:ext cx="11468100" cy="5857874"/>
          </a:xfrm>
        </p:spPr>
        <p:txBody>
          <a:bodyPr>
            <a:normAutofit/>
          </a:bodyPr>
          <a:lstStyle/>
          <a:p>
            <a:pPr marL="0" lvl="0" indent="0">
              <a:buNone/>
            </a:pPr>
            <a:r>
              <a:rPr lang="en-US" sz="2800" dirty="0"/>
              <a:t>Some will be overcome by temptations:  Luke 8:13</a:t>
            </a:r>
          </a:p>
          <a:p>
            <a:pPr marL="0" lvl="0" indent="0">
              <a:buNone/>
            </a:pPr>
            <a:r>
              <a:rPr lang="en-US" sz="2800" dirty="0"/>
              <a:t>Others will be overcome by worries and tribulations: Matthew 13:21</a:t>
            </a:r>
            <a:r>
              <a:rPr lang="en-US" sz="2800" b="1" dirty="0"/>
              <a:t> </a:t>
            </a:r>
            <a:endParaRPr lang="en-US" sz="2800" dirty="0"/>
          </a:p>
          <a:p>
            <a:pPr marL="0" lvl="0" indent="0">
              <a:buNone/>
            </a:pPr>
            <a:r>
              <a:rPr lang="en-US" sz="2800" dirty="0"/>
              <a:t>In such perilous circumstances:</a:t>
            </a:r>
          </a:p>
          <a:p>
            <a:pPr marL="0" indent="0">
              <a:buNone/>
            </a:pPr>
            <a:r>
              <a:rPr lang="en-US" sz="2800" dirty="0"/>
              <a:t> </a:t>
            </a:r>
          </a:p>
          <a:p>
            <a:pPr lvl="0"/>
            <a:r>
              <a:rPr lang="en-US" sz="2800" dirty="0"/>
              <a:t>How do we get through the very difficult afflictions, terrors, pains and suffering that happened to us in this life.</a:t>
            </a:r>
          </a:p>
          <a:p>
            <a:pPr lvl="0"/>
            <a:r>
              <a:rPr lang="en-US" sz="2800" dirty="0"/>
              <a:t>How do we keep the afflictions in this present life from overcoming us?</a:t>
            </a:r>
          </a:p>
          <a:p>
            <a:pPr lvl="0"/>
            <a:r>
              <a:rPr lang="en-US" sz="2800" dirty="0"/>
              <a:t>How do we keep them from blinding us to the spiritual blessings that await us in God’s Kingdom? </a:t>
            </a:r>
          </a:p>
          <a:p>
            <a:endParaRPr lang="en-US" dirty="0"/>
          </a:p>
        </p:txBody>
      </p:sp>
      <p:sp>
        <p:nvSpPr>
          <p:cNvPr id="4" name="Slide Number Placeholder 3">
            <a:extLst>
              <a:ext uri="{FF2B5EF4-FFF2-40B4-BE49-F238E27FC236}">
                <a16:creationId xmlns:a16="http://schemas.microsoft.com/office/drawing/2014/main" id="{AAC6C6B2-6625-497C-8D6B-2F4EA0E26801}"/>
              </a:ext>
            </a:extLst>
          </p:cNvPr>
          <p:cNvSpPr>
            <a:spLocks noGrp="1"/>
          </p:cNvSpPr>
          <p:nvPr>
            <p:ph type="sldNum" sz="quarter" idx="12"/>
          </p:nvPr>
        </p:nvSpPr>
        <p:spPr/>
        <p:txBody>
          <a:bodyPr/>
          <a:lstStyle/>
          <a:p>
            <a:fld id="{D57F1E4F-1CFF-5643-939E-217C01CDF565}" type="slidenum">
              <a:rPr lang="en-US" smtClean="0"/>
              <a:pPr/>
              <a:t>45</a:t>
            </a:fld>
            <a:endParaRPr lang="en-US" dirty="0"/>
          </a:p>
        </p:txBody>
      </p:sp>
    </p:spTree>
    <p:extLst>
      <p:ext uri="{BB962C8B-B14F-4D97-AF65-F5344CB8AC3E}">
        <p14:creationId xmlns:p14="http://schemas.microsoft.com/office/powerpoint/2010/main" val="250298496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6A536-383E-4DCC-943B-F4EBA46BE24E}"/>
              </a:ext>
            </a:extLst>
          </p:cNvPr>
          <p:cNvSpPr>
            <a:spLocks noGrp="1"/>
          </p:cNvSpPr>
          <p:nvPr>
            <p:ph type="title"/>
          </p:nvPr>
        </p:nvSpPr>
        <p:spPr>
          <a:xfrm>
            <a:off x="685802" y="85726"/>
            <a:ext cx="10131425" cy="819150"/>
          </a:xfrm>
        </p:spPr>
        <p:txBody>
          <a:bodyPr/>
          <a:lstStyle/>
          <a:p>
            <a:pPr algn="ctr"/>
            <a:r>
              <a:rPr lang="en-US" dirty="0">
                <a:latin typeface="+mn-lt"/>
              </a:rPr>
              <a:t>Eight Devine Purposes for Suffering</a:t>
            </a:r>
          </a:p>
        </p:txBody>
      </p:sp>
      <p:sp>
        <p:nvSpPr>
          <p:cNvPr id="3" name="Content Placeholder 2">
            <a:extLst>
              <a:ext uri="{FF2B5EF4-FFF2-40B4-BE49-F238E27FC236}">
                <a16:creationId xmlns:a16="http://schemas.microsoft.com/office/drawing/2014/main" id="{BE5E8618-622D-47CF-98C2-59212E04B434}"/>
              </a:ext>
            </a:extLst>
          </p:cNvPr>
          <p:cNvSpPr>
            <a:spLocks noGrp="1"/>
          </p:cNvSpPr>
          <p:nvPr>
            <p:ph idx="1"/>
          </p:nvPr>
        </p:nvSpPr>
        <p:spPr>
          <a:xfrm>
            <a:off x="371475" y="895350"/>
            <a:ext cx="11468100" cy="5714999"/>
          </a:xfrm>
        </p:spPr>
        <p:txBody>
          <a:bodyPr>
            <a:normAutofit/>
          </a:bodyPr>
          <a:lstStyle/>
          <a:p>
            <a:pPr marL="342900" indent="-342900">
              <a:buFont typeface="+mj-lt"/>
              <a:buAutoNum type="arabicPeriod"/>
            </a:pPr>
            <a:r>
              <a:rPr lang="en-US" sz="3200" dirty="0"/>
              <a:t>Perfection – Make God’s Children Perfect</a:t>
            </a:r>
          </a:p>
          <a:p>
            <a:pPr marL="342900" indent="-342900">
              <a:buFont typeface="+mj-lt"/>
              <a:buAutoNum type="arabicPeriod"/>
            </a:pPr>
            <a:r>
              <a:rPr lang="en-US" sz="3200" dirty="0"/>
              <a:t>Training in Righteousness – Holy in all Our Behavior</a:t>
            </a:r>
          </a:p>
          <a:p>
            <a:pPr marL="342900" indent="-342900">
              <a:buFont typeface="+mj-lt"/>
              <a:buAutoNum type="arabicPeriod"/>
            </a:pPr>
            <a:r>
              <a:rPr lang="en-US" sz="3200" dirty="0"/>
              <a:t>Proof of Sonship – God only Disciplines His Children</a:t>
            </a:r>
          </a:p>
          <a:p>
            <a:pPr marL="342900" indent="-342900">
              <a:buFont typeface="+mj-lt"/>
              <a:buAutoNum type="arabicPeriod"/>
            </a:pPr>
            <a:r>
              <a:rPr lang="en-US" sz="3200" dirty="0"/>
              <a:t>Prove Faith – Proof of Faith - God’s Approval - Eternal Life</a:t>
            </a:r>
          </a:p>
          <a:p>
            <a:pPr marL="342900" indent="-342900">
              <a:buFont typeface="+mj-lt"/>
              <a:buAutoNum type="arabicPeriod"/>
            </a:pPr>
            <a:r>
              <a:rPr lang="en-US" sz="3200" dirty="0"/>
              <a:t>Trust and Reliance upon God – When we are weak, we are strong</a:t>
            </a:r>
          </a:p>
          <a:p>
            <a:pPr marL="342900" indent="-342900">
              <a:buFont typeface="+mj-lt"/>
              <a:buAutoNum type="arabicPeriod"/>
            </a:pPr>
            <a:r>
              <a:rPr lang="en-US" sz="3200" dirty="0"/>
              <a:t>Strength – God makes His children strong</a:t>
            </a:r>
          </a:p>
          <a:p>
            <a:pPr marL="342900" indent="-342900">
              <a:buFont typeface="+mj-lt"/>
              <a:buAutoNum type="arabicPeriod"/>
            </a:pPr>
            <a:r>
              <a:rPr lang="en-US" sz="3200" dirty="0"/>
              <a:t>Learn to Comfort Others – Good Works – Bear Burdens</a:t>
            </a:r>
          </a:p>
          <a:p>
            <a:pPr marL="342900" indent="-342900">
              <a:buFont typeface="+mj-lt"/>
              <a:buAutoNum type="arabicPeriod"/>
            </a:pPr>
            <a:r>
              <a:rPr lang="en-US" sz="3200" dirty="0"/>
              <a:t>Glory – Prepares God’s Children for Glory in Eternity</a:t>
            </a:r>
            <a:endParaRPr lang="en-US" dirty="0"/>
          </a:p>
        </p:txBody>
      </p:sp>
      <p:sp>
        <p:nvSpPr>
          <p:cNvPr id="4" name="Slide Number Placeholder 3">
            <a:extLst>
              <a:ext uri="{FF2B5EF4-FFF2-40B4-BE49-F238E27FC236}">
                <a16:creationId xmlns:a16="http://schemas.microsoft.com/office/drawing/2014/main" id="{B536F595-A2A4-445A-AA6E-830A61610DD9}"/>
              </a:ext>
            </a:extLst>
          </p:cNvPr>
          <p:cNvSpPr>
            <a:spLocks noGrp="1"/>
          </p:cNvSpPr>
          <p:nvPr>
            <p:ph type="sldNum" sz="quarter" idx="12"/>
          </p:nvPr>
        </p:nvSpPr>
        <p:spPr/>
        <p:txBody>
          <a:bodyPr/>
          <a:lstStyle/>
          <a:p>
            <a:fld id="{D57F1E4F-1CFF-5643-939E-217C01CDF565}" type="slidenum">
              <a:rPr lang="en-US" sz="1400" smtClean="0"/>
              <a:pPr/>
              <a:t>46</a:t>
            </a:fld>
            <a:endParaRPr lang="en-US" sz="1400" dirty="0"/>
          </a:p>
        </p:txBody>
      </p:sp>
    </p:spTree>
    <p:extLst>
      <p:ext uri="{BB962C8B-B14F-4D97-AF65-F5344CB8AC3E}">
        <p14:creationId xmlns:p14="http://schemas.microsoft.com/office/powerpoint/2010/main" val="19099605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6A536-383E-4DCC-943B-F4EBA46BE24E}"/>
              </a:ext>
            </a:extLst>
          </p:cNvPr>
          <p:cNvSpPr>
            <a:spLocks noGrp="1"/>
          </p:cNvSpPr>
          <p:nvPr>
            <p:ph type="title"/>
          </p:nvPr>
        </p:nvSpPr>
        <p:spPr>
          <a:xfrm>
            <a:off x="685802" y="85726"/>
            <a:ext cx="10131425" cy="523874"/>
          </a:xfrm>
        </p:spPr>
        <p:txBody>
          <a:bodyPr>
            <a:normAutofit fontScale="90000"/>
          </a:bodyPr>
          <a:lstStyle/>
          <a:p>
            <a:pPr algn="ctr"/>
            <a:r>
              <a:rPr lang="en-US" dirty="0">
                <a:latin typeface="+mn-lt"/>
              </a:rPr>
              <a:t>Preparation for Suffering</a:t>
            </a:r>
          </a:p>
        </p:txBody>
      </p:sp>
      <p:sp>
        <p:nvSpPr>
          <p:cNvPr id="3" name="Content Placeholder 2">
            <a:extLst>
              <a:ext uri="{FF2B5EF4-FFF2-40B4-BE49-F238E27FC236}">
                <a16:creationId xmlns:a16="http://schemas.microsoft.com/office/drawing/2014/main" id="{BE5E8618-622D-47CF-98C2-59212E04B434}"/>
              </a:ext>
            </a:extLst>
          </p:cNvPr>
          <p:cNvSpPr>
            <a:spLocks noGrp="1"/>
          </p:cNvSpPr>
          <p:nvPr>
            <p:ph idx="1"/>
          </p:nvPr>
        </p:nvSpPr>
        <p:spPr>
          <a:xfrm>
            <a:off x="209550" y="609600"/>
            <a:ext cx="11849099" cy="6162674"/>
          </a:xfrm>
        </p:spPr>
        <p:txBody>
          <a:bodyPr>
            <a:noAutofit/>
          </a:bodyPr>
          <a:lstStyle/>
          <a:p>
            <a:pPr marL="342900" lvl="0" indent="-342900">
              <a:buFont typeface="+mj-lt"/>
              <a:buAutoNum type="arabicPeriod"/>
            </a:pPr>
            <a:r>
              <a:rPr lang="en-US" sz="2400" b="1" dirty="0"/>
              <a:t>Temptations and Tribulations:</a:t>
            </a:r>
            <a:r>
              <a:rPr lang="en-US" sz="2400" dirty="0"/>
              <a:t> they are common to all of us.  Expect them to happen.</a:t>
            </a:r>
          </a:p>
          <a:p>
            <a:pPr marL="0" indent="0">
              <a:buNone/>
            </a:pPr>
            <a:r>
              <a:rPr lang="en-US" sz="2400" dirty="0"/>
              <a:t> </a:t>
            </a:r>
          </a:p>
          <a:p>
            <a:pPr marL="342900" lvl="0" indent="-342900">
              <a:buFont typeface="+mj-lt"/>
              <a:buAutoNum type="arabicPeriod" startAt="2"/>
            </a:pPr>
            <a:r>
              <a:rPr lang="en-US" sz="2400" b="1" dirty="0"/>
              <a:t>Sufferings are Spiritual Gold:</a:t>
            </a:r>
            <a:r>
              <a:rPr lang="en-US" sz="2400" dirty="0"/>
              <a:t> Know the spiritual blessings God bestows through sufferings.</a:t>
            </a:r>
          </a:p>
          <a:p>
            <a:pPr marL="0" lvl="0" indent="0">
              <a:buNone/>
            </a:pPr>
            <a:r>
              <a:rPr lang="en-US" sz="2400" dirty="0"/>
              <a:t> </a:t>
            </a:r>
          </a:p>
          <a:p>
            <a:pPr marL="342900" lvl="0" indent="-342900">
              <a:buFont typeface="+mj-lt"/>
              <a:buAutoNum type="arabicPeriod" startAt="3"/>
            </a:pPr>
            <a:r>
              <a:rPr lang="en-US" sz="2400" b="1" dirty="0"/>
              <a:t>Live Life with Purpose –</a:t>
            </a:r>
            <a:r>
              <a:rPr lang="en-US" sz="2400" dirty="0"/>
              <a:t>God’s Will and Purpose is our will and purpose for living</a:t>
            </a:r>
          </a:p>
          <a:p>
            <a:pPr marL="0" indent="0">
              <a:buNone/>
            </a:pPr>
            <a:r>
              <a:rPr lang="en-US" sz="2400" dirty="0"/>
              <a:t> </a:t>
            </a:r>
          </a:p>
          <a:p>
            <a:pPr marL="342900" lvl="0" indent="-342900">
              <a:buFont typeface="+mj-lt"/>
              <a:buAutoNum type="arabicPeriod" startAt="4"/>
            </a:pPr>
            <a:r>
              <a:rPr lang="en-US" sz="2400" b="1" dirty="0"/>
              <a:t>Grow in the Knowledge of God’s Word</a:t>
            </a:r>
            <a:r>
              <a:rPr lang="en-US" sz="2400" dirty="0"/>
              <a:t> – Knowledge increases faith and Christian maturity.</a:t>
            </a:r>
          </a:p>
          <a:p>
            <a:pPr marL="0" indent="0">
              <a:buNone/>
            </a:pPr>
            <a:r>
              <a:rPr lang="en-US" sz="2400" dirty="0"/>
              <a:t> </a:t>
            </a:r>
          </a:p>
          <a:p>
            <a:pPr marL="342900" lvl="0" indent="-342900">
              <a:buFont typeface="+mj-lt"/>
              <a:buAutoNum type="arabicPeriod" startAt="5"/>
            </a:pPr>
            <a:r>
              <a:rPr lang="en-US" sz="2400" b="1" dirty="0"/>
              <a:t>Practice God’s Word</a:t>
            </a:r>
            <a:r>
              <a:rPr lang="en-US" sz="2400" dirty="0"/>
              <a:t> – Practice increases faith and Christian maturity</a:t>
            </a:r>
          </a:p>
          <a:p>
            <a:pPr marL="0" indent="0">
              <a:buNone/>
            </a:pPr>
            <a:r>
              <a:rPr lang="en-US" sz="2400" dirty="0"/>
              <a:t> </a:t>
            </a:r>
          </a:p>
          <a:p>
            <a:pPr marL="342900" lvl="0" indent="-342900">
              <a:buFont typeface="+mj-lt"/>
              <a:buAutoNum type="arabicPeriod" startAt="6"/>
            </a:pPr>
            <a:r>
              <a:rPr lang="en-US" sz="2400" b="1" dirty="0"/>
              <a:t>Be on the Alert</a:t>
            </a:r>
            <a:r>
              <a:rPr lang="en-US" sz="2400" dirty="0"/>
              <a:t> – The Desires of the Flesh and the World can Quickly Overtake Us.</a:t>
            </a:r>
          </a:p>
        </p:txBody>
      </p:sp>
      <p:sp>
        <p:nvSpPr>
          <p:cNvPr id="4" name="Slide Number Placeholder 3">
            <a:extLst>
              <a:ext uri="{FF2B5EF4-FFF2-40B4-BE49-F238E27FC236}">
                <a16:creationId xmlns:a16="http://schemas.microsoft.com/office/drawing/2014/main" id="{B536F595-A2A4-445A-AA6E-830A61610DD9}"/>
              </a:ext>
            </a:extLst>
          </p:cNvPr>
          <p:cNvSpPr>
            <a:spLocks noGrp="1"/>
          </p:cNvSpPr>
          <p:nvPr>
            <p:ph type="sldNum" sz="quarter" idx="12"/>
          </p:nvPr>
        </p:nvSpPr>
        <p:spPr>
          <a:xfrm>
            <a:off x="11123310" y="6248400"/>
            <a:ext cx="551167" cy="377825"/>
          </a:xfrm>
        </p:spPr>
        <p:txBody>
          <a:bodyPr/>
          <a:lstStyle/>
          <a:p>
            <a:fld id="{D57F1E4F-1CFF-5643-939E-217C01CDF565}" type="slidenum">
              <a:rPr lang="en-US" sz="1400" smtClean="0"/>
              <a:pPr/>
              <a:t>47</a:t>
            </a:fld>
            <a:endParaRPr lang="en-US" sz="1400" dirty="0"/>
          </a:p>
        </p:txBody>
      </p:sp>
    </p:spTree>
    <p:extLst>
      <p:ext uri="{BB962C8B-B14F-4D97-AF65-F5344CB8AC3E}">
        <p14:creationId xmlns:p14="http://schemas.microsoft.com/office/powerpoint/2010/main" val="1088259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6A536-383E-4DCC-943B-F4EBA46BE24E}"/>
              </a:ext>
            </a:extLst>
          </p:cNvPr>
          <p:cNvSpPr>
            <a:spLocks noGrp="1"/>
          </p:cNvSpPr>
          <p:nvPr>
            <p:ph type="title"/>
          </p:nvPr>
        </p:nvSpPr>
        <p:spPr>
          <a:xfrm>
            <a:off x="371475" y="247651"/>
            <a:ext cx="11449050" cy="628649"/>
          </a:xfrm>
        </p:spPr>
        <p:txBody>
          <a:bodyPr>
            <a:normAutofit fontScale="90000"/>
          </a:bodyPr>
          <a:lstStyle/>
          <a:p>
            <a:pPr algn="ctr"/>
            <a:r>
              <a:rPr lang="en-US" dirty="0">
                <a:latin typeface="+mn-lt"/>
              </a:rPr>
              <a:t>First – Sufferings Perfect God’s Children</a:t>
            </a:r>
          </a:p>
        </p:txBody>
      </p:sp>
      <p:sp>
        <p:nvSpPr>
          <p:cNvPr id="3" name="Content Placeholder 2">
            <a:extLst>
              <a:ext uri="{FF2B5EF4-FFF2-40B4-BE49-F238E27FC236}">
                <a16:creationId xmlns:a16="http://schemas.microsoft.com/office/drawing/2014/main" id="{BE5E8618-622D-47CF-98C2-59212E04B434}"/>
              </a:ext>
            </a:extLst>
          </p:cNvPr>
          <p:cNvSpPr>
            <a:spLocks noGrp="1"/>
          </p:cNvSpPr>
          <p:nvPr>
            <p:ph idx="1"/>
          </p:nvPr>
        </p:nvSpPr>
        <p:spPr>
          <a:xfrm>
            <a:off x="257175" y="876299"/>
            <a:ext cx="11468100" cy="5734049"/>
          </a:xfrm>
        </p:spPr>
        <p:txBody>
          <a:bodyPr>
            <a:normAutofit/>
          </a:bodyPr>
          <a:lstStyle/>
          <a:p>
            <a:pPr marL="0" indent="0">
              <a:buFont typeface="Arial" panose="020B0604020202020204" pitchFamily="34" charset="0"/>
              <a:buNone/>
              <a:defRPr/>
            </a:pPr>
            <a:r>
              <a:rPr lang="en-US" sz="2400" b="1" dirty="0"/>
              <a:t>Greek Word: </a:t>
            </a:r>
            <a:r>
              <a:rPr lang="en-US" sz="2400" b="1" i="1" dirty="0" err="1"/>
              <a:t>teleios</a:t>
            </a:r>
            <a:r>
              <a:rPr lang="en-US" sz="2400" dirty="0"/>
              <a:t> </a:t>
            </a:r>
          </a:p>
          <a:p>
            <a:pPr>
              <a:defRPr/>
            </a:pPr>
            <a:r>
              <a:rPr lang="en-US" sz="2400" b="1" dirty="0"/>
              <a:t>Definition:</a:t>
            </a:r>
            <a:r>
              <a:rPr lang="en-US" sz="2400" dirty="0"/>
              <a:t>  Complete; having reached its end, by extension, become perfect</a:t>
            </a:r>
          </a:p>
          <a:p>
            <a:pPr>
              <a:defRPr/>
            </a:pPr>
            <a:r>
              <a:rPr lang="en-US" sz="2400" b="1" dirty="0"/>
              <a:t>Translated:</a:t>
            </a:r>
            <a:r>
              <a:rPr lang="en-US" sz="2400" dirty="0"/>
              <a:t> Perfect, complete, mature.</a:t>
            </a:r>
            <a:br>
              <a:rPr lang="en-US" sz="2400" dirty="0"/>
            </a:br>
            <a:endParaRPr lang="en-US" sz="2400" dirty="0"/>
          </a:p>
          <a:p>
            <a:pPr marL="0" indent="0">
              <a:buFont typeface="Arial" panose="020B0604020202020204" pitchFamily="34" charset="0"/>
              <a:buNone/>
              <a:defRPr/>
            </a:pPr>
            <a:r>
              <a:rPr lang="en-US" sz="2400" b="1" dirty="0"/>
              <a:t>Root Greek Word: </a:t>
            </a:r>
            <a:r>
              <a:rPr lang="en-US" sz="2400" b="1" i="1" dirty="0"/>
              <a:t>telos</a:t>
            </a:r>
            <a:r>
              <a:rPr lang="en-US" sz="2400" dirty="0"/>
              <a:t> </a:t>
            </a:r>
          </a:p>
          <a:p>
            <a:pPr>
              <a:defRPr/>
            </a:pPr>
            <a:r>
              <a:rPr lang="en-US" sz="2400" b="1" dirty="0"/>
              <a:t>Definition:</a:t>
            </a:r>
            <a:r>
              <a:rPr lang="en-US" sz="2400" dirty="0"/>
              <a:t> an end</a:t>
            </a:r>
          </a:p>
          <a:p>
            <a:pPr>
              <a:defRPr/>
            </a:pPr>
            <a:r>
              <a:rPr lang="en-US" sz="2400" b="1" dirty="0"/>
              <a:t>Translated:</a:t>
            </a:r>
            <a:r>
              <a:rPr lang="en-US" sz="2400" dirty="0"/>
              <a:t>  end, finished, fulfillment,  </a:t>
            </a:r>
            <a:br>
              <a:rPr lang="en-US" sz="2400" dirty="0"/>
            </a:br>
            <a:endParaRPr lang="en-US" sz="2400" dirty="0"/>
          </a:p>
          <a:p>
            <a:pPr>
              <a:defRPr/>
            </a:pPr>
            <a:r>
              <a:rPr lang="en-US" sz="2400" b="1" dirty="0"/>
              <a:t>Adjective</a:t>
            </a:r>
            <a:r>
              <a:rPr lang="en-US" sz="2400" dirty="0"/>
              <a:t> – Absolutely complete - without fault, faultless, flawless - pure</a:t>
            </a:r>
          </a:p>
          <a:p>
            <a:pPr marL="0" indent="0">
              <a:buFont typeface="Arial" panose="020B0604020202020204" pitchFamily="34" charset="0"/>
              <a:buNone/>
              <a:defRPr/>
            </a:pPr>
            <a:r>
              <a:rPr lang="en-US" sz="2400" dirty="0"/>
              <a:t> </a:t>
            </a:r>
          </a:p>
          <a:p>
            <a:pPr>
              <a:defRPr/>
            </a:pPr>
            <a:r>
              <a:rPr lang="en-US" sz="2400" b="1" dirty="0"/>
              <a:t>Verb</a:t>
            </a:r>
            <a:r>
              <a:rPr lang="en-US" sz="2400" dirty="0"/>
              <a:t> – To make perfect or complete or pure; make something absolutely free from fault or defect.  Refine</a:t>
            </a:r>
          </a:p>
          <a:p>
            <a:endParaRPr lang="en-US" dirty="0"/>
          </a:p>
        </p:txBody>
      </p:sp>
      <p:sp>
        <p:nvSpPr>
          <p:cNvPr id="4" name="Slide Number Placeholder 3">
            <a:extLst>
              <a:ext uri="{FF2B5EF4-FFF2-40B4-BE49-F238E27FC236}">
                <a16:creationId xmlns:a16="http://schemas.microsoft.com/office/drawing/2014/main" id="{1533FFA6-217A-4FC8-AD13-BAEEEB11592C}"/>
              </a:ext>
            </a:extLst>
          </p:cNvPr>
          <p:cNvSpPr>
            <a:spLocks noGrp="1"/>
          </p:cNvSpPr>
          <p:nvPr>
            <p:ph type="sldNum" sz="quarter" idx="12"/>
          </p:nvPr>
        </p:nvSpPr>
        <p:spPr/>
        <p:txBody>
          <a:bodyPr/>
          <a:lstStyle/>
          <a:p>
            <a:fld id="{D57F1E4F-1CFF-5643-939E-217C01CDF565}" type="slidenum">
              <a:rPr lang="en-US" sz="1400" smtClean="0"/>
              <a:pPr/>
              <a:t>5</a:t>
            </a:fld>
            <a:endParaRPr lang="en-US" sz="1400" dirty="0"/>
          </a:p>
        </p:txBody>
      </p:sp>
    </p:spTree>
    <p:extLst>
      <p:ext uri="{BB962C8B-B14F-4D97-AF65-F5344CB8AC3E}">
        <p14:creationId xmlns:p14="http://schemas.microsoft.com/office/powerpoint/2010/main" val="3457021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6A536-383E-4DCC-943B-F4EBA46BE24E}"/>
              </a:ext>
            </a:extLst>
          </p:cNvPr>
          <p:cNvSpPr>
            <a:spLocks noGrp="1"/>
          </p:cNvSpPr>
          <p:nvPr>
            <p:ph type="title"/>
          </p:nvPr>
        </p:nvSpPr>
        <p:spPr>
          <a:xfrm>
            <a:off x="371475" y="247651"/>
            <a:ext cx="11449050" cy="628649"/>
          </a:xfrm>
        </p:spPr>
        <p:txBody>
          <a:bodyPr>
            <a:normAutofit fontScale="90000"/>
          </a:bodyPr>
          <a:lstStyle/>
          <a:p>
            <a:pPr algn="ctr"/>
            <a:r>
              <a:rPr lang="en-US" dirty="0">
                <a:latin typeface="+mn-lt"/>
              </a:rPr>
              <a:t>First – Sufferings Perfect God’s Children</a:t>
            </a:r>
          </a:p>
        </p:txBody>
      </p:sp>
      <p:sp>
        <p:nvSpPr>
          <p:cNvPr id="3" name="Content Placeholder 2">
            <a:extLst>
              <a:ext uri="{FF2B5EF4-FFF2-40B4-BE49-F238E27FC236}">
                <a16:creationId xmlns:a16="http://schemas.microsoft.com/office/drawing/2014/main" id="{BE5E8618-622D-47CF-98C2-59212E04B434}"/>
              </a:ext>
            </a:extLst>
          </p:cNvPr>
          <p:cNvSpPr>
            <a:spLocks noGrp="1"/>
          </p:cNvSpPr>
          <p:nvPr>
            <p:ph idx="1"/>
          </p:nvPr>
        </p:nvSpPr>
        <p:spPr>
          <a:xfrm>
            <a:off x="257175" y="876299"/>
            <a:ext cx="11468100" cy="5734049"/>
          </a:xfrm>
        </p:spPr>
        <p:txBody>
          <a:bodyPr>
            <a:normAutofit fontScale="47500" lnSpcReduction="20000"/>
          </a:bodyPr>
          <a:lstStyle/>
          <a:p>
            <a:pPr marL="0" indent="0">
              <a:buFont typeface="Arial" panose="020B0604020202020204" pitchFamily="34" charset="0"/>
              <a:buNone/>
              <a:defRPr/>
            </a:pPr>
            <a:r>
              <a:rPr lang="en-US" sz="6700" b="1" dirty="0"/>
              <a:t>Matthew 5:48 </a:t>
            </a:r>
            <a:r>
              <a:rPr lang="en-US" sz="6700" dirty="0"/>
              <a:t>“…your </a:t>
            </a:r>
            <a:r>
              <a:rPr lang="en-US" sz="6700" b="1" dirty="0"/>
              <a:t>heavenly Father is perfect</a:t>
            </a:r>
          </a:p>
          <a:p>
            <a:pPr marL="0" indent="0">
              <a:buFont typeface="Arial" panose="020B0604020202020204" pitchFamily="34" charset="0"/>
              <a:buNone/>
              <a:defRPr/>
            </a:pPr>
            <a:endParaRPr lang="en-US" sz="6700" b="1" dirty="0"/>
          </a:p>
          <a:p>
            <a:pPr>
              <a:defRPr/>
            </a:pPr>
            <a:r>
              <a:rPr lang="en-US" sz="6700" b="1" dirty="0"/>
              <a:t>Perfect Light: </a:t>
            </a:r>
            <a:r>
              <a:rPr lang="en-US" sz="6700" dirty="0"/>
              <a:t>1 John 1:5</a:t>
            </a:r>
          </a:p>
          <a:p>
            <a:pPr>
              <a:defRPr/>
            </a:pPr>
            <a:r>
              <a:rPr lang="en-US" sz="6700" b="1" dirty="0"/>
              <a:t>Perfect Love:  </a:t>
            </a:r>
            <a:r>
              <a:rPr lang="en-US" sz="6700" dirty="0"/>
              <a:t>1 John 4:8</a:t>
            </a:r>
          </a:p>
          <a:p>
            <a:pPr>
              <a:defRPr/>
            </a:pPr>
            <a:r>
              <a:rPr lang="en-US" sz="6700" b="1" dirty="0"/>
              <a:t>Perfect Holiness:  </a:t>
            </a:r>
            <a:r>
              <a:rPr lang="en-US" sz="6700" dirty="0"/>
              <a:t>Revelation 4:8</a:t>
            </a:r>
          </a:p>
          <a:p>
            <a:pPr>
              <a:defRPr/>
            </a:pPr>
            <a:r>
              <a:rPr lang="en-US" sz="6700" b="1" dirty="0"/>
              <a:t>Perfect Power </a:t>
            </a:r>
            <a:r>
              <a:rPr lang="en-US" sz="6700" dirty="0"/>
              <a:t>– Omnipotent: Job 37:23; 139:13-16; Psalm 33:6; Psalm Isaiah 44:24; Colossians 1:16</a:t>
            </a:r>
          </a:p>
          <a:p>
            <a:pPr>
              <a:defRPr/>
            </a:pPr>
            <a:r>
              <a:rPr lang="en-US" sz="6700" b="1" dirty="0"/>
              <a:t>Perfect Knowledge </a:t>
            </a:r>
            <a:r>
              <a:rPr lang="en-US" sz="6700" dirty="0"/>
              <a:t>– Omniscience: Psalm 139:1-6; Psalm 147:5</a:t>
            </a:r>
          </a:p>
          <a:p>
            <a:pPr>
              <a:defRPr/>
            </a:pPr>
            <a:r>
              <a:rPr lang="en-US" sz="6700" b="1" dirty="0"/>
              <a:t>Perfect Presence </a:t>
            </a:r>
            <a:r>
              <a:rPr lang="en-US" sz="6700" dirty="0"/>
              <a:t>– Omnipresent - Infinite:  Psalm 139:7-12</a:t>
            </a:r>
          </a:p>
          <a:p>
            <a:pPr>
              <a:defRPr/>
            </a:pPr>
            <a:r>
              <a:rPr lang="en-US" sz="6700" b="1" dirty="0"/>
              <a:t>Perfect Existence </a:t>
            </a:r>
            <a:r>
              <a:rPr lang="en-US" sz="6700" dirty="0"/>
              <a:t>– Eternal: Psalm 90:2; Daniel 4:34</a:t>
            </a:r>
            <a:endParaRPr lang="en-US" dirty="0"/>
          </a:p>
        </p:txBody>
      </p:sp>
      <p:sp>
        <p:nvSpPr>
          <p:cNvPr id="4" name="Slide Number Placeholder 3">
            <a:extLst>
              <a:ext uri="{FF2B5EF4-FFF2-40B4-BE49-F238E27FC236}">
                <a16:creationId xmlns:a16="http://schemas.microsoft.com/office/drawing/2014/main" id="{B909E7CF-148B-4EFE-BDFE-1B6308B580D5}"/>
              </a:ext>
            </a:extLst>
          </p:cNvPr>
          <p:cNvSpPr>
            <a:spLocks noGrp="1"/>
          </p:cNvSpPr>
          <p:nvPr>
            <p:ph type="sldNum" sz="quarter" idx="12"/>
          </p:nvPr>
        </p:nvSpPr>
        <p:spPr/>
        <p:txBody>
          <a:bodyPr/>
          <a:lstStyle/>
          <a:p>
            <a:fld id="{D57F1E4F-1CFF-5643-939E-217C01CDF565}" type="slidenum">
              <a:rPr lang="en-US" sz="1400" smtClean="0"/>
              <a:pPr/>
              <a:t>6</a:t>
            </a:fld>
            <a:endParaRPr lang="en-US" sz="1400" dirty="0"/>
          </a:p>
        </p:txBody>
      </p:sp>
    </p:spTree>
    <p:extLst>
      <p:ext uri="{BB962C8B-B14F-4D97-AF65-F5344CB8AC3E}">
        <p14:creationId xmlns:p14="http://schemas.microsoft.com/office/powerpoint/2010/main" val="13294803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6A536-383E-4DCC-943B-F4EBA46BE24E}"/>
              </a:ext>
            </a:extLst>
          </p:cNvPr>
          <p:cNvSpPr>
            <a:spLocks noGrp="1"/>
          </p:cNvSpPr>
          <p:nvPr>
            <p:ph type="title"/>
          </p:nvPr>
        </p:nvSpPr>
        <p:spPr>
          <a:xfrm>
            <a:off x="371475" y="247651"/>
            <a:ext cx="11468100" cy="504824"/>
          </a:xfrm>
        </p:spPr>
        <p:txBody>
          <a:bodyPr>
            <a:normAutofit fontScale="90000"/>
          </a:bodyPr>
          <a:lstStyle/>
          <a:p>
            <a:pPr algn="ctr"/>
            <a:r>
              <a:rPr lang="en-US" dirty="0">
                <a:latin typeface="+mn-lt"/>
              </a:rPr>
              <a:t>First – Sufferings Perfect God’s Children</a:t>
            </a:r>
          </a:p>
        </p:txBody>
      </p:sp>
      <p:sp>
        <p:nvSpPr>
          <p:cNvPr id="3" name="Content Placeholder 2">
            <a:extLst>
              <a:ext uri="{FF2B5EF4-FFF2-40B4-BE49-F238E27FC236}">
                <a16:creationId xmlns:a16="http://schemas.microsoft.com/office/drawing/2014/main" id="{BE5E8618-622D-47CF-98C2-59212E04B434}"/>
              </a:ext>
            </a:extLst>
          </p:cNvPr>
          <p:cNvSpPr>
            <a:spLocks noGrp="1"/>
          </p:cNvSpPr>
          <p:nvPr>
            <p:ph idx="1"/>
          </p:nvPr>
        </p:nvSpPr>
        <p:spPr>
          <a:xfrm>
            <a:off x="371475" y="752475"/>
            <a:ext cx="11468100" cy="5857874"/>
          </a:xfrm>
        </p:spPr>
        <p:txBody>
          <a:bodyPr>
            <a:normAutofit/>
          </a:bodyPr>
          <a:lstStyle/>
          <a:p>
            <a:pPr marL="0" indent="0">
              <a:buFont typeface="Arial" panose="020B0604020202020204" pitchFamily="34" charset="0"/>
              <a:buNone/>
              <a:defRPr/>
            </a:pPr>
            <a:endParaRPr lang="en-US" sz="2400" dirty="0"/>
          </a:p>
          <a:p>
            <a:pPr marL="0" indent="0">
              <a:buFont typeface="Arial" panose="020B0604020202020204" pitchFamily="34" charset="0"/>
              <a:buNone/>
              <a:defRPr/>
            </a:pPr>
            <a:r>
              <a:rPr lang="en-US" sz="2800" b="1" dirty="0"/>
              <a:t>Matthew 5:48 </a:t>
            </a:r>
            <a:r>
              <a:rPr lang="en-US" sz="2800" dirty="0"/>
              <a:t>"Therefore </a:t>
            </a:r>
            <a:r>
              <a:rPr lang="en-US" sz="2800" b="1" u="sng" dirty="0"/>
              <a:t>you are to be perfect</a:t>
            </a:r>
            <a:r>
              <a:rPr lang="en-US" sz="2800" dirty="0"/>
              <a:t>, as your </a:t>
            </a:r>
            <a:r>
              <a:rPr lang="en-US" sz="2800" b="1" u="sng" dirty="0"/>
              <a:t>heavenly Father is perfect</a:t>
            </a:r>
            <a:r>
              <a:rPr lang="en-US" sz="2800" dirty="0"/>
              <a:t>.</a:t>
            </a:r>
          </a:p>
          <a:p>
            <a:pPr marL="0" indent="0">
              <a:buFont typeface="Arial" panose="020B0604020202020204" pitchFamily="34" charset="0"/>
              <a:buNone/>
              <a:defRPr/>
            </a:pPr>
            <a:r>
              <a:rPr lang="en-US" sz="2800" dirty="0"/>
              <a:t> </a:t>
            </a:r>
          </a:p>
          <a:p>
            <a:pPr marL="0" indent="0">
              <a:buFont typeface="Arial" panose="020B0604020202020204" pitchFamily="34" charset="0"/>
              <a:buNone/>
              <a:defRPr/>
            </a:pPr>
            <a:r>
              <a:rPr lang="en-US" sz="2800" b="1" dirty="0"/>
              <a:t>In Heaven - Righteous men made perfect.</a:t>
            </a:r>
          </a:p>
          <a:p>
            <a:pPr marL="0" indent="0">
              <a:buFont typeface="Arial" panose="020B0604020202020204" pitchFamily="34" charset="0"/>
              <a:buNone/>
              <a:defRPr/>
            </a:pPr>
            <a:r>
              <a:rPr lang="en-US" sz="2800" dirty="0"/>
              <a:t> </a:t>
            </a:r>
          </a:p>
          <a:p>
            <a:pPr marL="0" indent="0">
              <a:buFont typeface="Arial" panose="020B0604020202020204" pitchFamily="34" charset="0"/>
              <a:buNone/>
              <a:defRPr/>
            </a:pPr>
            <a:r>
              <a:rPr lang="en-US" sz="2800" b="1" dirty="0"/>
              <a:t>Hebrews 12:22-23 </a:t>
            </a:r>
            <a:r>
              <a:rPr lang="en-US" sz="2800" dirty="0"/>
              <a:t> But you have come to Mount Zion and to </a:t>
            </a:r>
            <a:r>
              <a:rPr lang="en-US" sz="2800" b="1" u="sng" dirty="0"/>
              <a:t>the city of the living God</a:t>
            </a:r>
            <a:r>
              <a:rPr lang="en-US" sz="2800" dirty="0"/>
              <a:t>, … </a:t>
            </a:r>
            <a:r>
              <a:rPr lang="en-US" sz="2800" b="1" u="sng" dirty="0"/>
              <a:t>to the spirits of </a:t>
            </a:r>
            <a:r>
              <a:rPr lang="en-US" sz="2800" b="1" i="1" u="sng" dirty="0"/>
              <a:t>the</a:t>
            </a:r>
            <a:r>
              <a:rPr lang="en-US" sz="2800" b="1" u="sng" dirty="0"/>
              <a:t> righteous made perfect</a:t>
            </a:r>
            <a:r>
              <a:rPr lang="en-US" sz="2800" dirty="0"/>
              <a:t>,</a:t>
            </a:r>
          </a:p>
          <a:p>
            <a:pPr marL="0" indent="0">
              <a:buFont typeface="Arial" panose="020B0604020202020204" pitchFamily="34" charset="0"/>
              <a:buNone/>
              <a:defRPr/>
            </a:pPr>
            <a:r>
              <a:rPr lang="en-US" sz="2800" dirty="0"/>
              <a:t> </a:t>
            </a:r>
          </a:p>
          <a:p>
            <a:pPr marL="0" indent="0">
              <a:buFont typeface="Arial" panose="020B0604020202020204" pitchFamily="34" charset="0"/>
              <a:buNone/>
              <a:defRPr/>
            </a:pPr>
            <a:r>
              <a:rPr lang="en-US" sz="2800" b="1" dirty="0"/>
              <a:t>Philippians 1:6 </a:t>
            </a:r>
            <a:r>
              <a:rPr lang="en-US" sz="2800" i="1" dirty="0"/>
              <a:t>For I am</a:t>
            </a:r>
            <a:r>
              <a:rPr lang="en-US" sz="2800" dirty="0"/>
              <a:t> confident of this very thing, that </a:t>
            </a:r>
            <a:r>
              <a:rPr lang="en-US" sz="2800" b="1" u="sng" dirty="0"/>
              <a:t>He who began a good work</a:t>
            </a:r>
            <a:r>
              <a:rPr lang="en-US" sz="2800" dirty="0"/>
              <a:t> in you </a:t>
            </a:r>
            <a:r>
              <a:rPr lang="en-US" sz="2800" b="1" u="sng" dirty="0"/>
              <a:t>will perfect it</a:t>
            </a:r>
            <a:r>
              <a:rPr lang="en-US" sz="2800" dirty="0"/>
              <a:t> until the day of Christ Jesus.</a:t>
            </a:r>
          </a:p>
          <a:p>
            <a:endParaRPr lang="en-US" dirty="0"/>
          </a:p>
        </p:txBody>
      </p:sp>
      <p:sp>
        <p:nvSpPr>
          <p:cNvPr id="4" name="Slide Number Placeholder 3">
            <a:extLst>
              <a:ext uri="{FF2B5EF4-FFF2-40B4-BE49-F238E27FC236}">
                <a16:creationId xmlns:a16="http://schemas.microsoft.com/office/drawing/2014/main" id="{470AB1AA-ED82-45D1-A340-72A970717B14}"/>
              </a:ext>
            </a:extLst>
          </p:cNvPr>
          <p:cNvSpPr>
            <a:spLocks noGrp="1"/>
          </p:cNvSpPr>
          <p:nvPr>
            <p:ph type="sldNum" sz="quarter" idx="12"/>
          </p:nvPr>
        </p:nvSpPr>
        <p:spPr>
          <a:xfrm>
            <a:off x="10704210" y="6232524"/>
            <a:ext cx="551167" cy="377825"/>
          </a:xfrm>
        </p:spPr>
        <p:txBody>
          <a:bodyPr/>
          <a:lstStyle/>
          <a:p>
            <a:fld id="{D57F1E4F-1CFF-5643-939E-217C01CDF565}" type="slidenum">
              <a:rPr lang="en-US" sz="1400" smtClean="0"/>
              <a:pPr/>
              <a:t>7</a:t>
            </a:fld>
            <a:endParaRPr lang="en-US" sz="1400" dirty="0"/>
          </a:p>
        </p:txBody>
      </p:sp>
    </p:spTree>
    <p:extLst>
      <p:ext uri="{BB962C8B-B14F-4D97-AF65-F5344CB8AC3E}">
        <p14:creationId xmlns:p14="http://schemas.microsoft.com/office/powerpoint/2010/main" val="33813617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6A536-383E-4DCC-943B-F4EBA46BE24E}"/>
              </a:ext>
            </a:extLst>
          </p:cNvPr>
          <p:cNvSpPr>
            <a:spLocks noGrp="1"/>
          </p:cNvSpPr>
          <p:nvPr>
            <p:ph type="title"/>
          </p:nvPr>
        </p:nvSpPr>
        <p:spPr>
          <a:xfrm>
            <a:off x="371475" y="247651"/>
            <a:ext cx="11468100" cy="504824"/>
          </a:xfrm>
        </p:spPr>
        <p:txBody>
          <a:bodyPr>
            <a:normAutofit fontScale="90000"/>
          </a:bodyPr>
          <a:lstStyle/>
          <a:p>
            <a:pPr algn="ctr"/>
            <a:r>
              <a:rPr lang="en-US" dirty="0">
                <a:latin typeface="+mn-lt"/>
              </a:rPr>
              <a:t>First – Sufferings Perfect God’s Children</a:t>
            </a:r>
          </a:p>
        </p:txBody>
      </p:sp>
      <p:sp>
        <p:nvSpPr>
          <p:cNvPr id="3" name="Content Placeholder 2">
            <a:extLst>
              <a:ext uri="{FF2B5EF4-FFF2-40B4-BE49-F238E27FC236}">
                <a16:creationId xmlns:a16="http://schemas.microsoft.com/office/drawing/2014/main" id="{BE5E8618-622D-47CF-98C2-59212E04B434}"/>
              </a:ext>
            </a:extLst>
          </p:cNvPr>
          <p:cNvSpPr>
            <a:spLocks noGrp="1"/>
          </p:cNvSpPr>
          <p:nvPr>
            <p:ph idx="1"/>
          </p:nvPr>
        </p:nvSpPr>
        <p:spPr>
          <a:xfrm>
            <a:off x="371475" y="885825"/>
            <a:ext cx="11468100" cy="5724524"/>
          </a:xfrm>
        </p:spPr>
        <p:txBody>
          <a:bodyPr>
            <a:normAutofit fontScale="92500"/>
          </a:bodyPr>
          <a:lstStyle/>
          <a:p>
            <a:pPr marL="0" indent="0">
              <a:buFont typeface="Arial" panose="020B0604020202020204" pitchFamily="34" charset="0"/>
              <a:buNone/>
              <a:defRPr/>
            </a:pPr>
            <a:r>
              <a:rPr lang="en-US" sz="3200" b="1" u="sng" dirty="0"/>
              <a:t>Transformed into God’s perfect image in this present life</a:t>
            </a:r>
          </a:p>
          <a:p>
            <a:pPr marL="0" indent="0">
              <a:buFont typeface="Arial" panose="020B0604020202020204" pitchFamily="34" charset="0"/>
              <a:buNone/>
              <a:defRPr/>
            </a:pPr>
            <a:endParaRPr lang="en-US" sz="3200" b="1" dirty="0"/>
          </a:p>
          <a:p>
            <a:pPr marL="0" indent="0">
              <a:buNone/>
              <a:defRPr/>
            </a:pPr>
            <a:r>
              <a:rPr lang="en-US" sz="3200" b="1" dirty="0"/>
              <a:t>Philippians 1:6 </a:t>
            </a:r>
            <a:r>
              <a:rPr lang="en-US" sz="3200" i="1" dirty="0"/>
              <a:t>For I am</a:t>
            </a:r>
            <a:r>
              <a:rPr lang="en-US" sz="3200" dirty="0"/>
              <a:t> confident of this very thing, that </a:t>
            </a:r>
            <a:r>
              <a:rPr lang="en-US" sz="3200" b="1" u="sng" dirty="0"/>
              <a:t>He who began a good work</a:t>
            </a:r>
            <a:r>
              <a:rPr lang="en-US" sz="3200" dirty="0"/>
              <a:t> in you </a:t>
            </a:r>
            <a:r>
              <a:rPr lang="en-US" sz="3200" b="1" u="sng" dirty="0"/>
              <a:t>will perfect it</a:t>
            </a:r>
            <a:r>
              <a:rPr lang="en-US" sz="3200" dirty="0"/>
              <a:t> until the day of Christ Jesus.</a:t>
            </a:r>
          </a:p>
          <a:p>
            <a:pPr marL="0" indent="0">
              <a:buFont typeface="Arial" panose="020B0604020202020204" pitchFamily="34" charset="0"/>
              <a:buNone/>
              <a:defRPr/>
            </a:pPr>
            <a:endParaRPr lang="en-US" sz="3200" b="1" dirty="0"/>
          </a:p>
          <a:p>
            <a:pPr marL="0" indent="0">
              <a:buFont typeface="Arial" panose="020B0604020202020204" pitchFamily="34" charset="0"/>
              <a:buNone/>
              <a:defRPr/>
            </a:pPr>
            <a:r>
              <a:rPr lang="en-US" sz="3200" dirty="0"/>
              <a:t> </a:t>
            </a:r>
            <a:r>
              <a:rPr lang="en-US" sz="3200" b="1" dirty="0"/>
              <a:t>2 Corinthians 3:18 </a:t>
            </a:r>
            <a:r>
              <a:rPr lang="en-US" sz="3200" dirty="0"/>
              <a:t>But we all, …, </a:t>
            </a:r>
            <a:r>
              <a:rPr lang="en-US" sz="3200" b="1" u="sng" dirty="0"/>
              <a:t>are being transformed</a:t>
            </a:r>
            <a:r>
              <a:rPr lang="en-US" sz="3200" dirty="0"/>
              <a:t> </a:t>
            </a:r>
            <a:r>
              <a:rPr lang="en-US" sz="3200" b="1" u="sng" dirty="0"/>
              <a:t>into the same image</a:t>
            </a:r>
            <a:r>
              <a:rPr lang="en-US" sz="3200" dirty="0"/>
              <a:t> …</a:t>
            </a:r>
          </a:p>
          <a:p>
            <a:pPr marL="0" indent="0">
              <a:buFont typeface="Arial" panose="020B0604020202020204" pitchFamily="34" charset="0"/>
              <a:buNone/>
              <a:defRPr/>
            </a:pPr>
            <a:endParaRPr lang="en-US" sz="3200" dirty="0"/>
          </a:p>
          <a:p>
            <a:pPr marL="0" indent="0">
              <a:buFont typeface="Arial" panose="020B0604020202020204" pitchFamily="34" charset="0"/>
              <a:buNone/>
              <a:defRPr/>
            </a:pPr>
            <a:r>
              <a:rPr lang="en-US" sz="3200" b="1" dirty="0"/>
              <a:t>Romans 12:2 </a:t>
            </a:r>
            <a:r>
              <a:rPr lang="en-US" sz="3200" dirty="0"/>
              <a:t>And do not be conformed to this world, but </a:t>
            </a:r>
            <a:r>
              <a:rPr lang="en-US" sz="3200" b="1" u="sng" dirty="0"/>
              <a:t>be transformed</a:t>
            </a:r>
            <a:r>
              <a:rPr lang="en-US" sz="3200" dirty="0"/>
              <a:t> by the </a:t>
            </a:r>
            <a:r>
              <a:rPr lang="en-US" sz="3200" b="1" u="sng" dirty="0"/>
              <a:t>renewing of your mind</a:t>
            </a:r>
            <a:endParaRPr lang="en-US" sz="3200" dirty="0"/>
          </a:p>
          <a:p>
            <a:endParaRPr lang="en-US" dirty="0"/>
          </a:p>
        </p:txBody>
      </p:sp>
      <p:sp>
        <p:nvSpPr>
          <p:cNvPr id="4" name="Slide Number Placeholder 3">
            <a:extLst>
              <a:ext uri="{FF2B5EF4-FFF2-40B4-BE49-F238E27FC236}">
                <a16:creationId xmlns:a16="http://schemas.microsoft.com/office/drawing/2014/main" id="{66FB3260-16DC-437D-B6D1-AD7AC33D3A52}"/>
              </a:ext>
            </a:extLst>
          </p:cNvPr>
          <p:cNvSpPr>
            <a:spLocks noGrp="1"/>
          </p:cNvSpPr>
          <p:nvPr>
            <p:ph type="sldNum" sz="quarter" idx="12"/>
          </p:nvPr>
        </p:nvSpPr>
        <p:spPr/>
        <p:txBody>
          <a:bodyPr/>
          <a:lstStyle/>
          <a:p>
            <a:fld id="{D57F1E4F-1CFF-5643-939E-217C01CDF565}" type="slidenum">
              <a:rPr lang="en-US" sz="1400" smtClean="0"/>
              <a:pPr/>
              <a:t>8</a:t>
            </a:fld>
            <a:endParaRPr lang="en-US" sz="1400" dirty="0"/>
          </a:p>
        </p:txBody>
      </p:sp>
    </p:spTree>
    <p:extLst>
      <p:ext uri="{BB962C8B-B14F-4D97-AF65-F5344CB8AC3E}">
        <p14:creationId xmlns:p14="http://schemas.microsoft.com/office/powerpoint/2010/main" val="28020225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6A536-383E-4DCC-943B-F4EBA46BE24E}"/>
              </a:ext>
            </a:extLst>
          </p:cNvPr>
          <p:cNvSpPr>
            <a:spLocks noGrp="1"/>
          </p:cNvSpPr>
          <p:nvPr>
            <p:ph type="title"/>
          </p:nvPr>
        </p:nvSpPr>
        <p:spPr>
          <a:xfrm>
            <a:off x="371475" y="247651"/>
            <a:ext cx="11468100" cy="504824"/>
          </a:xfrm>
        </p:spPr>
        <p:txBody>
          <a:bodyPr>
            <a:normAutofit fontScale="90000"/>
          </a:bodyPr>
          <a:lstStyle/>
          <a:p>
            <a:pPr algn="ctr"/>
            <a:r>
              <a:rPr lang="en-US" dirty="0">
                <a:latin typeface="+mn-lt"/>
              </a:rPr>
              <a:t>First – Sufferings Perfect God’s Children</a:t>
            </a:r>
          </a:p>
        </p:txBody>
      </p:sp>
      <p:sp>
        <p:nvSpPr>
          <p:cNvPr id="3" name="Content Placeholder 2">
            <a:extLst>
              <a:ext uri="{FF2B5EF4-FFF2-40B4-BE49-F238E27FC236}">
                <a16:creationId xmlns:a16="http://schemas.microsoft.com/office/drawing/2014/main" id="{BE5E8618-622D-47CF-98C2-59212E04B434}"/>
              </a:ext>
            </a:extLst>
          </p:cNvPr>
          <p:cNvSpPr>
            <a:spLocks noGrp="1"/>
          </p:cNvSpPr>
          <p:nvPr>
            <p:ph idx="1"/>
          </p:nvPr>
        </p:nvSpPr>
        <p:spPr>
          <a:xfrm>
            <a:off x="371475" y="752475"/>
            <a:ext cx="11468100" cy="5857874"/>
          </a:xfrm>
        </p:spPr>
        <p:txBody>
          <a:bodyPr>
            <a:normAutofit/>
          </a:bodyPr>
          <a:lstStyle/>
          <a:p>
            <a:pPr marL="0" indent="0">
              <a:buFont typeface="Arial" panose="020B0604020202020204" pitchFamily="34" charset="0"/>
              <a:buNone/>
              <a:defRPr/>
            </a:pPr>
            <a:r>
              <a:rPr lang="en-US" sz="2400" b="1" u="sng" dirty="0"/>
              <a:t>Jesus was perfected while dwelling in the flesh through sufferings</a:t>
            </a:r>
            <a:r>
              <a:rPr lang="en-US" sz="2400" b="1" dirty="0"/>
              <a:t>. </a:t>
            </a:r>
          </a:p>
          <a:p>
            <a:pPr marL="0" indent="0">
              <a:buFont typeface="Arial" panose="020B0604020202020204" pitchFamily="34" charset="0"/>
              <a:buNone/>
              <a:defRPr/>
            </a:pPr>
            <a:r>
              <a:rPr lang="en-US" sz="2400" dirty="0"/>
              <a:t> </a:t>
            </a:r>
          </a:p>
          <a:p>
            <a:pPr marL="0" indent="0">
              <a:buFont typeface="Arial" panose="020B0604020202020204" pitchFamily="34" charset="0"/>
              <a:buNone/>
              <a:defRPr/>
            </a:pPr>
            <a:r>
              <a:rPr lang="en-US" sz="2400" b="1" dirty="0"/>
              <a:t>Hebrews 7:28 …</a:t>
            </a:r>
            <a:r>
              <a:rPr lang="en-US" sz="2400" dirty="0"/>
              <a:t> the </a:t>
            </a:r>
            <a:r>
              <a:rPr lang="en-US" sz="2400" b="1" u="sng" dirty="0"/>
              <a:t>word of the oath </a:t>
            </a:r>
            <a:r>
              <a:rPr lang="en-US" sz="2400" dirty="0"/>
              <a:t>….</a:t>
            </a:r>
            <a:r>
              <a:rPr lang="en-US" sz="2400" i="1" dirty="0"/>
              <a:t>appoints</a:t>
            </a:r>
            <a:r>
              <a:rPr lang="en-US" sz="2400" dirty="0"/>
              <a:t> </a:t>
            </a:r>
            <a:r>
              <a:rPr lang="en-US" sz="2400" b="1" u="sng" dirty="0"/>
              <a:t>a Son, made perfect forever</a:t>
            </a:r>
            <a:r>
              <a:rPr lang="en-US" sz="2400" dirty="0"/>
              <a:t>.</a:t>
            </a:r>
          </a:p>
          <a:p>
            <a:pPr marL="0" indent="0">
              <a:buFont typeface="Arial" panose="020B0604020202020204" pitchFamily="34" charset="0"/>
              <a:buNone/>
              <a:defRPr/>
            </a:pPr>
            <a:r>
              <a:rPr lang="en-US" sz="2400" b="1" dirty="0"/>
              <a:t> </a:t>
            </a:r>
            <a:endParaRPr lang="en-US" sz="2400" dirty="0"/>
          </a:p>
          <a:p>
            <a:pPr marL="0" indent="0">
              <a:buFont typeface="Arial" panose="020B0604020202020204" pitchFamily="34" charset="0"/>
              <a:buNone/>
              <a:defRPr/>
            </a:pPr>
            <a:r>
              <a:rPr lang="en-US" sz="2400" b="1" dirty="0"/>
              <a:t>Hebrews 2:10 </a:t>
            </a:r>
            <a:r>
              <a:rPr lang="en-US" sz="2400" dirty="0"/>
              <a:t>For it was fitting for Him (God), …, in bringing </a:t>
            </a:r>
            <a:r>
              <a:rPr lang="en-US" sz="2400" b="1" u="sng" dirty="0"/>
              <a:t>many sons to glory</a:t>
            </a:r>
            <a:r>
              <a:rPr lang="en-US" sz="2400" dirty="0"/>
              <a:t> (Us), to </a:t>
            </a:r>
            <a:r>
              <a:rPr lang="en-US" sz="2400" b="1" u="sng" dirty="0"/>
              <a:t>perfec</a:t>
            </a:r>
            <a:r>
              <a:rPr lang="en-US" sz="2400" dirty="0"/>
              <a:t>t the </a:t>
            </a:r>
            <a:r>
              <a:rPr lang="en-US" sz="2400" b="1" u="sng" dirty="0"/>
              <a:t>author of their salvation</a:t>
            </a:r>
            <a:r>
              <a:rPr lang="en-US" sz="2400" dirty="0"/>
              <a:t> (Jesus) through </a:t>
            </a:r>
            <a:r>
              <a:rPr lang="en-US" sz="2400" b="1" u="sng" dirty="0"/>
              <a:t>sufferings</a:t>
            </a:r>
            <a:r>
              <a:rPr lang="en-US" sz="2400" dirty="0"/>
              <a:t> </a:t>
            </a:r>
          </a:p>
          <a:p>
            <a:pPr marL="0" indent="0">
              <a:buFont typeface="Arial" panose="020B0604020202020204" pitchFamily="34" charset="0"/>
              <a:buNone/>
              <a:defRPr/>
            </a:pPr>
            <a:r>
              <a:rPr lang="en-US" sz="2400" dirty="0"/>
              <a:t> </a:t>
            </a:r>
          </a:p>
          <a:p>
            <a:pPr marL="0" indent="0">
              <a:buFont typeface="Arial" panose="020B0604020202020204" pitchFamily="34" charset="0"/>
              <a:buNone/>
              <a:defRPr/>
            </a:pPr>
            <a:r>
              <a:rPr lang="en-US" sz="2400" b="1" u="sng" dirty="0"/>
              <a:t>But Jesus was perfected because He learned obedience through suffering</a:t>
            </a:r>
            <a:r>
              <a:rPr lang="en-US" sz="2400" dirty="0"/>
              <a:t>.</a:t>
            </a:r>
          </a:p>
          <a:p>
            <a:pPr marL="0" indent="0">
              <a:buFont typeface="Arial" panose="020B0604020202020204" pitchFamily="34" charset="0"/>
              <a:buNone/>
              <a:defRPr/>
            </a:pPr>
            <a:r>
              <a:rPr lang="en-US" sz="2400" dirty="0"/>
              <a:t> </a:t>
            </a:r>
          </a:p>
          <a:p>
            <a:pPr marL="0" indent="0">
              <a:buFont typeface="Arial" panose="020B0604020202020204" pitchFamily="34" charset="0"/>
              <a:buNone/>
              <a:defRPr/>
            </a:pPr>
            <a:r>
              <a:rPr lang="en-US" sz="2400" b="1" dirty="0"/>
              <a:t>Hebrews 5:8-9 </a:t>
            </a:r>
            <a:r>
              <a:rPr lang="en-US" sz="2400" dirty="0"/>
              <a:t>Although He was a Son, </a:t>
            </a:r>
            <a:r>
              <a:rPr lang="en-US" sz="2400" b="1" u="sng" dirty="0"/>
              <a:t>He learned obedience</a:t>
            </a:r>
            <a:r>
              <a:rPr lang="en-US" sz="2400" dirty="0"/>
              <a:t> from </a:t>
            </a:r>
            <a:r>
              <a:rPr lang="en-US" sz="2400" b="1" u="sng" dirty="0"/>
              <a:t>the things which He suffered</a:t>
            </a:r>
            <a:r>
              <a:rPr lang="en-US" sz="2400" dirty="0"/>
              <a:t>. </a:t>
            </a:r>
            <a:r>
              <a:rPr lang="en-US" sz="2400" baseline="30000" dirty="0"/>
              <a:t>9 </a:t>
            </a:r>
            <a:r>
              <a:rPr lang="en-US" sz="2400" dirty="0"/>
              <a:t> And </a:t>
            </a:r>
            <a:r>
              <a:rPr lang="en-US" sz="2400" b="1" u="sng" dirty="0"/>
              <a:t>having been made perfect</a:t>
            </a:r>
            <a:r>
              <a:rPr lang="en-US" sz="2400" dirty="0"/>
              <a:t>, ….</a:t>
            </a:r>
          </a:p>
          <a:p>
            <a:endParaRPr lang="en-US" dirty="0"/>
          </a:p>
        </p:txBody>
      </p:sp>
      <p:sp>
        <p:nvSpPr>
          <p:cNvPr id="4" name="Slide Number Placeholder 3">
            <a:extLst>
              <a:ext uri="{FF2B5EF4-FFF2-40B4-BE49-F238E27FC236}">
                <a16:creationId xmlns:a16="http://schemas.microsoft.com/office/drawing/2014/main" id="{FFC5AB6E-C9FD-4AB9-ADEE-16383C9957DB}"/>
              </a:ext>
            </a:extLst>
          </p:cNvPr>
          <p:cNvSpPr>
            <a:spLocks noGrp="1"/>
          </p:cNvSpPr>
          <p:nvPr>
            <p:ph type="sldNum" sz="quarter" idx="12"/>
          </p:nvPr>
        </p:nvSpPr>
        <p:spPr>
          <a:xfrm>
            <a:off x="10989960" y="6105525"/>
            <a:ext cx="551167" cy="377825"/>
          </a:xfrm>
        </p:spPr>
        <p:txBody>
          <a:bodyPr/>
          <a:lstStyle/>
          <a:p>
            <a:fld id="{D57F1E4F-1CFF-5643-939E-217C01CDF565}" type="slidenum">
              <a:rPr lang="en-US" sz="1400" smtClean="0"/>
              <a:pPr/>
              <a:t>9</a:t>
            </a:fld>
            <a:endParaRPr lang="en-US" sz="1400" dirty="0"/>
          </a:p>
        </p:txBody>
      </p:sp>
    </p:spTree>
    <p:extLst>
      <p:ext uri="{BB962C8B-B14F-4D97-AF65-F5344CB8AC3E}">
        <p14:creationId xmlns:p14="http://schemas.microsoft.com/office/powerpoint/2010/main" val="7446705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TM03457452[[fn=Celestial]]</Template>
  <TotalTime>3056</TotalTime>
  <Words>1980</Words>
  <Application>Microsoft Office PowerPoint</Application>
  <PresentationFormat>Widescreen</PresentationFormat>
  <Paragraphs>422</Paragraphs>
  <Slides>47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47</vt:i4>
      </vt:variant>
    </vt:vector>
  </HeadingPairs>
  <TitlesOfParts>
    <vt:vector size="51" baseType="lpstr">
      <vt:lpstr>Arial</vt:lpstr>
      <vt:lpstr>Calibri</vt:lpstr>
      <vt:lpstr>Calibri Light</vt:lpstr>
      <vt:lpstr>Celestial</vt:lpstr>
      <vt:lpstr>God’s Purpose for Man’s Sufferings and  How to Prepare for Suffering</vt:lpstr>
      <vt:lpstr>Principles for Understanding Suffering</vt:lpstr>
      <vt:lpstr>Eight Devine Purposes for Suffering</vt:lpstr>
      <vt:lpstr>Preparation for Suffering</vt:lpstr>
      <vt:lpstr>First – Sufferings Perfect God’s Children</vt:lpstr>
      <vt:lpstr>First – Sufferings Perfect God’s Children</vt:lpstr>
      <vt:lpstr>First – Sufferings Perfect God’s Children</vt:lpstr>
      <vt:lpstr>First – Sufferings Perfect God’s Children</vt:lpstr>
      <vt:lpstr>First – Sufferings Perfect God’s Children</vt:lpstr>
      <vt:lpstr>First – Sufferings Perfect God’s Children</vt:lpstr>
      <vt:lpstr>First – Sufferings Perfect God’s Children</vt:lpstr>
      <vt:lpstr>Second – Training in Righteousness</vt:lpstr>
      <vt:lpstr>Second – Training in Righteousness</vt:lpstr>
      <vt:lpstr>Second - Training in Righteousness</vt:lpstr>
      <vt:lpstr>Third – Proof We are God’s sons</vt:lpstr>
      <vt:lpstr>Fourth – Proof of Faith – God’s Approval</vt:lpstr>
      <vt:lpstr>Fourth – Proof of Faith – God’s Approval</vt:lpstr>
      <vt:lpstr>Fourth – Proof of Faith – God’s Approval</vt:lpstr>
      <vt:lpstr>Fifth – Trust and Reliance Upon God</vt:lpstr>
      <vt:lpstr>Sixth - Strength</vt:lpstr>
      <vt:lpstr>Seventh – Comfort to Others</vt:lpstr>
      <vt:lpstr>Eighth – preparation for glory</vt:lpstr>
      <vt:lpstr>How to Prepare Yourself for suffering</vt:lpstr>
      <vt:lpstr>How to Prepare Yourself for suffering</vt:lpstr>
      <vt:lpstr>How to Prepare yourself for suffering</vt:lpstr>
      <vt:lpstr>How to Prepare yourself for suffering</vt:lpstr>
      <vt:lpstr>How to Prepare yourself for suffering</vt:lpstr>
      <vt:lpstr>How to Prepare yourself for suffering</vt:lpstr>
      <vt:lpstr>How to Prepare yourself for suffering</vt:lpstr>
      <vt:lpstr>How to Prepare yourself for suffering</vt:lpstr>
      <vt:lpstr>How to Prepare yourself for suffering</vt:lpstr>
      <vt:lpstr>How to Prepare yourself for suffering</vt:lpstr>
      <vt:lpstr>How to Prepare yourself for suffering</vt:lpstr>
      <vt:lpstr>How to Prepare yourself for suffering</vt:lpstr>
      <vt:lpstr>How to Prepare yourself for suffering</vt:lpstr>
      <vt:lpstr>How to Prepare yourself for suffering</vt:lpstr>
      <vt:lpstr>How to Prepare yourself for suffering</vt:lpstr>
      <vt:lpstr>How to Prepare yourself for suffering</vt:lpstr>
      <vt:lpstr>How to Prepare yourself for suffering</vt:lpstr>
      <vt:lpstr>How to Prepare yourself for suffering</vt:lpstr>
      <vt:lpstr>How to Prepare yourself for suffering</vt:lpstr>
      <vt:lpstr>How to Prepare yourself for suffering</vt:lpstr>
      <vt:lpstr>How to Prepare yourself for suffering</vt:lpstr>
      <vt:lpstr>How to Prepare yourself for suffering</vt:lpstr>
      <vt:lpstr>How to Prepare yourself for suffering</vt:lpstr>
      <vt:lpstr>Eight Devine Purposes for Suffering</vt:lpstr>
      <vt:lpstr>Preparation for Suffering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God’s Purpose for Man’s Sufferings and  How to Prepare for Suffering</dc:title>
  <dc:creator>BRIAN HALEY</dc:creator>
  <cp:lastModifiedBy>BRIAN HALEY</cp:lastModifiedBy>
  <cp:revision>40</cp:revision>
  <cp:lastPrinted>2019-08-28T18:37:31Z</cp:lastPrinted>
  <dcterms:created xsi:type="dcterms:W3CDTF">2019-08-26T18:48:10Z</dcterms:created>
  <dcterms:modified xsi:type="dcterms:W3CDTF">2019-08-28T22:06:29Z</dcterms:modified>
</cp:coreProperties>
</file>