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94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803678"/>
            <a:ext cx="4185634" cy="433117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b="1" i="1" dirty="0">
                <a:latin typeface="Bahnschrift Condensed" panose="020B0502040204020203" pitchFamily="34" charset="0"/>
              </a:rPr>
              <a:t>Discussion:</a:t>
            </a:r>
            <a:br>
              <a:rPr lang="en-US" sz="4800" b="1" i="1" dirty="0">
                <a:latin typeface="Bahnschrift Condensed" panose="020B0502040204020203" pitchFamily="34" charset="0"/>
              </a:rPr>
            </a:br>
            <a:r>
              <a:rPr lang="en-US" sz="4800" b="1" dirty="0">
                <a:latin typeface="Bahnschrift Condensed" panose="020B0502040204020203" pitchFamily="34" charset="0"/>
              </a:rPr>
              <a:t>Is Michal justified </a:t>
            </a:r>
            <a:br>
              <a:rPr lang="en-US" sz="4800" b="1" dirty="0">
                <a:latin typeface="Bahnschrift Condensed" panose="020B0502040204020203" pitchFamily="34" charset="0"/>
              </a:rPr>
            </a:br>
            <a:r>
              <a:rPr lang="en-US" sz="4800" b="1" dirty="0">
                <a:latin typeface="Bahnschrift Condensed" panose="020B0502040204020203" pitchFamily="34" charset="0"/>
              </a:rPr>
              <a:t>in lying? #5b</a:t>
            </a:r>
            <a:br>
              <a:rPr lang="en-US" sz="4800" b="1" dirty="0">
                <a:latin typeface="Bahnschrift Condensed" panose="020B0502040204020203" pitchFamily="34" charset="0"/>
              </a:rPr>
            </a:br>
            <a:r>
              <a:rPr lang="en-US" sz="5400" b="1" dirty="0">
                <a:latin typeface="Bahnschrift Condensed" panose="020B0502040204020203" pitchFamily="34" charset="0"/>
              </a:rPr>
              <a:t>Can this </a:t>
            </a:r>
            <a:br>
              <a:rPr lang="en-US" sz="5400" b="1" dirty="0">
                <a:latin typeface="Bahnschrift Condensed" panose="020B0502040204020203" pitchFamily="34" charset="0"/>
              </a:rPr>
            </a:br>
            <a:r>
              <a:rPr lang="en-US" sz="5400" b="1" dirty="0">
                <a:latin typeface="Bahnschrift Condensed" panose="020B0502040204020203" pitchFamily="34" charset="0"/>
              </a:rPr>
              <a:t>happen today?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4" y="641784"/>
            <a:ext cx="3970241" cy="2970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ctangle 4"/>
          <p:cNvSpPr/>
          <p:nvPr/>
        </p:nvSpPr>
        <p:spPr>
          <a:xfrm>
            <a:off x="407794" y="3767829"/>
            <a:ext cx="3970241" cy="1435783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Bahnschrift Condensed" panose="020B0502040204020203" pitchFamily="34" charset="0"/>
              </a:rPr>
              <a:t>Lesson 8</a:t>
            </a:r>
          </a:p>
          <a:p>
            <a:pPr algn="ctr"/>
            <a:r>
              <a:rPr lang="en-US" sz="4400" dirty="0">
                <a:latin typeface="Bahnschrift Condensed" panose="020B0502040204020203" pitchFamily="34" charset="0"/>
              </a:rPr>
              <a:t>Chapters 18-20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0966" y="5471256"/>
            <a:ext cx="7249692" cy="125458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latin typeface="Bahnschrift Condensed" panose="020B0502040204020203" pitchFamily="34" charset="0"/>
              </a:rPr>
              <a:t>Added:</a:t>
            </a:r>
            <a:r>
              <a:rPr lang="en-US" sz="4400" b="1" dirty="0">
                <a:latin typeface="Bahnschrift Condensed" panose="020B0502040204020203" pitchFamily="34" charset="0"/>
              </a:rPr>
              <a:t> </a:t>
            </a:r>
            <a:r>
              <a:rPr lang="en-US" sz="4400" b="1" i="1" dirty="0">
                <a:latin typeface="Bahnschrift Condensed" panose="020B0502040204020203" pitchFamily="34" charset="0"/>
              </a:rPr>
              <a:t>Where is Jesus in these chapters?</a:t>
            </a:r>
            <a:br>
              <a:rPr lang="en-US" sz="4400" b="1" dirty="0">
                <a:latin typeface="Bahnschrift Condensed" panose="020B0502040204020203" pitchFamily="34" charset="0"/>
              </a:rPr>
            </a:br>
            <a:r>
              <a:rPr lang="en-US" sz="4400" b="1" i="1" dirty="0">
                <a:latin typeface="Bahnschrift Condensed" panose="020B0502040204020203" pitchFamily="34" charset="0"/>
              </a:rPr>
              <a:t>Does Saul ever have 18:28 said about him? </a:t>
            </a:r>
            <a:endParaRPr lang="en-US" sz="4000" b="1" i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bg1"/>
                </a:solidFill>
              </a:rPr>
              <a:t>1) Why did Jonathan like David? 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Why did Saul hate? David’s response?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It appears connected with David’s defeat of Goliath.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text simply repeatedly says “he loved him.”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This word for “love” is used politically.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Like our politics, “I love Reagan.”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Meanwhile, Saul is jealous.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Women are singing &amp; dancing joyous songs of victory.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Specifically, they credit David w/ 10k victories &amp; Saul w/1k.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He is “suspicious” of David.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2) What was Saul’s plan for David?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She should already be his…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dirty="0">
                <a:solidFill>
                  <a:schemeClr val="bg1"/>
                </a:solidFill>
              </a:rPr>
              <a:t>17:25</a:t>
            </a:r>
            <a:r>
              <a:rPr lang="en-US" dirty="0">
                <a:solidFill>
                  <a:schemeClr val="bg1"/>
                </a:solidFill>
              </a:rPr>
              <a:t>) it’s not chronological.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What did David think of being Saul’s son-in-law?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At some point, David refused to take Saul’s daughter as a wife, considered himself unworthy.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Apparently, Saul offers a daughter a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time, asking not for money (dowry) but Philistine heads.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3) What did David offer Saul for marrying Michal? What was Saul’s response?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David kills not 100 as asked but 200 &amp; so Saul gives him Michal &amp; is more afraid of David.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491554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3) What did David offer Saul for marrying Michal? What was Saul’s response?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David kills not 100 as asked but 200 &amp; so Saul gives him Michal &amp; is more afraid of David.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5) Evil spirit on Saul? Discussion on Michal.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She lied, unnecessarily. (Jonathan as well? </a:t>
            </a:r>
            <a:r>
              <a:rPr lang="en-US" sz="3200" b="1" dirty="0">
                <a:solidFill>
                  <a:schemeClr val="bg1"/>
                </a:solidFill>
              </a:rPr>
              <a:t>Ch 20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03304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6) Where did David flee to? What happened?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David went to Samuel in Ramah.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Each group of them was overtaken by the spirit of prophecy.  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Saul then went &amp; the same happened to him, causing him to lay down unclothed all day &amp; night.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7) David &amp; Jonathan’s covenant? Saul’s response?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New Moon=</a:t>
            </a:r>
            <a:r>
              <a:rPr lang="en-US" b="1" dirty="0">
                <a:solidFill>
                  <a:schemeClr val="bg1"/>
                </a:solidFill>
              </a:rPr>
              <a:t>Num 28:11-15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vow before The LORD to protect one another &amp; their descendants. </a:t>
            </a:r>
            <a:r>
              <a:rPr lang="en-US" b="1" dirty="0">
                <a:solidFill>
                  <a:schemeClr val="bg1"/>
                </a:solidFill>
              </a:rPr>
              <a:t>[20:42]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He curses at Jonathan (</a:t>
            </a:r>
            <a:r>
              <a:rPr lang="en-US" b="1" dirty="0">
                <a:solidFill>
                  <a:schemeClr val="bg1"/>
                </a:solidFill>
              </a:rPr>
              <a:t>v30</a:t>
            </a:r>
            <a:r>
              <a:rPr lang="en-US" dirty="0">
                <a:solidFill>
                  <a:schemeClr val="bg1"/>
                </a:solidFill>
              </a:rPr>
              <a:t>) &amp; even loses control &amp; throws a spear at him!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94121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8) Relationship lessons from David/Jonathan?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son of Saul approved David’s kingship. 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When “love” between the two is assumed as homosexual &amp; it’s asserted it can’t be heterosexual…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That is unfair to heterosexual men.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It assumes that they can’t have deep, emotional friendships.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It ignores their culture that often-had women NOT in the role of best friend, but a “house aide.”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10251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>
                <a:latin typeface="Bahnschrift Condensed" panose="020B0502040204020203" pitchFamily="34" charset="0"/>
              </a:rPr>
              <a:t>Ch</a:t>
            </a:r>
            <a:r>
              <a:rPr lang="en-US" sz="6600" b="1" dirty="0">
                <a:latin typeface="Bahnschrift Condensed" panose="020B0502040204020203" pitchFamily="34" charset="0"/>
              </a:rPr>
              <a:t> 18-20 Saul’s Hatred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“There are times when believers should choose to accept the guilt of lying in order to accomplish a higher good… Thus, we recognize deception as always bad but sometimes desirable in extenuating circumstance.” 			</a:t>
            </a:r>
            <a:r>
              <a:rPr lang="en-US" sz="2400" dirty="0">
                <a:solidFill>
                  <a:schemeClr val="bg1"/>
                </a:solidFill>
              </a:rPr>
              <a:t>–Bill Arnold, </a:t>
            </a:r>
            <a:r>
              <a:rPr lang="en-US" sz="2400" b="1" dirty="0">
                <a:solidFill>
                  <a:schemeClr val="bg1"/>
                </a:solidFill>
              </a:rPr>
              <a:t>1-2 Samuel</a:t>
            </a:r>
            <a:r>
              <a:rPr lang="en-US" sz="2400" dirty="0">
                <a:solidFill>
                  <a:schemeClr val="bg1"/>
                </a:solidFill>
              </a:rPr>
              <a:t>, p 286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959901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Ch16-17</Template>
  <TotalTime>109</TotalTime>
  <Words>359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 Condensed</vt:lpstr>
      <vt:lpstr>Calibri</vt:lpstr>
      <vt:lpstr>Calibri Light</vt:lpstr>
      <vt:lpstr>Office Theme</vt:lpstr>
      <vt:lpstr>Discussion: Is Michal justified  in lying? #5b Can this  happen today? </vt:lpstr>
      <vt:lpstr>Ch 18-20 Saul’s Hatred</vt:lpstr>
      <vt:lpstr>Ch 18-20 Saul’s Hatred</vt:lpstr>
      <vt:lpstr>Ch 18-20 Saul’s Hatred</vt:lpstr>
      <vt:lpstr>Ch 18-20 Saul’s Hatred</vt:lpstr>
      <vt:lpstr>Ch 18-20 Saul’s Hatred</vt:lpstr>
      <vt:lpstr>Ch 18-20 Saul’s Hatred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Is Michal justified  in lying?</dc:title>
  <dc:creator>Coulter Wickerham</dc:creator>
  <cp:lastModifiedBy>Stephen Garrett</cp:lastModifiedBy>
  <cp:revision>10</cp:revision>
  <dcterms:created xsi:type="dcterms:W3CDTF">2019-02-27T21:44:01Z</dcterms:created>
  <dcterms:modified xsi:type="dcterms:W3CDTF">2019-10-02T22:18:59Z</dcterms:modified>
</cp:coreProperties>
</file>