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000549"/>
            <a:ext cx="4185634" cy="393743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b="1" i="1" dirty="0" smtClean="0">
                <a:latin typeface="Bahnschrift Condensed" panose="020B0502040204020203" pitchFamily="34" charset="0"/>
              </a:rPr>
              <a:t>Discussion:</a:t>
            </a:r>
            <a:r>
              <a:rPr lang="en-US" sz="4800" b="1" i="1" dirty="0" smtClean="0">
                <a:latin typeface="Bahnschrift Condensed" panose="020B0502040204020203" pitchFamily="34" charset="0"/>
              </a:rPr>
              <a:t/>
            </a:r>
            <a:br>
              <a:rPr lang="en-US" sz="4800" b="1" i="1" dirty="0" smtClean="0">
                <a:latin typeface="Bahnschrift Condensed" panose="020B0502040204020203" pitchFamily="34" charset="0"/>
              </a:rPr>
            </a:br>
            <a:r>
              <a:rPr lang="en-US" sz="5400" b="1" dirty="0" smtClean="0">
                <a:latin typeface="Bahnschrift Condensed" panose="020B0502040204020203" pitchFamily="34" charset="0"/>
              </a:rPr>
              <a:t>Have you ever taken the blame when you weren’t at fault? Why? </a:t>
            </a:r>
            <a:endParaRPr lang="en-US" sz="5400" b="1" dirty="0">
              <a:latin typeface="Bahnschrift Condense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4" y="641784"/>
            <a:ext cx="3970241" cy="2970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Rectangle 4"/>
          <p:cNvSpPr/>
          <p:nvPr/>
        </p:nvSpPr>
        <p:spPr>
          <a:xfrm>
            <a:off x="407794" y="3767829"/>
            <a:ext cx="3970241" cy="1435783"/>
          </a:xfrm>
          <a:prstGeom prst="rect">
            <a:avLst/>
          </a:prstGeom>
          <a:solidFill>
            <a:srgbClr val="7030A0"/>
          </a:solidFill>
          <a:ln w="76200" cmpd="dbl">
            <a:noFill/>
            <a:rou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ahnschrift Condensed" panose="020B0502040204020203" pitchFamily="34" charset="0"/>
              </a:rPr>
              <a:t>Lesson </a:t>
            </a:r>
            <a:r>
              <a:rPr lang="en-US" sz="4400" dirty="0" smtClean="0">
                <a:latin typeface="Bahnschrift Condensed" panose="020B0502040204020203" pitchFamily="34" charset="0"/>
              </a:rPr>
              <a:t>9</a:t>
            </a:r>
            <a:endParaRPr lang="en-US" sz="4400" dirty="0" smtClean="0">
              <a:latin typeface="Bahnschrift Condensed" panose="020B0502040204020203" pitchFamily="34" charset="0"/>
            </a:endParaRPr>
          </a:p>
          <a:p>
            <a:pPr algn="ctr"/>
            <a:r>
              <a:rPr lang="en-US" sz="4400" dirty="0" smtClean="0">
                <a:latin typeface="Bahnschrift Condensed" panose="020B0502040204020203" pitchFamily="34" charset="0"/>
              </a:rPr>
              <a:t>Chapters </a:t>
            </a:r>
            <a:r>
              <a:rPr lang="en-US" sz="4400" dirty="0" smtClean="0">
                <a:latin typeface="Bahnschrift Condensed" panose="020B0502040204020203" pitchFamily="34" charset="0"/>
              </a:rPr>
              <a:t>21-23</a:t>
            </a:r>
            <a:endParaRPr lang="en-US" sz="4400" dirty="0">
              <a:latin typeface="Bahnschrift Condensed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75" y="418202"/>
            <a:ext cx="3987737" cy="5970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38" y="0"/>
            <a:ext cx="7250124" cy="6858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401301" y="2218384"/>
            <a:ext cx="2805020" cy="0"/>
          </a:xfrm>
          <a:prstGeom prst="straightConnector1">
            <a:avLst/>
          </a:prstGeom>
          <a:ln w="603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59137" y="410979"/>
            <a:ext cx="24890" cy="2268896"/>
          </a:xfrm>
          <a:prstGeom prst="straightConnector1">
            <a:avLst/>
          </a:prstGeom>
          <a:ln w="603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492651" y="193174"/>
            <a:ext cx="6261708" cy="4740568"/>
          </a:xfrm>
          <a:prstGeom prst="ellipse">
            <a:avLst/>
          </a:prstGeom>
          <a:solidFill>
            <a:srgbClr val="FF0000">
              <a:alpha val="1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21-23   David Flees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NOT Chronological BUT Theological…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21: </a:t>
            </a:r>
            <a:r>
              <a:rPr lang="en-US" sz="3200" dirty="0" smtClean="0">
                <a:solidFill>
                  <a:schemeClr val="bg1"/>
                </a:solidFill>
              </a:rPr>
              <a:t>Introducing </a:t>
            </a:r>
            <a:r>
              <a:rPr lang="en-US" sz="3200" dirty="0">
                <a:solidFill>
                  <a:schemeClr val="bg1"/>
                </a:solidFill>
              </a:rPr>
              <a:t>3 New </a:t>
            </a:r>
            <a:r>
              <a:rPr lang="en-US" sz="3200" dirty="0" smtClean="0">
                <a:solidFill>
                  <a:schemeClr val="bg1"/>
                </a:solidFill>
              </a:rPr>
              <a:t>Characters;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22: </a:t>
            </a:r>
            <a:r>
              <a:rPr lang="en-US" sz="3200" dirty="0" smtClean="0">
                <a:solidFill>
                  <a:schemeClr val="bg1"/>
                </a:solidFill>
              </a:rPr>
              <a:t>Illustrating </a:t>
            </a:r>
            <a:r>
              <a:rPr lang="en-US" sz="3200" dirty="0">
                <a:solidFill>
                  <a:schemeClr val="bg1"/>
                </a:solidFill>
              </a:rPr>
              <a:t>The Risks </a:t>
            </a:r>
            <a:r>
              <a:rPr lang="en-US" sz="3200" dirty="0" smtClean="0">
                <a:solidFill>
                  <a:schemeClr val="bg1"/>
                </a:solidFill>
              </a:rPr>
              <a:t>Involved.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23</a:t>
            </a:r>
            <a:r>
              <a:rPr lang="en-US" sz="3200" b="1" dirty="0" smtClean="0">
                <a:solidFill>
                  <a:schemeClr val="bg1"/>
                </a:solidFill>
              </a:rPr>
              <a:t>: </a:t>
            </a:r>
            <a:r>
              <a:rPr lang="en-US" sz="3200" dirty="0" smtClean="0">
                <a:solidFill>
                  <a:schemeClr val="bg1"/>
                </a:solidFill>
              </a:rPr>
              <a:t>David’s </a:t>
            </a:r>
            <a:r>
              <a:rPr lang="en-US" sz="3200" dirty="0">
                <a:solidFill>
                  <a:schemeClr val="bg1"/>
                </a:solidFill>
              </a:rPr>
              <a:t>Defense of </a:t>
            </a:r>
            <a:r>
              <a:rPr lang="en-US" sz="3200" dirty="0" err="1">
                <a:solidFill>
                  <a:schemeClr val="bg1"/>
                </a:solidFill>
              </a:rPr>
              <a:t>Keilah</a:t>
            </a:r>
            <a:r>
              <a:rPr lang="en-US" sz="3200" dirty="0">
                <a:solidFill>
                  <a:schemeClr val="bg1"/>
                </a:solidFill>
              </a:rPr>
              <a:t> &amp; The Rock of Escape!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en-US" sz="3200" b="1" dirty="0" smtClean="0">
                <a:solidFill>
                  <a:schemeClr val="bg1"/>
                </a:solidFill>
              </a:rPr>
              <a:t>Ahimelech’s worry? David’s result?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David is alone, needs food, defenses, &amp; more. </a:t>
            </a:r>
            <a:r>
              <a:rPr lang="en-US" b="1" dirty="0" smtClean="0">
                <a:solidFill>
                  <a:schemeClr val="bg1"/>
                </a:solidFill>
              </a:rPr>
              <a:t>Ch22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Notice who he goes to for help, prophets &amp; priests.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</a:rPr>
              <a:t>) </a:t>
            </a:r>
            <a:r>
              <a:rPr lang="en-US" sz="3200" b="1" dirty="0" smtClean="0">
                <a:solidFill>
                  <a:schemeClr val="bg1"/>
                </a:solidFill>
              </a:rPr>
              <a:t>Why did David flee? What happens? Why?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Hiding from Saul among the enemy, as a madman.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Doesn’t work. </a:t>
            </a:r>
            <a:r>
              <a:rPr lang="en-US" dirty="0" smtClean="0">
                <a:solidFill>
                  <a:schemeClr val="bg1"/>
                </a:solidFill>
              </a:rPr>
              <a:t>But they’ll be allies later. </a:t>
            </a:r>
            <a:r>
              <a:rPr lang="en-US" b="1" dirty="0" err="1" smtClean="0">
                <a:solidFill>
                  <a:schemeClr val="bg1"/>
                </a:solidFill>
              </a:rPr>
              <a:t>Ch</a:t>
            </a:r>
            <a:r>
              <a:rPr lang="en-US" b="1" dirty="0" smtClean="0">
                <a:solidFill>
                  <a:schemeClr val="bg1"/>
                </a:solidFill>
              </a:rPr>
              <a:t> 27-29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5175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21-23   David Flees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3) At the cave of </a:t>
            </a:r>
            <a:r>
              <a:rPr lang="en-US" sz="3200" b="1" dirty="0" err="1" smtClean="0">
                <a:solidFill>
                  <a:schemeClr val="bg1"/>
                </a:solidFill>
              </a:rPr>
              <a:t>Adullam</a:t>
            </a:r>
            <a:r>
              <a:rPr lang="en-US" sz="3200" b="1" dirty="0" smtClean="0">
                <a:solidFill>
                  <a:schemeClr val="bg1"/>
                </a:solidFill>
              </a:rPr>
              <a:t>? David’s response?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Family &amp; 400 joins him, he takes them to Moab.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	How do we think about extended families?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) Saul’s murder of priests? David’s reaction?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Doeg</a:t>
            </a:r>
            <a:r>
              <a:rPr lang="en-US" dirty="0" smtClean="0">
                <a:solidFill>
                  <a:schemeClr val="bg1"/>
                </a:solidFill>
              </a:rPr>
              <a:t> told Saul they helped David. Murders for Saul.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One escapes &amp; David takes the blame! </a:t>
            </a:r>
            <a:r>
              <a:rPr lang="en-US" b="1" dirty="0" smtClean="0">
                <a:solidFill>
                  <a:schemeClr val="bg1"/>
                </a:solidFill>
              </a:rPr>
              <a:t>[22:20-23]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Saul cuts off access to </a:t>
            </a:r>
            <a:r>
              <a:rPr lang="en-US" i="1" dirty="0" smtClean="0">
                <a:solidFill>
                  <a:schemeClr val="bg1"/>
                </a:solidFill>
              </a:rPr>
              <a:t>inquiring of God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Needs rumors.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Don’t turn into Saul. Be the face of Christ!</a:t>
            </a:r>
            <a:r>
              <a:rPr lang="en-US" b="1" dirty="0" smtClean="0">
                <a:solidFill>
                  <a:schemeClr val="bg1"/>
                </a:solidFill>
              </a:rPr>
              <a:t> 2 </a:t>
            </a:r>
            <a:r>
              <a:rPr lang="en-US" b="1" dirty="0" err="1" smtClean="0">
                <a:solidFill>
                  <a:schemeClr val="bg1"/>
                </a:solidFill>
              </a:rPr>
              <a:t>Cor</a:t>
            </a:r>
            <a:r>
              <a:rPr lang="en-US" b="1" dirty="0" smtClean="0">
                <a:solidFill>
                  <a:schemeClr val="bg1"/>
                </a:solidFill>
              </a:rPr>
              <a:t> 4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5) David’s defense of </a:t>
            </a:r>
            <a:r>
              <a:rPr lang="en-US" sz="3200" b="1" dirty="0" err="1" smtClean="0">
                <a:solidFill>
                  <a:schemeClr val="bg1"/>
                </a:solidFill>
              </a:rPr>
              <a:t>Keilah</a:t>
            </a:r>
            <a:r>
              <a:rPr lang="en-US" sz="3200" b="1" dirty="0" smtClean="0">
                <a:solidFill>
                  <a:schemeClr val="bg1"/>
                </a:solidFill>
              </a:rPr>
              <a:t>? Who protects him?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[23:1-2, 13-14]</a:t>
            </a:r>
            <a:r>
              <a:rPr lang="en-US" dirty="0" smtClean="0">
                <a:solidFill>
                  <a:schemeClr val="bg1"/>
                </a:solidFill>
              </a:rPr>
              <a:t> He helps even non-supporters.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Don’t be distracted by a non-enemy. Cf. </a:t>
            </a:r>
            <a:r>
              <a:rPr lang="en-US" b="1" dirty="0" smtClean="0">
                <a:solidFill>
                  <a:schemeClr val="bg1"/>
                </a:solidFill>
              </a:rPr>
              <a:t>23:10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99798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21-23   David Flees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6) </a:t>
            </a:r>
            <a:r>
              <a:rPr lang="en-US" sz="3200" b="1" dirty="0" err="1" smtClean="0">
                <a:solidFill>
                  <a:schemeClr val="bg1"/>
                </a:solidFill>
              </a:rPr>
              <a:t>Ziphites</a:t>
            </a:r>
            <a:r>
              <a:rPr lang="en-US" sz="3200" b="1" dirty="0" smtClean="0">
                <a:solidFill>
                  <a:schemeClr val="bg1"/>
                </a:solidFill>
              </a:rPr>
              <a:t> &amp; Saul? What distracts Saul?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Ziphites</a:t>
            </a:r>
            <a:r>
              <a:rPr lang="en-US" dirty="0" smtClean="0">
                <a:solidFill>
                  <a:schemeClr val="bg1"/>
                </a:solidFill>
              </a:rPr>
              <a:t> say they’ll help him. Philistines attack.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7</a:t>
            </a:r>
            <a:r>
              <a:rPr lang="en-US" sz="3200" b="1" dirty="0" smtClean="0">
                <a:solidFill>
                  <a:schemeClr val="bg1"/>
                </a:solidFill>
              </a:rPr>
              <a:t>) Who caused The Philistines to attack?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God. That is how Jonathan encouraged him. </a:t>
            </a:r>
            <a:r>
              <a:rPr lang="en-US" b="1" dirty="0" smtClean="0">
                <a:solidFill>
                  <a:schemeClr val="bg1"/>
                </a:solidFill>
              </a:rPr>
              <a:t>23:15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8) Lesson Learned?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We can relate to the ‘escape’ Psalms of David.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God’s gracious hand provides justice.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8488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 Ch18-20</Template>
  <TotalTime>235</TotalTime>
  <Words>76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 Condensed</vt:lpstr>
      <vt:lpstr>Calibri</vt:lpstr>
      <vt:lpstr>Calibri Light</vt:lpstr>
      <vt:lpstr>Office Theme</vt:lpstr>
      <vt:lpstr>Discussion: Have you ever taken the blame when you weren’t at fault? Why? </vt:lpstr>
      <vt:lpstr>Ch 21-23   David Flees</vt:lpstr>
      <vt:lpstr>Ch 21-23   David Flees</vt:lpstr>
      <vt:lpstr>Ch 21-23   David Flees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Have you ever taken the blame when you weren’t at fault? Why?</dc:title>
  <dc:creator>Coulter Wickerham</dc:creator>
  <cp:lastModifiedBy>Coulter Wickerham</cp:lastModifiedBy>
  <cp:revision>9</cp:revision>
  <dcterms:created xsi:type="dcterms:W3CDTF">2019-03-06T21:06:31Z</dcterms:created>
  <dcterms:modified xsi:type="dcterms:W3CDTF">2019-03-07T01:02:20Z</dcterms:modified>
</cp:coreProperties>
</file>