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A8A"/>
    <a:srgbClr val="626260"/>
    <a:srgbClr val="632D09"/>
    <a:srgbClr val="9669D1"/>
    <a:srgbClr val="4A2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382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07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0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9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3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7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4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7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7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E2511-E5C1-466F-9A2F-27AD2AD6D91F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0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EC709-7B58-4ADE-8B02-C758D5E49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1031" y="339000"/>
            <a:ext cx="4387317" cy="2888996"/>
          </a:xfrm>
        </p:spPr>
        <p:txBody>
          <a:bodyPr anchor="ctr">
            <a:normAutofit/>
          </a:bodyPr>
          <a:lstStyle/>
          <a:p>
            <a:r>
              <a:rPr lang="en-US" sz="8000" dirty="0">
                <a:solidFill>
                  <a:srgbClr val="626260"/>
                </a:solidFill>
                <a:latin typeface="Brush Script MT" panose="03060802040406070304" pitchFamily="66" charset="0"/>
              </a:rPr>
              <a:t>Introduction</a:t>
            </a:r>
            <a:br>
              <a:rPr lang="en-US" sz="8000" dirty="0">
                <a:solidFill>
                  <a:srgbClr val="626260"/>
                </a:solidFill>
                <a:latin typeface="Brush Script MT" panose="03060802040406070304" pitchFamily="66" charset="0"/>
              </a:rPr>
            </a:br>
            <a:r>
              <a:rPr lang="en-US" sz="5400" dirty="0">
                <a:solidFill>
                  <a:srgbClr val="626260"/>
                </a:solidFill>
                <a:latin typeface="Brush Script MT" panose="03060802040406070304" pitchFamily="66" charset="0"/>
              </a:rPr>
              <a:t>Review of 1 Sam</a:t>
            </a:r>
            <a:endParaRPr lang="en-US" sz="8000" dirty="0">
              <a:solidFill>
                <a:srgbClr val="626260"/>
              </a:solidFill>
              <a:latin typeface="Brush Script MT" panose="030608020404060703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A0ED9-A45E-4B7C-AF98-7D2D6F3C4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910" y="4285619"/>
            <a:ext cx="8298180" cy="1655762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174A8A"/>
                </a:solidFill>
              </a:rPr>
              <a:t>Open Discussion: </a:t>
            </a:r>
          </a:p>
          <a:p>
            <a:r>
              <a:rPr lang="en-US" sz="4400" b="1" dirty="0">
                <a:solidFill>
                  <a:srgbClr val="174A8A"/>
                </a:solidFill>
              </a:rPr>
              <a:t>Why is the bible so bloody?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D5DF5A-4806-4548-8B00-B43C390E78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92" t="20269" r="25000" b="11036"/>
          <a:stretch/>
        </p:blipFill>
        <p:spPr>
          <a:xfrm>
            <a:off x="-102093" y="-17756"/>
            <a:ext cx="4700726" cy="353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20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EC709-7B58-4ADE-8B02-C758D5E49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8207"/>
            <a:ext cx="9143999" cy="995915"/>
          </a:xfrm>
          <a:solidFill>
            <a:srgbClr val="174A8A"/>
          </a:solidFill>
        </p:spPr>
        <p:txBody>
          <a:bodyPr anchor="ctr">
            <a:normAutofit/>
          </a:bodyPr>
          <a:lstStyle/>
          <a:p>
            <a:pPr algn="ctr"/>
            <a:r>
              <a:rPr lang="en-US" sz="5800" dirty="0">
                <a:solidFill>
                  <a:schemeClr val="bg1"/>
                </a:solidFill>
                <a:latin typeface="Brush Script MT" panose="03060802040406070304" pitchFamily="66" charset="0"/>
              </a:rPr>
              <a:t>Introducing &amp; Reviewing “Samuel”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A0ED9-A45E-4B7C-AF98-7D2D6F3C4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15" y="1368735"/>
            <a:ext cx="8675370" cy="52651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1) Ch 1-10	Israel’s Greatest King		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/>
              <a:t>a) Saul’s Death &amp; Civil War	1-2</a:t>
            </a:r>
          </a:p>
          <a:p>
            <a:pPr marL="457200" lvl="1" indent="0">
              <a:buNone/>
            </a:pPr>
            <a:r>
              <a:rPr lang="en-US" dirty="0"/>
              <a:t>b) David Rules All Israel 		3-5 </a:t>
            </a:r>
          </a:p>
          <a:p>
            <a:pPr marL="457200" lvl="1" indent="0">
              <a:buNone/>
            </a:pPr>
            <a:r>
              <a:rPr lang="en-US" dirty="0"/>
              <a:t>c) David’s Spiritual Renewal	6-7</a:t>
            </a:r>
          </a:p>
          <a:p>
            <a:pPr marL="457200" lvl="1" indent="0">
              <a:buNone/>
            </a:pPr>
            <a:r>
              <a:rPr lang="en-US" dirty="0"/>
              <a:t>d) A Compassionate Warrior	8-10</a:t>
            </a:r>
          </a:p>
          <a:p>
            <a:pPr marL="0" indent="0">
              <a:buNone/>
            </a:pPr>
            <a:r>
              <a:rPr lang="en-US" sz="3200" b="1" dirty="0"/>
              <a:t>2) Ch 11-20 Who Is David’s Heir?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/>
              <a:t>a) David &amp; Bathsheba 		11-12</a:t>
            </a:r>
          </a:p>
          <a:p>
            <a:pPr marL="457200" lvl="1" indent="0">
              <a:buNone/>
            </a:pPr>
            <a:r>
              <a:rPr lang="en-US" dirty="0"/>
              <a:t>b) Amnon, Tamar, Absalom     	13-14</a:t>
            </a:r>
          </a:p>
          <a:p>
            <a:pPr marL="457200" lvl="1" indent="0">
              <a:buNone/>
            </a:pPr>
            <a:r>
              <a:rPr lang="en-US" dirty="0"/>
              <a:t>c) Absalom’s Rebellion 	      	15-17</a:t>
            </a:r>
          </a:p>
          <a:p>
            <a:pPr marL="457200" lvl="1" indent="0">
              <a:buNone/>
            </a:pPr>
            <a:r>
              <a:rPr lang="en-US" dirty="0"/>
              <a:t>d) David Regains His House     	18-20</a:t>
            </a:r>
          </a:p>
          <a:p>
            <a:pPr marL="0" indent="0">
              <a:buNone/>
            </a:pPr>
            <a:r>
              <a:rPr lang="en-US" sz="3200" b="1" dirty="0"/>
              <a:t>3) Ch 21-24 Epilogue </a:t>
            </a:r>
            <a:r>
              <a:rPr lang="en-US" b="1" dirty="0"/>
              <a:t>(Conclusion)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a) Gibeah &amp; David’s Prayer 	21-22</a:t>
            </a:r>
          </a:p>
          <a:p>
            <a:pPr marL="457200" lvl="1" indent="0">
              <a:buNone/>
            </a:pPr>
            <a:r>
              <a:rPr lang="en-US" dirty="0"/>
              <a:t>b) David’s Last Words/Deeds 	23-20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D5DF5A-4806-4548-8B00-B43C390E78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130" b="87315" l="24792" r="73646">
                        <a14:foregroundMark x1="46927" y1="47593" x2="49271" y2="41667"/>
                        <a14:foregroundMark x1="49271" y1="41667" x2="52969" y2="45000"/>
                        <a14:foregroundMark x1="52969" y1="45000" x2="57135" y2="45926"/>
                        <a14:foregroundMark x1="57135" y1="45926" x2="63594" y2="51944"/>
                        <a14:foregroundMark x1="63594" y1="51944" x2="69896" y2="63426"/>
                        <a14:foregroundMark x1="69896" y1="63426" x2="73646" y2="67593"/>
                        <a14:foregroundMark x1="73646" y1="67593" x2="76094" y2="73148"/>
                        <a14:foregroundMark x1="76094" y1="73148" x2="73698" y2="94352"/>
                        <a14:foregroundMark x1="73698" y1="94352" x2="55052" y2="94815"/>
                        <a14:foregroundMark x1="55052" y1="94815" x2="23906" y2="90833"/>
                        <a14:foregroundMark x1="23906" y1="90833" x2="21510" y2="84537"/>
                        <a14:foregroundMark x1="21510" y1="84537" x2="22240" y2="75000"/>
                        <a14:foregroundMark x1="22240" y1="75000" x2="24792" y2="64907"/>
                        <a14:foregroundMark x1="24792" y1="64907" x2="35521" y2="61759"/>
                        <a14:foregroundMark x1="35521" y1="61759" x2="38802" y2="56759"/>
                        <a14:foregroundMark x1="38802" y1="56759" x2="40833" y2="50741"/>
                        <a14:foregroundMark x1="40833" y1="50741" x2="45000" y2="46667"/>
                        <a14:foregroundMark x1="45000" y1="46667" x2="48021" y2="45556"/>
                        <a14:foregroundMark x1="24115" y1="71481" x2="23281" y2="78981"/>
                        <a14:foregroundMark x1="23281" y1="78981" x2="26354" y2="92685"/>
                        <a14:foregroundMark x1="26354" y1="92685" x2="30469" y2="91667"/>
                        <a14:foregroundMark x1="30469" y1="91667" x2="48750" y2="94259"/>
                        <a14:foregroundMark x1="48750" y1="94259" x2="58021" y2="91852"/>
                        <a14:foregroundMark x1="58021" y1="91852" x2="62344" y2="91852"/>
                        <a14:foregroundMark x1="62344" y1="91852" x2="66615" y2="91019"/>
                        <a14:foregroundMark x1="66615" y1="91019" x2="70417" y2="87222"/>
                        <a14:foregroundMark x1="70417" y1="87222" x2="72969" y2="81111"/>
                        <a14:foregroundMark x1="72969" y1="81111" x2="73646" y2="72500"/>
                        <a14:foregroundMark x1="73646" y1="72500" x2="69844" y2="64352"/>
                        <a14:foregroundMark x1="40104" y1="83519" x2="43750" y2="88611"/>
                        <a14:foregroundMark x1="43750" y1="88611" x2="47813" y2="90648"/>
                        <a14:foregroundMark x1="47813" y1="90648" x2="56667" y2="87315"/>
                        <a14:foregroundMark x1="56667" y1="87315" x2="60781" y2="83148"/>
                      </a14:backgroundRemoval>
                    </a14:imgEffect>
                  </a14:imgLayer>
                </a14:imgProps>
              </a:ext>
            </a:extLst>
          </a:blip>
          <a:srcRect l="23592" t="20269" r="25000" b="11036"/>
          <a:stretch/>
        </p:blipFill>
        <p:spPr>
          <a:xfrm>
            <a:off x="5835648" y="4256747"/>
            <a:ext cx="3531725" cy="2654632"/>
          </a:xfrm>
          <a:prstGeom prst="rect">
            <a:avLst/>
          </a:prstGeom>
        </p:spPr>
      </p:pic>
      <p:sp>
        <p:nvSpPr>
          <p:cNvPr id="5" name="Arrow: Bent 4">
            <a:extLst>
              <a:ext uri="{FF2B5EF4-FFF2-40B4-BE49-F238E27FC236}">
                <a16:creationId xmlns:a16="http://schemas.microsoft.com/office/drawing/2014/main" id="{DF534844-4AA8-4589-A07C-579AA90789E1}"/>
              </a:ext>
            </a:extLst>
          </p:cNvPr>
          <p:cNvSpPr/>
          <p:nvPr/>
        </p:nvSpPr>
        <p:spPr>
          <a:xfrm rot="5400000">
            <a:off x="6292763" y="3307745"/>
            <a:ext cx="1592113" cy="1702898"/>
          </a:xfrm>
          <a:prstGeom prst="bentArrow">
            <a:avLst>
              <a:gd name="adj1" fmla="val 16659"/>
              <a:gd name="adj2" fmla="val 22393"/>
              <a:gd name="adj3" fmla="val 25000"/>
              <a:gd name="adj4" fmla="val 43750"/>
            </a:avLst>
          </a:prstGeom>
          <a:solidFill>
            <a:srgbClr val="FF0000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58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EC709-7B58-4ADE-8B02-C758D5E49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8411"/>
            <a:ext cx="9143999" cy="1095507"/>
          </a:xfrm>
          <a:solidFill>
            <a:srgbClr val="174A8A"/>
          </a:solidFill>
        </p:spPr>
        <p:txBody>
          <a:bodyPr anchor="ctr"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Brush Script MT" panose="03060802040406070304" pitchFamily="66" charset="0"/>
              </a:rPr>
              <a:t>2 Samuel 1-2 	Civil War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D5DF5A-4806-4548-8B00-B43C390E78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130" b="87315" l="24792" r="73646">
                        <a14:foregroundMark x1="46927" y1="47593" x2="49271" y2="41667"/>
                        <a14:foregroundMark x1="49271" y1="41667" x2="52969" y2="45000"/>
                        <a14:foregroundMark x1="52969" y1="45000" x2="57135" y2="45926"/>
                        <a14:foregroundMark x1="57135" y1="45926" x2="63594" y2="51944"/>
                        <a14:foregroundMark x1="63594" y1="51944" x2="69896" y2="63426"/>
                        <a14:foregroundMark x1="69896" y1="63426" x2="73646" y2="67593"/>
                        <a14:foregroundMark x1="73646" y1="67593" x2="76094" y2="73148"/>
                        <a14:foregroundMark x1="76094" y1="73148" x2="73698" y2="94352"/>
                        <a14:foregroundMark x1="73698" y1="94352" x2="55052" y2="94815"/>
                        <a14:foregroundMark x1="55052" y1="94815" x2="23906" y2="90833"/>
                        <a14:foregroundMark x1="23906" y1="90833" x2="21510" y2="84537"/>
                        <a14:foregroundMark x1="21510" y1="84537" x2="22240" y2="75000"/>
                        <a14:foregroundMark x1="22240" y1="75000" x2="24792" y2="64907"/>
                        <a14:foregroundMark x1="24792" y1="64907" x2="35521" y2="61759"/>
                        <a14:foregroundMark x1="35521" y1="61759" x2="38802" y2="56759"/>
                        <a14:foregroundMark x1="38802" y1="56759" x2="40833" y2="50741"/>
                        <a14:foregroundMark x1="40833" y1="50741" x2="45000" y2="46667"/>
                        <a14:foregroundMark x1="45000" y1="46667" x2="48021" y2="45556"/>
                        <a14:foregroundMark x1="24115" y1="71481" x2="23281" y2="78981"/>
                        <a14:foregroundMark x1="23281" y1="78981" x2="26354" y2="92685"/>
                        <a14:foregroundMark x1="26354" y1="92685" x2="30469" y2="91667"/>
                        <a14:foregroundMark x1="30469" y1="91667" x2="48750" y2="94259"/>
                        <a14:foregroundMark x1="48750" y1="94259" x2="58021" y2="91852"/>
                        <a14:foregroundMark x1="58021" y1="91852" x2="62344" y2="91852"/>
                        <a14:foregroundMark x1="62344" y1="91852" x2="66615" y2="91019"/>
                        <a14:foregroundMark x1="66615" y1="91019" x2="70417" y2="87222"/>
                        <a14:foregroundMark x1="70417" y1="87222" x2="72969" y2="81111"/>
                        <a14:foregroundMark x1="72969" y1="81111" x2="73646" y2="72500"/>
                        <a14:foregroundMark x1="73646" y1="72500" x2="69844" y2="64352"/>
                        <a14:foregroundMark x1="40104" y1="83519" x2="43750" y2="88611"/>
                        <a14:foregroundMark x1="43750" y1="88611" x2="47813" y2="90648"/>
                        <a14:foregroundMark x1="47813" y1="90648" x2="56667" y2="87315"/>
                        <a14:foregroundMark x1="56667" y1="87315" x2="60781" y2="83148"/>
                      </a14:backgroundRemoval>
                    </a14:imgEffect>
                  </a14:imgLayer>
                </a14:imgProps>
              </a:ext>
            </a:extLst>
          </a:blip>
          <a:srcRect l="23592" t="20269" r="25000" b="11036"/>
          <a:stretch/>
        </p:blipFill>
        <p:spPr>
          <a:xfrm>
            <a:off x="5835648" y="4256747"/>
            <a:ext cx="3531725" cy="265463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67A0ED9-A45E-4B7C-AF98-7D2D6F3C4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15" y="1278384"/>
            <a:ext cx="8675370" cy="54812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174A8A"/>
                </a:solidFill>
              </a:rPr>
              <a:t>1) Was David killing Amalekite</a:t>
            </a:r>
            <a:r>
              <a:rPr lang="en-US" sz="3200" b="1" u="sng" dirty="0">
                <a:solidFill>
                  <a:srgbClr val="174A8A"/>
                </a:solidFill>
              </a:rPr>
              <a:t>s</a:t>
            </a:r>
            <a:r>
              <a:rPr lang="en-US" sz="3200" b="1" dirty="0">
                <a:solidFill>
                  <a:srgbClr val="174A8A"/>
                </a:solidFill>
              </a:rPr>
              <a:t> justified? Why? </a:t>
            </a:r>
            <a:endParaRPr lang="en-US" sz="3200" dirty="0">
              <a:solidFill>
                <a:srgbClr val="174A8A"/>
              </a:solidFill>
            </a:endParaRPr>
          </a:p>
          <a:p>
            <a:pPr marL="457200" lvl="1" indent="0">
              <a:buNone/>
            </a:pPr>
            <a:r>
              <a:rPr lang="en-US" sz="2800" dirty="0">
                <a:solidFill>
                  <a:srgbClr val="174A8A"/>
                </a:solidFill>
              </a:rPr>
              <a:t>David ‘inquired’ &amp; God approved it earlier, </a:t>
            </a:r>
            <a:r>
              <a:rPr lang="en-US" sz="2800" b="1" dirty="0">
                <a:solidFill>
                  <a:srgbClr val="174A8A"/>
                </a:solidFill>
              </a:rPr>
              <a:t>1 Sam 30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174A8A"/>
                </a:solidFill>
              </a:rPr>
              <a:t>2a) Who brings David news of Saul &amp; sons? </a:t>
            </a:r>
            <a:endParaRPr lang="en-US" sz="3200" dirty="0">
              <a:solidFill>
                <a:srgbClr val="174A8A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174A8A"/>
                </a:solidFill>
              </a:rPr>
              <a:t>	</a:t>
            </a:r>
            <a:r>
              <a:rPr lang="en-US" dirty="0">
                <a:solidFill>
                  <a:srgbClr val="174A8A"/>
                </a:solidFill>
              </a:rPr>
              <a:t>An Amalekite claiming to assist Saul’s suicide. </a:t>
            </a:r>
            <a:endParaRPr lang="en-US" sz="3200" b="1" dirty="0">
              <a:solidFill>
                <a:srgbClr val="174A8A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174A8A"/>
                </a:solidFill>
              </a:rPr>
              <a:t>2b) How does David respond? </a:t>
            </a:r>
            <a:endParaRPr lang="en-US" sz="3200" dirty="0">
              <a:solidFill>
                <a:srgbClr val="174A8A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174A8A"/>
                </a:solidFill>
              </a:rPr>
              <a:t>	</a:t>
            </a:r>
            <a:r>
              <a:rPr lang="en-US" dirty="0">
                <a:solidFill>
                  <a:srgbClr val="174A8A"/>
                </a:solidFill>
              </a:rPr>
              <a:t>Mourned, didn’t rejoice. Executes Amalekite. </a:t>
            </a:r>
            <a:endParaRPr lang="en-US" sz="3200" b="1" dirty="0">
              <a:solidFill>
                <a:srgbClr val="174A8A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174A8A"/>
                </a:solidFill>
              </a:rPr>
              <a:t>2c) Is this how we would? </a:t>
            </a:r>
            <a:endParaRPr lang="en-US" sz="3200" dirty="0">
              <a:solidFill>
                <a:srgbClr val="174A8A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174A8A"/>
                </a:solidFill>
              </a:rPr>
              <a:t>	Possibly? The extremes are hard to consider. </a:t>
            </a:r>
          </a:p>
          <a:p>
            <a:pPr marL="0" indent="0">
              <a:buNone/>
            </a:pPr>
            <a:r>
              <a:rPr lang="en-US" dirty="0">
                <a:solidFill>
                  <a:srgbClr val="174A8A"/>
                </a:solidFill>
              </a:rPr>
              <a:t>	We can be too hasty to judge these characters. 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174A8A"/>
                </a:solidFill>
              </a:rPr>
              <a:t>3) The name of David’s song? Repeated theme? </a:t>
            </a:r>
          </a:p>
        </p:txBody>
      </p:sp>
    </p:spTree>
    <p:extLst>
      <p:ext uri="{BB962C8B-B14F-4D97-AF65-F5344CB8AC3E}">
        <p14:creationId xmlns:p14="http://schemas.microsoft.com/office/powerpoint/2010/main" val="16570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EC709-7B58-4ADE-8B02-C758D5E49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8411"/>
            <a:ext cx="9143999" cy="1095507"/>
          </a:xfrm>
          <a:solidFill>
            <a:srgbClr val="174A8A"/>
          </a:solidFill>
        </p:spPr>
        <p:txBody>
          <a:bodyPr anchor="ctr"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Brush Script MT" panose="03060802040406070304" pitchFamily="66" charset="0"/>
              </a:rPr>
              <a:t>2 Samuel 1-2 	Civil War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D5DF5A-4806-4548-8B00-B43C390E78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130" b="87315" l="24792" r="73646">
                        <a14:foregroundMark x1="46927" y1="47593" x2="49271" y2="41667"/>
                        <a14:foregroundMark x1="49271" y1="41667" x2="52969" y2="45000"/>
                        <a14:foregroundMark x1="52969" y1="45000" x2="57135" y2="45926"/>
                        <a14:foregroundMark x1="57135" y1="45926" x2="63594" y2="51944"/>
                        <a14:foregroundMark x1="63594" y1="51944" x2="69896" y2="63426"/>
                        <a14:foregroundMark x1="69896" y1="63426" x2="73646" y2="67593"/>
                        <a14:foregroundMark x1="73646" y1="67593" x2="76094" y2="73148"/>
                        <a14:foregroundMark x1="76094" y1="73148" x2="73698" y2="94352"/>
                        <a14:foregroundMark x1="73698" y1="94352" x2="55052" y2="94815"/>
                        <a14:foregroundMark x1="55052" y1="94815" x2="23906" y2="90833"/>
                        <a14:foregroundMark x1="23906" y1="90833" x2="21510" y2="84537"/>
                        <a14:foregroundMark x1="21510" y1="84537" x2="22240" y2="75000"/>
                        <a14:foregroundMark x1="22240" y1="75000" x2="24792" y2="64907"/>
                        <a14:foregroundMark x1="24792" y1="64907" x2="35521" y2="61759"/>
                        <a14:foregroundMark x1="35521" y1="61759" x2="38802" y2="56759"/>
                        <a14:foregroundMark x1="38802" y1="56759" x2="40833" y2="50741"/>
                        <a14:foregroundMark x1="40833" y1="50741" x2="45000" y2="46667"/>
                        <a14:foregroundMark x1="45000" y1="46667" x2="48021" y2="45556"/>
                        <a14:foregroundMark x1="24115" y1="71481" x2="23281" y2="78981"/>
                        <a14:foregroundMark x1="23281" y1="78981" x2="26354" y2="92685"/>
                        <a14:foregroundMark x1="26354" y1="92685" x2="30469" y2="91667"/>
                        <a14:foregroundMark x1="30469" y1="91667" x2="48750" y2="94259"/>
                        <a14:foregroundMark x1="48750" y1="94259" x2="58021" y2="91852"/>
                        <a14:foregroundMark x1="58021" y1="91852" x2="62344" y2="91852"/>
                        <a14:foregroundMark x1="62344" y1="91852" x2="66615" y2="91019"/>
                        <a14:foregroundMark x1="66615" y1="91019" x2="70417" y2="87222"/>
                        <a14:foregroundMark x1="70417" y1="87222" x2="72969" y2="81111"/>
                        <a14:foregroundMark x1="72969" y1="81111" x2="73646" y2="72500"/>
                        <a14:foregroundMark x1="73646" y1="72500" x2="69844" y2="64352"/>
                        <a14:foregroundMark x1="40104" y1="83519" x2="43750" y2="88611"/>
                        <a14:foregroundMark x1="43750" y1="88611" x2="47813" y2="90648"/>
                        <a14:foregroundMark x1="47813" y1="90648" x2="56667" y2="87315"/>
                        <a14:foregroundMark x1="56667" y1="87315" x2="60781" y2="83148"/>
                      </a14:backgroundRemoval>
                    </a14:imgEffect>
                  </a14:imgLayer>
                </a14:imgProps>
              </a:ext>
            </a:extLst>
          </a:blip>
          <a:srcRect l="23592" t="20269" r="25000" b="11036"/>
          <a:stretch/>
        </p:blipFill>
        <p:spPr>
          <a:xfrm>
            <a:off x="5835648" y="4256747"/>
            <a:ext cx="3531725" cy="265463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67A0ED9-A45E-4B7C-AF98-7D2D6F3C4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15" y="1278384"/>
            <a:ext cx="8675370" cy="548120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174A8A"/>
                </a:solidFill>
              </a:rPr>
              <a:t>3) The name of David’s song? Repeated theme? </a:t>
            </a:r>
            <a:endParaRPr lang="en-US" sz="3200" dirty="0">
              <a:solidFill>
                <a:srgbClr val="174A8A"/>
              </a:solidFill>
            </a:endParaRPr>
          </a:p>
          <a:p>
            <a:pPr marL="457200" lvl="1" indent="0">
              <a:buNone/>
            </a:pPr>
            <a:r>
              <a:rPr lang="en-US" sz="2800" dirty="0">
                <a:solidFill>
                  <a:srgbClr val="174A8A"/>
                </a:solidFill>
              </a:rPr>
              <a:t>Song of the bow. How the mighty have fallen. 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rgbClr val="174A8A"/>
                </a:solidFill>
              </a:rPr>
              <a:t>A reminder of the themes in Hannah’s prayer </a:t>
            </a:r>
            <a:r>
              <a:rPr lang="en-US" sz="2800" b="1" dirty="0">
                <a:solidFill>
                  <a:srgbClr val="174A8A"/>
                </a:solidFill>
              </a:rPr>
              <a:t>1 Sam 2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174A8A"/>
                </a:solidFill>
              </a:rPr>
              <a:t>4) David’s feelings for Saul &amp; Jonathan? [1:23-27] </a:t>
            </a:r>
            <a:endParaRPr lang="en-US" sz="3200" dirty="0">
              <a:solidFill>
                <a:srgbClr val="174A8A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174A8A"/>
                </a:solidFill>
              </a:rPr>
              <a:t>	He was protective of them. Covenant loyalty. </a:t>
            </a:r>
          </a:p>
          <a:p>
            <a:pPr marL="0" indent="0">
              <a:buNone/>
            </a:pPr>
            <a:r>
              <a:rPr lang="en-US" dirty="0">
                <a:solidFill>
                  <a:srgbClr val="174A8A"/>
                </a:solidFill>
              </a:rPr>
              <a:t>a) “Love” &amp; in </a:t>
            </a:r>
            <a:r>
              <a:rPr lang="en-US" b="1" dirty="0">
                <a:solidFill>
                  <a:srgbClr val="174A8A"/>
                </a:solidFill>
              </a:rPr>
              <a:t>1 Sam 18:3</a:t>
            </a:r>
            <a:r>
              <a:rPr lang="en-US" dirty="0">
                <a:solidFill>
                  <a:srgbClr val="174A8A"/>
                </a:solidFill>
              </a:rPr>
              <a:t> is used of political alliances of kings. </a:t>
            </a:r>
          </a:p>
          <a:p>
            <a:pPr marL="0" indent="0">
              <a:buNone/>
            </a:pPr>
            <a:r>
              <a:rPr lang="en-US" dirty="0">
                <a:solidFill>
                  <a:srgbClr val="174A8A"/>
                </a:solidFill>
              </a:rPr>
              <a:t>b) OT word for sexual activity “know” is NEVER used w/ them. </a:t>
            </a:r>
          </a:p>
          <a:p>
            <a:pPr marL="0" indent="0">
              <a:buNone/>
            </a:pPr>
            <a:r>
              <a:rPr lang="en-US" dirty="0">
                <a:solidFill>
                  <a:srgbClr val="174A8A"/>
                </a:solidFill>
              </a:rPr>
              <a:t>c) Recall </a:t>
            </a:r>
            <a:r>
              <a:rPr lang="en-US" b="1" dirty="0">
                <a:solidFill>
                  <a:srgbClr val="174A8A"/>
                </a:solidFill>
              </a:rPr>
              <a:t>1 Sam 17:25</a:t>
            </a:r>
            <a:r>
              <a:rPr lang="en-US" dirty="0">
                <a:solidFill>
                  <a:srgbClr val="174A8A"/>
                </a:solidFill>
              </a:rPr>
              <a:t>: David didn’t get the woman promised. </a:t>
            </a:r>
          </a:p>
          <a:p>
            <a:pPr marL="0" indent="0">
              <a:buNone/>
            </a:pPr>
            <a:r>
              <a:rPr lang="en-US" dirty="0">
                <a:solidFill>
                  <a:srgbClr val="174A8A"/>
                </a:solidFill>
              </a:rPr>
              <a:t>	INSTEAD, he got Jonathan’s loyalty due to David’s faith. </a:t>
            </a:r>
          </a:p>
          <a:p>
            <a:pPr marL="0" indent="0">
              <a:buNone/>
            </a:pPr>
            <a:r>
              <a:rPr lang="en-US" dirty="0">
                <a:solidFill>
                  <a:srgbClr val="174A8A"/>
                </a:solidFill>
              </a:rPr>
              <a:t>d) Common in other ANE literature &amp; not interpreted this way. </a:t>
            </a:r>
          </a:p>
          <a:p>
            <a:pPr marL="0" indent="0">
              <a:buNone/>
            </a:pPr>
            <a:r>
              <a:rPr lang="en-US" dirty="0">
                <a:solidFill>
                  <a:srgbClr val="174A8A"/>
                </a:solidFill>
              </a:rPr>
              <a:t>e) A contradiction of epic proportions if David is a Sodomite.</a:t>
            </a:r>
          </a:p>
        </p:txBody>
      </p:sp>
    </p:spTree>
    <p:extLst>
      <p:ext uri="{BB962C8B-B14F-4D97-AF65-F5344CB8AC3E}">
        <p14:creationId xmlns:p14="http://schemas.microsoft.com/office/powerpoint/2010/main" val="5196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EC709-7B58-4ADE-8B02-C758D5E49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8411"/>
            <a:ext cx="9143999" cy="1095507"/>
          </a:xfrm>
          <a:solidFill>
            <a:srgbClr val="174A8A"/>
          </a:solidFill>
        </p:spPr>
        <p:txBody>
          <a:bodyPr anchor="ctr"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Brush Script MT" panose="03060802040406070304" pitchFamily="66" charset="0"/>
              </a:rPr>
              <a:t>2 Samuel 1-2 	Civil War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D5DF5A-4806-4548-8B00-B43C390E78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130" b="87315" l="24792" r="73646">
                        <a14:foregroundMark x1="46927" y1="47593" x2="49271" y2="41667"/>
                        <a14:foregroundMark x1="49271" y1="41667" x2="52969" y2="45000"/>
                        <a14:foregroundMark x1="52969" y1="45000" x2="57135" y2="45926"/>
                        <a14:foregroundMark x1="57135" y1="45926" x2="63594" y2="51944"/>
                        <a14:foregroundMark x1="63594" y1="51944" x2="69896" y2="63426"/>
                        <a14:foregroundMark x1="69896" y1="63426" x2="73646" y2="67593"/>
                        <a14:foregroundMark x1="73646" y1="67593" x2="76094" y2="73148"/>
                        <a14:foregroundMark x1="76094" y1="73148" x2="73698" y2="94352"/>
                        <a14:foregroundMark x1="73698" y1="94352" x2="55052" y2="94815"/>
                        <a14:foregroundMark x1="55052" y1="94815" x2="23906" y2="90833"/>
                        <a14:foregroundMark x1="23906" y1="90833" x2="21510" y2="84537"/>
                        <a14:foregroundMark x1="21510" y1="84537" x2="22240" y2="75000"/>
                        <a14:foregroundMark x1="22240" y1="75000" x2="24792" y2="64907"/>
                        <a14:foregroundMark x1="24792" y1="64907" x2="35521" y2="61759"/>
                        <a14:foregroundMark x1="35521" y1="61759" x2="38802" y2="56759"/>
                        <a14:foregroundMark x1="38802" y1="56759" x2="40833" y2="50741"/>
                        <a14:foregroundMark x1="40833" y1="50741" x2="45000" y2="46667"/>
                        <a14:foregroundMark x1="45000" y1="46667" x2="48021" y2="45556"/>
                        <a14:foregroundMark x1="24115" y1="71481" x2="23281" y2="78981"/>
                        <a14:foregroundMark x1="23281" y1="78981" x2="26354" y2="92685"/>
                        <a14:foregroundMark x1="26354" y1="92685" x2="30469" y2="91667"/>
                        <a14:foregroundMark x1="30469" y1="91667" x2="48750" y2="94259"/>
                        <a14:foregroundMark x1="48750" y1="94259" x2="58021" y2="91852"/>
                        <a14:foregroundMark x1="58021" y1="91852" x2="62344" y2="91852"/>
                        <a14:foregroundMark x1="62344" y1="91852" x2="66615" y2="91019"/>
                        <a14:foregroundMark x1="66615" y1="91019" x2="70417" y2="87222"/>
                        <a14:foregroundMark x1="70417" y1="87222" x2="72969" y2="81111"/>
                        <a14:foregroundMark x1="72969" y1="81111" x2="73646" y2="72500"/>
                        <a14:foregroundMark x1="73646" y1="72500" x2="69844" y2="64352"/>
                        <a14:foregroundMark x1="40104" y1="83519" x2="43750" y2="88611"/>
                        <a14:foregroundMark x1="43750" y1="88611" x2="47813" y2="90648"/>
                        <a14:foregroundMark x1="47813" y1="90648" x2="56667" y2="87315"/>
                        <a14:foregroundMark x1="56667" y1="87315" x2="60781" y2="83148"/>
                      </a14:backgroundRemoval>
                    </a14:imgEffect>
                  </a14:imgLayer>
                </a14:imgProps>
              </a:ext>
            </a:extLst>
          </a:blip>
          <a:srcRect l="23592" t="20269" r="25000" b="11036"/>
          <a:stretch/>
        </p:blipFill>
        <p:spPr>
          <a:xfrm>
            <a:off x="5835648" y="4256747"/>
            <a:ext cx="3531725" cy="265463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67A0ED9-A45E-4B7C-AF98-7D2D6F3C4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15" y="1278384"/>
            <a:ext cx="8675370" cy="54812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174A8A"/>
                </a:solidFill>
              </a:rPr>
              <a:t>5) How does…? </a:t>
            </a:r>
            <a:endParaRPr lang="en-US" sz="3200" dirty="0">
              <a:solidFill>
                <a:srgbClr val="174A8A"/>
              </a:solidFill>
            </a:endParaRPr>
          </a:p>
          <a:p>
            <a:pPr marL="457200" lvl="1" indent="0">
              <a:buNone/>
            </a:pPr>
            <a:r>
              <a:rPr lang="en-US" sz="2800" dirty="0">
                <a:solidFill>
                  <a:srgbClr val="174A8A"/>
                </a:solidFill>
              </a:rPr>
              <a:t>Song of the bow. How the mighty have fallen. 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rgbClr val="174A8A"/>
                </a:solidFill>
              </a:rPr>
              <a:t>A reminder of the themes in Hannah’s prayer </a:t>
            </a:r>
            <a:r>
              <a:rPr lang="en-US" sz="2800" b="1" dirty="0">
                <a:solidFill>
                  <a:srgbClr val="174A8A"/>
                </a:solidFill>
              </a:rPr>
              <a:t>1 Sam 2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174A8A"/>
                </a:solidFill>
              </a:rPr>
              <a:t>4) David’s feelings for Saul &amp; Jonathan? [1:23-27] </a:t>
            </a:r>
            <a:endParaRPr lang="en-US" sz="3200" dirty="0">
              <a:solidFill>
                <a:srgbClr val="174A8A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174A8A"/>
                </a:solidFill>
              </a:rPr>
              <a:t>	He was protective of them. Covenant loyalty</a:t>
            </a:r>
            <a:r>
              <a:rPr lang="en-US">
                <a:solidFill>
                  <a:srgbClr val="174A8A"/>
                </a:solidFill>
              </a:rPr>
              <a:t>. </a:t>
            </a:r>
            <a:endParaRPr lang="en-US" dirty="0">
              <a:solidFill>
                <a:srgbClr val="174A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98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 Sam Intro</Template>
  <TotalTime>31</TotalTime>
  <Words>148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Brush Script MT</vt:lpstr>
      <vt:lpstr>Calibri</vt:lpstr>
      <vt:lpstr>Calibri Light</vt:lpstr>
      <vt:lpstr>Office Theme</vt:lpstr>
      <vt:lpstr>Introduction Review of 1 Sam</vt:lpstr>
      <vt:lpstr>Introducing &amp; Reviewing “Samuel”</vt:lpstr>
      <vt:lpstr>2 Samuel 1-2  Civil War</vt:lpstr>
      <vt:lpstr>2 Samuel 1-2  Civil War</vt:lpstr>
      <vt:lpstr>2 Samuel 1-2  Civil War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Review of 1 Sam</dc:title>
  <dc:creator>Coulter Wickerham</dc:creator>
  <cp:lastModifiedBy>Coulter Wickerham</cp:lastModifiedBy>
  <cp:revision>3</cp:revision>
  <dcterms:created xsi:type="dcterms:W3CDTF">2019-04-17T18:21:15Z</dcterms:created>
  <dcterms:modified xsi:type="dcterms:W3CDTF">2019-04-17T18:52:29Z</dcterms:modified>
</cp:coreProperties>
</file>