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6" r:id="rId1"/>
  </p:sldMasterIdLst>
  <p:sldIdLst>
    <p:sldId id="257" r:id="rId2"/>
    <p:sldId id="256" r:id="rId3"/>
    <p:sldId id="258" r:id="rId4"/>
    <p:sldId id="260" r:id="rId5"/>
    <p:sldId id="265" r:id="rId6"/>
    <p:sldId id="262" r:id="rId7"/>
    <p:sldId id="259" r:id="rId8"/>
    <p:sldId id="261" r:id="rId9"/>
    <p:sldId id="266" r:id="rId10"/>
    <p:sldId id="263" r:id="rId11"/>
    <p:sldId id="264"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67"/>
  </p:normalViewPr>
  <p:slideViewPr>
    <p:cSldViewPr snapToGrid="0" snapToObjects="1">
      <p:cViewPr varScale="1">
        <p:scale>
          <a:sx n="110" d="100"/>
          <a:sy n="110" d="100"/>
        </p:scale>
        <p:origin x="1104"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7298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50660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91440" rIns="45720" bIns="9144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82821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154779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34D819-9F07-4261-B09B-9E467E5D9002}" type="datetimeFigureOut">
              <a:rPr lang="en-US" smtClean="0"/>
              <a:pPr/>
              <a:t>10/12/19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pPr/>
              <a:t>‹#›</a:t>
            </a:fld>
            <a:endParaRPr lang="en-US" dirty="0"/>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10696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smtClean="0"/>
              <a:t>10/12/19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65670550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smtClean="0"/>
              <a:t>10/12/19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212400640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10/12/19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5550351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334D819-9F07-4261-B09B-9E467E5D9002}" type="datetimeFigureOut">
              <a:rPr lang="en-US" smtClean="0"/>
              <a:t>10/12/19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smtClean="0"/>
              <a:t>‹#›</a:t>
            </a:fld>
            <a:endParaRPr lang="en-US" dirty="0"/>
          </a:p>
        </p:txBody>
      </p:sp>
    </p:spTree>
    <p:extLst>
      <p:ext uri="{BB962C8B-B14F-4D97-AF65-F5344CB8AC3E}">
        <p14:creationId xmlns:p14="http://schemas.microsoft.com/office/powerpoint/2010/main" val="19547073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 y="0"/>
            <a:ext cx="3038093"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334D819-9F07-4261-B09B-9E467E5D9002}" type="datetimeFigureOut">
              <a:rPr lang="en-US" smtClean="0"/>
              <a:t>10/12/19</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766878-3199-4EAB-94E7-2D6D11070E14}" type="slidenum">
              <a:rPr lang="en-US" smtClean="0"/>
              <a:t>‹#›</a:t>
            </a:fld>
            <a:endParaRPr lang="en-US" dirty="0"/>
          </a:p>
        </p:txBody>
      </p:sp>
    </p:spTree>
    <p:extLst>
      <p:ext uri="{BB962C8B-B14F-4D97-AF65-F5344CB8AC3E}">
        <p14:creationId xmlns:p14="http://schemas.microsoft.com/office/powerpoint/2010/main" val="560826522"/>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22959" y="5907023"/>
            <a:ext cx="7589520"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9334D819-9F07-4261-B09B-9E467E5D9002}" type="datetimeFigureOut">
              <a:rPr lang="en-US" smtClean="0"/>
              <a:t>10/12/19</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766878-3199-4EAB-94E7-2D6D11070E14}" type="slidenum">
              <a:rPr lang="en-US" smtClean="0"/>
              <a:t>‹#›</a:t>
            </a:fld>
            <a:endParaRPr lang="en-US" dirty="0"/>
          </a:p>
        </p:txBody>
      </p:sp>
    </p:spTree>
    <p:extLst>
      <p:ext uri="{BB962C8B-B14F-4D97-AF65-F5344CB8AC3E}">
        <p14:creationId xmlns:p14="http://schemas.microsoft.com/office/powerpoint/2010/main" val="5056285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2" y="6400800"/>
            <a:ext cx="9143989"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334D819-9F07-4261-B09B-9E467E5D9002}" type="datetimeFigureOut">
              <a:rPr lang="en-US" smtClean="0"/>
              <a:pPr/>
              <a:t>10/12/19</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1766878-3199-4EAB-94E7-2D6D11070E14}" type="slidenum">
              <a:rPr lang="en-US" smtClean="0"/>
              <a:pPr/>
              <a:t>‹#›</a:t>
            </a:fld>
            <a:endParaRPr lang="en-US" dirty="0"/>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4024544"/>
      </p:ext>
    </p:extLst>
  </p:cSld>
  <p:clrMap bg1="dk1" tx1="lt1" bg2="dk2" tx2="lt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endParaRPr lang="en-US" sz="4000" dirty="0"/>
          </a:p>
        </p:txBody>
      </p:sp>
      <p:sp>
        <p:nvSpPr>
          <p:cNvPr id="3" name="Content Placeholder 2"/>
          <p:cNvSpPr>
            <a:spLocks noGrp="1"/>
          </p:cNvSpPr>
          <p:nvPr>
            <p:ph idx="1"/>
          </p:nvPr>
        </p:nvSpPr>
        <p:spPr>
          <a:xfrm>
            <a:off x="3368233" y="292100"/>
            <a:ext cx="5521124" cy="6273800"/>
          </a:xfrm>
        </p:spPr>
        <p:txBody>
          <a:bodyPr anchor="ctr">
            <a:noAutofit/>
          </a:bodyPr>
          <a:lstStyle/>
          <a:p>
            <a:r>
              <a:rPr lang="en-US" sz="2800" dirty="0"/>
              <a:t>Therefore, holy brothers, you who share in a heavenly calling, consider Jesus, the apostle and high priest of our confession, who was faithful to him who appointed him, just as Moses also was faithful in all God's house. For Jesus has been counted worthy of more glory than Moses—as much more glory as the builder of a house has more honor than the house itself.</a:t>
            </a:r>
            <a:endParaRPr lang="en-US" sz="2800" dirty="0"/>
          </a:p>
        </p:txBody>
      </p:sp>
      <p:sp>
        <p:nvSpPr>
          <p:cNvPr id="4" name="Text Placeholder 3"/>
          <p:cNvSpPr>
            <a:spLocks noGrp="1"/>
          </p:cNvSpPr>
          <p:nvPr>
            <p:ph type="body" sz="half" idx="2"/>
          </p:nvPr>
        </p:nvSpPr>
        <p:spPr/>
        <p:txBody>
          <a:bodyPr>
            <a:normAutofit/>
          </a:bodyPr>
          <a:lstStyle/>
          <a:p>
            <a:r>
              <a:rPr lang="en-US" sz="2800" dirty="0" smtClean="0">
                <a:solidFill>
                  <a:schemeClr val="bg1"/>
                </a:solidFill>
              </a:rPr>
              <a:t>Hebrews </a:t>
            </a:r>
            <a:r>
              <a:rPr lang="en-US" sz="2800" dirty="0" smtClean="0">
                <a:solidFill>
                  <a:schemeClr val="bg1"/>
                </a:solidFill>
              </a:rPr>
              <a:t>3:1-2</a:t>
            </a:r>
            <a:endParaRPr lang="en-US" sz="2800" dirty="0">
              <a:solidFill>
                <a:schemeClr val="bg1"/>
              </a:solidFill>
            </a:endParaRPr>
          </a:p>
        </p:txBody>
      </p:sp>
    </p:spTree>
    <p:extLst>
      <p:ext uri="{BB962C8B-B14F-4D97-AF65-F5344CB8AC3E}">
        <p14:creationId xmlns:p14="http://schemas.microsoft.com/office/powerpoint/2010/main" val="558931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 </a:t>
            </a:r>
            <a:r>
              <a:rPr lang="en-US" sz="4000" dirty="0" smtClean="0"/>
              <a:t>Greater than </a:t>
            </a:r>
            <a:r>
              <a:rPr lang="en-US" sz="4000" dirty="0" smtClean="0"/>
              <a:t>Moses</a:t>
            </a:r>
            <a:endParaRPr lang="en-US" sz="4000" dirty="0"/>
          </a:p>
        </p:txBody>
      </p:sp>
      <p:sp>
        <p:nvSpPr>
          <p:cNvPr id="3" name="Content Placeholder 2"/>
          <p:cNvSpPr>
            <a:spLocks noGrp="1"/>
          </p:cNvSpPr>
          <p:nvPr>
            <p:ph idx="1"/>
          </p:nvPr>
        </p:nvSpPr>
        <p:spPr>
          <a:xfrm>
            <a:off x="3368233" y="472826"/>
            <a:ext cx="5416952" cy="5453412"/>
          </a:xfrm>
        </p:spPr>
        <p:txBody>
          <a:bodyPr anchor="ctr">
            <a:noAutofit/>
          </a:bodyPr>
          <a:lstStyle/>
          <a:p>
            <a:pPr>
              <a:spcBef>
                <a:spcPts val="0"/>
              </a:spcBef>
              <a:spcAft>
                <a:spcPts val="2000"/>
              </a:spcAft>
            </a:pPr>
            <a:r>
              <a:rPr lang="en-US" sz="3600" dirty="0" smtClean="0"/>
              <a:t>1. </a:t>
            </a:r>
            <a:r>
              <a:rPr lang="en-US" sz="3600" dirty="0" smtClean="0"/>
              <a:t>Watch out for a straying or hardened heart.</a:t>
            </a:r>
            <a:endParaRPr lang="en-US" sz="3600" dirty="0" smtClean="0"/>
          </a:p>
          <a:p>
            <a:pPr>
              <a:spcBef>
                <a:spcPts val="0"/>
              </a:spcBef>
            </a:pPr>
            <a:r>
              <a:rPr lang="en-US" sz="3600" dirty="0" smtClean="0"/>
              <a:t>2. </a:t>
            </a:r>
            <a:r>
              <a:rPr lang="en-US" sz="3600" dirty="0" smtClean="0"/>
              <a:t>Strive to enter God’s rest in trust and obedience.</a:t>
            </a:r>
            <a:r>
              <a:rPr lang="en-US" sz="3600" dirty="0"/>
              <a:t> </a:t>
            </a:r>
          </a:p>
        </p:txBody>
      </p:sp>
      <p:sp>
        <p:nvSpPr>
          <p:cNvPr id="4" name="Text Placeholder 3"/>
          <p:cNvSpPr>
            <a:spLocks noGrp="1"/>
          </p:cNvSpPr>
          <p:nvPr>
            <p:ph type="body" sz="half" idx="2"/>
          </p:nvPr>
        </p:nvSpPr>
        <p:spPr/>
        <p:txBody>
          <a:bodyPr>
            <a:normAutofit/>
          </a:bodyPr>
          <a:lstStyle/>
          <a:p>
            <a:pPr>
              <a:lnSpc>
                <a:spcPct val="100000"/>
              </a:lnSpc>
              <a:spcBef>
                <a:spcPts val="0"/>
              </a:spcBef>
            </a:pPr>
            <a:r>
              <a:rPr lang="en-US" sz="3200" dirty="0" smtClean="0">
                <a:solidFill>
                  <a:schemeClr val="bg1"/>
                </a:solidFill>
              </a:rPr>
              <a:t>So what?</a:t>
            </a:r>
            <a:endParaRPr lang="en-US" sz="3200" i="1" dirty="0">
              <a:solidFill>
                <a:schemeClr val="bg1"/>
              </a:solidFill>
            </a:endParaRPr>
          </a:p>
        </p:txBody>
      </p:sp>
    </p:spTree>
    <p:extLst>
      <p:ext uri="{BB962C8B-B14F-4D97-AF65-F5344CB8AC3E}">
        <p14:creationId xmlns:p14="http://schemas.microsoft.com/office/powerpoint/2010/main" val="51974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Jesus is Greater</a:t>
            </a:r>
            <a:endParaRPr lang="en-US" dirty="0"/>
          </a:p>
        </p:txBody>
      </p:sp>
      <p:sp>
        <p:nvSpPr>
          <p:cNvPr id="3" name="Subtitle 2"/>
          <p:cNvSpPr>
            <a:spLocks noGrp="1"/>
          </p:cNvSpPr>
          <p:nvPr>
            <p:ph type="subTitle" idx="1"/>
          </p:nvPr>
        </p:nvSpPr>
        <p:spPr>
          <a:xfrm>
            <a:off x="825038" y="4455621"/>
            <a:ext cx="7717078" cy="1143000"/>
          </a:xfrm>
        </p:spPr>
        <p:txBody>
          <a:bodyPr>
            <a:normAutofit/>
          </a:bodyPr>
          <a:lstStyle/>
          <a:p>
            <a:r>
              <a:rPr lang="en-US" sz="3200" dirty="0" smtClean="0"/>
              <a:t>A Merciful and Faithful </a:t>
            </a:r>
            <a:r>
              <a:rPr lang="en-US" sz="3200" smtClean="0"/>
              <a:t>High Priest</a:t>
            </a:r>
            <a:endParaRPr lang="en-US" sz="3200" dirty="0"/>
          </a:p>
        </p:txBody>
      </p:sp>
    </p:spTree>
    <p:extLst>
      <p:ext uri="{BB962C8B-B14F-4D97-AF65-F5344CB8AC3E}">
        <p14:creationId xmlns:p14="http://schemas.microsoft.com/office/powerpoint/2010/main" val="477943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Jesus is Greater</a:t>
            </a:r>
            <a:endParaRPr lang="en-US" dirty="0"/>
          </a:p>
        </p:txBody>
      </p:sp>
      <p:sp>
        <p:nvSpPr>
          <p:cNvPr id="3" name="Subtitle 2"/>
          <p:cNvSpPr>
            <a:spLocks noGrp="1"/>
          </p:cNvSpPr>
          <p:nvPr>
            <p:ph type="subTitle" idx="1"/>
          </p:nvPr>
        </p:nvSpPr>
        <p:spPr/>
        <p:txBody>
          <a:bodyPr>
            <a:normAutofit/>
          </a:bodyPr>
          <a:lstStyle/>
          <a:p>
            <a:r>
              <a:rPr lang="en-US" sz="3200" dirty="0" smtClean="0"/>
              <a:t>A Study of the Book of Hebrews</a:t>
            </a:r>
            <a:endParaRPr lang="en-US" sz="3200" dirty="0"/>
          </a:p>
        </p:txBody>
      </p:sp>
    </p:spTree>
    <p:extLst>
      <p:ext uri="{BB962C8B-B14F-4D97-AF65-F5344CB8AC3E}">
        <p14:creationId xmlns:p14="http://schemas.microsoft.com/office/powerpoint/2010/main" val="2010674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 </a:t>
            </a:r>
            <a:r>
              <a:rPr lang="en-US" sz="4000" dirty="0" smtClean="0"/>
              <a:t>Greater than </a:t>
            </a:r>
            <a:r>
              <a:rPr lang="en-US" sz="4000" dirty="0" smtClean="0"/>
              <a:t>Moses</a:t>
            </a:r>
            <a:endParaRPr lang="en-US" sz="4000" dirty="0"/>
          </a:p>
        </p:txBody>
      </p:sp>
      <p:sp>
        <p:nvSpPr>
          <p:cNvPr id="3" name="Content Placeholder 2"/>
          <p:cNvSpPr>
            <a:spLocks noGrp="1"/>
          </p:cNvSpPr>
          <p:nvPr>
            <p:ph idx="1"/>
          </p:nvPr>
        </p:nvSpPr>
        <p:spPr>
          <a:xfrm>
            <a:off x="3368233" y="472826"/>
            <a:ext cx="5521124" cy="5912348"/>
          </a:xfrm>
        </p:spPr>
        <p:txBody>
          <a:bodyPr anchor="ctr">
            <a:noAutofit/>
          </a:bodyPr>
          <a:lstStyle/>
          <a:p>
            <a:pPr>
              <a:spcBef>
                <a:spcPts val="600"/>
              </a:spcBef>
            </a:pPr>
            <a:r>
              <a:rPr lang="en-US" sz="3200" dirty="0"/>
              <a:t>Now Moses was faithful in all God's house as a servant, to testify to the things that were to be spoken later, but Christ is faithful over God's house as a son. And we are his house, if indeed we hold fast our confidence and our boasting in our hope.</a:t>
            </a:r>
            <a:endParaRPr lang="en-US" sz="3200" dirty="0"/>
          </a:p>
        </p:txBody>
      </p:sp>
      <p:sp>
        <p:nvSpPr>
          <p:cNvPr id="4" name="Text Placeholder 3"/>
          <p:cNvSpPr>
            <a:spLocks noGrp="1"/>
          </p:cNvSpPr>
          <p:nvPr>
            <p:ph type="body" sz="half" idx="2"/>
          </p:nvPr>
        </p:nvSpPr>
        <p:spPr/>
        <p:txBody>
          <a:bodyPr>
            <a:normAutofit/>
          </a:bodyPr>
          <a:lstStyle/>
          <a:p>
            <a:pPr>
              <a:lnSpc>
                <a:spcPct val="100000"/>
              </a:lnSpc>
              <a:spcBef>
                <a:spcPts val="0"/>
              </a:spcBef>
            </a:pPr>
            <a:r>
              <a:rPr lang="en-US" sz="2800" dirty="0" smtClean="0">
                <a:solidFill>
                  <a:schemeClr val="bg1"/>
                </a:solidFill>
              </a:rPr>
              <a:t>Hebrews </a:t>
            </a:r>
            <a:r>
              <a:rPr lang="en-US" sz="2800" dirty="0" smtClean="0">
                <a:solidFill>
                  <a:schemeClr val="bg1"/>
                </a:solidFill>
              </a:rPr>
              <a:t>3:5-6</a:t>
            </a:r>
            <a:endParaRPr lang="en-US" sz="2800" dirty="0" smtClean="0">
              <a:solidFill>
                <a:schemeClr val="bg1"/>
              </a:solidFill>
            </a:endParaRPr>
          </a:p>
        </p:txBody>
      </p:sp>
    </p:spTree>
    <p:extLst>
      <p:ext uri="{BB962C8B-B14F-4D97-AF65-F5344CB8AC3E}">
        <p14:creationId xmlns:p14="http://schemas.microsoft.com/office/powerpoint/2010/main" val="110799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 </a:t>
            </a:r>
            <a:r>
              <a:rPr lang="en-US" sz="4000" dirty="0" smtClean="0"/>
              <a:t>Greater than </a:t>
            </a:r>
            <a:r>
              <a:rPr lang="en-US" sz="4000" dirty="0" smtClean="0"/>
              <a:t>Moses</a:t>
            </a:r>
            <a:endParaRPr lang="en-US" sz="4000" dirty="0"/>
          </a:p>
        </p:txBody>
      </p:sp>
      <p:sp>
        <p:nvSpPr>
          <p:cNvPr id="3" name="Content Placeholder 2"/>
          <p:cNvSpPr>
            <a:spLocks noGrp="1"/>
          </p:cNvSpPr>
          <p:nvPr>
            <p:ph idx="1"/>
          </p:nvPr>
        </p:nvSpPr>
        <p:spPr>
          <a:xfrm>
            <a:off x="3321932" y="472826"/>
            <a:ext cx="5567423" cy="5912348"/>
          </a:xfrm>
        </p:spPr>
        <p:txBody>
          <a:bodyPr anchor="ctr">
            <a:noAutofit/>
          </a:bodyPr>
          <a:lstStyle/>
          <a:p>
            <a:r>
              <a:rPr lang="en-US" sz="2800" dirty="0"/>
              <a:t>Therefore, as the Holy Spirit says,</a:t>
            </a:r>
          </a:p>
          <a:p>
            <a:r>
              <a:rPr lang="en-US" sz="2800" dirty="0"/>
              <a:t>“Today, if you hear his voice,</a:t>
            </a:r>
            <a:br>
              <a:rPr lang="en-US" sz="2800" dirty="0"/>
            </a:br>
            <a:r>
              <a:rPr lang="en-US" sz="2800" dirty="0"/>
              <a:t>do not harden your hearts as in the rebellion,</a:t>
            </a:r>
            <a:br>
              <a:rPr lang="en-US" sz="2800" dirty="0"/>
            </a:br>
            <a:r>
              <a:rPr lang="en-US" sz="2800" dirty="0"/>
              <a:t>    on the day of testing in the wilderness,</a:t>
            </a:r>
            <a:br>
              <a:rPr lang="en-US" sz="2800" dirty="0"/>
            </a:br>
            <a:r>
              <a:rPr lang="en-US" sz="2800" dirty="0"/>
              <a:t>where your fathers put me to the test</a:t>
            </a:r>
            <a:br>
              <a:rPr lang="en-US" sz="2800" dirty="0"/>
            </a:br>
            <a:r>
              <a:rPr lang="en-US" sz="2800" dirty="0"/>
              <a:t>    and saw my works for forty years.</a:t>
            </a:r>
            <a:br>
              <a:rPr lang="en-US" sz="2800" dirty="0"/>
            </a:br>
            <a:r>
              <a:rPr lang="en-US" sz="2800" dirty="0"/>
              <a:t>Therefore I was provoked with that generation,</a:t>
            </a:r>
            <a:br>
              <a:rPr lang="en-US" sz="2800" dirty="0"/>
            </a:br>
            <a:r>
              <a:rPr lang="en-US" sz="2800" dirty="0"/>
              <a:t>and said, ‘They always go astray in their heart;</a:t>
            </a:r>
            <a:br>
              <a:rPr lang="en-US" sz="2800" dirty="0"/>
            </a:br>
            <a:r>
              <a:rPr lang="en-US" sz="2800" dirty="0"/>
              <a:t>    they have not known my ways.’</a:t>
            </a:r>
            <a:br>
              <a:rPr lang="en-US" sz="2800" dirty="0"/>
            </a:br>
            <a:r>
              <a:rPr lang="en-US" sz="2800" dirty="0"/>
              <a:t>As I swore in my wrath,</a:t>
            </a:r>
            <a:br>
              <a:rPr lang="en-US" sz="2800" dirty="0"/>
            </a:br>
            <a:r>
              <a:rPr lang="en-US" sz="2800" dirty="0"/>
              <a:t>    ‘They shall not enter my rest.’”</a:t>
            </a:r>
          </a:p>
        </p:txBody>
      </p:sp>
      <p:sp>
        <p:nvSpPr>
          <p:cNvPr id="4" name="Text Placeholder 3"/>
          <p:cNvSpPr>
            <a:spLocks noGrp="1"/>
          </p:cNvSpPr>
          <p:nvPr>
            <p:ph type="body" sz="half" idx="2"/>
          </p:nvPr>
        </p:nvSpPr>
        <p:spPr>
          <a:xfrm>
            <a:off x="342899" y="2926080"/>
            <a:ext cx="2481323" cy="3379124"/>
          </a:xfrm>
        </p:spPr>
        <p:txBody>
          <a:bodyPr>
            <a:normAutofit/>
          </a:bodyPr>
          <a:lstStyle/>
          <a:p>
            <a:pPr>
              <a:lnSpc>
                <a:spcPct val="100000"/>
              </a:lnSpc>
              <a:spcBef>
                <a:spcPts val="0"/>
              </a:spcBef>
            </a:pPr>
            <a:r>
              <a:rPr lang="en-US" sz="2800" dirty="0" smtClean="0">
                <a:solidFill>
                  <a:schemeClr val="bg1"/>
                </a:solidFill>
              </a:rPr>
              <a:t>Hebrews </a:t>
            </a:r>
            <a:r>
              <a:rPr lang="en-US" sz="2800" dirty="0" smtClean="0">
                <a:solidFill>
                  <a:schemeClr val="bg1"/>
                </a:solidFill>
              </a:rPr>
              <a:t>3:7-11</a:t>
            </a:r>
            <a:endParaRPr lang="en-US" sz="2800" dirty="0" smtClean="0">
              <a:solidFill>
                <a:schemeClr val="bg1"/>
              </a:solidFill>
            </a:endParaRPr>
          </a:p>
          <a:p>
            <a:pPr>
              <a:lnSpc>
                <a:spcPct val="100000"/>
              </a:lnSpc>
              <a:spcBef>
                <a:spcPts val="0"/>
              </a:spcBef>
            </a:pPr>
            <a:r>
              <a:rPr lang="en-US" sz="2800" i="1" dirty="0" smtClean="0">
                <a:solidFill>
                  <a:schemeClr val="bg1"/>
                </a:solidFill>
              </a:rPr>
              <a:t>(Psalm </a:t>
            </a:r>
            <a:r>
              <a:rPr lang="en-US" sz="2800" i="1" dirty="0" smtClean="0">
                <a:solidFill>
                  <a:schemeClr val="bg1"/>
                </a:solidFill>
              </a:rPr>
              <a:t>95)</a:t>
            </a:r>
            <a:endParaRPr lang="en-US" sz="2800" i="1" dirty="0">
              <a:solidFill>
                <a:schemeClr val="bg1"/>
              </a:solidFill>
            </a:endParaRPr>
          </a:p>
        </p:txBody>
      </p:sp>
    </p:spTree>
    <p:extLst>
      <p:ext uri="{BB962C8B-B14F-4D97-AF65-F5344CB8AC3E}">
        <p14:creationId xmlns:p14="http://schemas.microsoft.com/office/powerpoint/2010/main" val="1086634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 </a:t>
            </a:r>
            <a:r>
              <a:rPr lang="en-US" sz="4000" dirty="0" smtClean="0"/>
              <a:t>Greater than </a:t>
            </a:r>
            <a:r>
              <a:rPr lang="en-US" sz="4000" dirty="0" smtClean="0"/>
              <a:t>Moses</a:t>
            </a:r>
            <a:endParaRPr lang="en-US" sz="4000" dirty="0"/>
          </a:p>
        </p:txBody>
      </p:sp>
      <p:sp>
        <p:nvSpPr>
          <p:cNvPr id="3" name="Content Placeholder 2"/>
          <p:cNvSpPr>
            <a:spLocks noGrp="1"/>
          </p:cNvSpPr>
          <p:nvPr>
            <p:ph idx="1"/>
          </p:nvPr>
        </p:nvSpPr>
        <p:spPr>
          <a:xfrm>
            <a:off x="3368233" y="472826"/>
            <a:ext cx="5521124" cy="5912348"/>
          </a:xfrm>
        </p:spPr>
        <p:txBody>
          <a:bodyPr anchor="ctr">
            <a:noAutofit/>
          </a:bodyPr>
          <a:lstStyle/>
          <a:p>
            <a:pPr>
              <a:spcBef>
                <a:spcPts val="600"/>
              </a:spcBef>
            </a:pPr>
            <a:r>
              <a:rPr lang="en-US" sz="3200" dirty="0"/>
              <a:t>Take care, brothers, lest there be in any of you an evil, unbelieving heart, leading you to fall away from the living God. But exhort one another every day, as long as it is called “today,” that none of you may be hardened by the deceitfulness of sin. For we have come to share in Christ, if indeed we hold our original confidence firm to the end.</a:t>
            </a:r>
            <a:endParaRPr lang="en-US" sz="3200" dirty="0"/>
          </a:p>
        </p:txBody>
      </p:sp>
      <p:sp>
        <p:nvSpPr>
          <p:cNvPr id="4" name="Text Placeholder 3"/>
          <p:cNvSpPr>
            <a:spLocks noGrp="1"/>
          </p:cNvSpPr>
          <p:nvPr>
            <p:ph type="body" sz="half" idx="2"/>
          </p:nvPr>
        </p:nvSpPr>
        <p:spPr/>
        <p:txBody>
          <a:bodyPr>
            <a:normAutofit/>
          </a:bodyPr>
          <a:lstStyle/>
          <a:p>
            <a:pPr>
              <a:lnSpc>
                <a:spcPct val="100000"/>
              </a:lnSpc>
              <a:spcBef>
                <a:spcPts val="0"/>
              </a:spcBef>
            </a:pPr>
            <a:r>
              <a:rPr lang="en-US" sz="2800" dirty="0" smtClean="0">
                <a:solidFill>
                  <a:schemeClr val="bg1"/>
                </a:solidFill>
              </a:rPr>
              <a:t>Hebrews </a:t>
            </a:r>
            <a:r>
              <a:rPr lang="en-US" sz="2800" dirty="0" smtClean="0">
                <a:solidFill>
                  <a:schemeClr val="bg1"/>
                </a:solidFill>
              </a:rPr>
              <a:t>3:12</a:t>
            </a:r>
            <a:endParaRPr lang="en-US" sz="2800" dirty="0" smtClean="0">
              <a:solidFill>
                <a:schemeClr val="bg1"/>
              </a:solidFill>
            </a:endParaRPr>
          </a:p>
        </p:txBody>
      </p:sp>
    </p:spTree>
    <p:extLst>
      <p:ext uri="{BB962C8B-B14F-4D97-AF65-F5344CB8AC3E}">
        <p14:creationId xmlns:p14="http://schemas.microsoft.com/office/powerpoint/2010/main" val="1188578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 </a:t>
            </a:r>
            <a:r>
              <a:rPr lang="en-US" sz="4000" dirty="0" smtClean="0"/>
              <a:t>Greater than </a:t>
            </a:r>
            <a:r>
              <a:rPr lang="en-US" sz="4000" dirty="0" smtClean="0"/>
              <a:t>Moses</a:t>
            </a:r>
            <a:endParaRPr lang="en-US" sz="4000" dirty="0"/>
          </a:p>
        </p:txBody>
      </p:sp>
      <p:sp>
        <p:nvSpPr>
          <p:cNvPr id="3" name="Content Placeholder 2"/>
          <p:cNvSpPr>
            <a:spLocks noGrp="1"/>
          </p:cNvSpPr>
          <p:nvPr>
            <p:ph idx="1"/>
          </p:nvPr>
        </p:nvSpPr>
        <p:spPr>
          <a:xfrm>
            <a:off x="3368233" y="472825"/>
            <a:ext cx="5197033" cy="5569159"/>
          </a:xfrm>
        </p:spPr>
        <p:txBody>
          <a:bodyPr anchor="ctr">
            <a:noAutofit/>
          </a:bodyPr>
          <a:lstStyle/>
          <a:p>
            <a:pPr>
              <a:spcBef>
                <a:spcPts val="0"/>
              </a:spcBef>
            </a:pPr>
            <a:r>
              <a:rPr lang="en-US" sz="3600" dirty="0" smtClean="0"/>
              <a:t>1. </a:t>
            </a:r>
            <a:r>
              <a:rPr lang="en-US" sz="3600" dirty="0" smtClean="0"/>
              <a:t>Watch out for a straying or hardened heart.</a:t>
            </a:r>
            <a:r>
              <a:rPr lang="en-US" sz="3600" dirty="0"/>
              <a:t> </a:t>
            </a:r>
          </a:p>
        </p:txBody>
      </p:sp>
      <p:sp>
        <p:nvSpPr>
          <p:cNvPr id="4" name="Text Placeholder 3"/>
          <p:cNvSpPr>
            <a:spLocks noGrp="1"/>
          </p:cNvSpPr>
          <p:nvPr>
            <p:ph type="body" sz="half" idx="2"/>
          </p:nvPr>
        </p:nvSpPr>
        <p:spPr/>
        <p:txBody>
          <a:bodyPr>
            <a:normAutofit/>
          </a:bodyPr>
          <a:lstStyle/>
          <a:p>
            <a:pPr>
              <a:lnSpc>
                <a:spcPct val="100000"/>
              </a:lnSpc>
              <a:spcBef>
                <a:spcPts val="0"/>
              </a:spcBef>
            </a:pPr>
            <a:r>
              <a:rPr lang="en-US" sz="3200" dirty="0" smtClean="0">
                <a:solidFill>
                  <a:schemeClr val="bg1"/>
                </a:solidFill>
              </a:rPr>
              <a:t>So what?</a:t>
            </a:r>
            <a:endParaRPr lang="en-US" sz="3200" i="1" dirty="0">
              <a:solidFill>
                <a:schemeClr val="bg1"/>
              </a:solidFill>
            </a:endParaRPr>
          </a:p>
        </p:txBody>
      </p:sp>
    </p:spTree>
    <p:extLst>
      <p:ext uri="{BB962C8B-B14F-4D97-AF65-F5344CB8AC3E}">
        <p14:creationId xmlns:p14="http://schemas.microsoft.com/office/powerpoint/2010/main" val="1465421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 </a:t>
            </a:r>
            <a:r>
              <a:rPr lang="en-US" sz="4000" dirty="0" smtClean="0"/>
              <a:t>Greater than </a:t>
            </a:r>
            <a:r>
              <a:rPr lang="en-US" sz="4000" dirty="0" smtClean="0"/>
              <a:t>Moses</a:t>
            </a:r>
            <a:endParaRPr lang="en-US" sz="4000" dirty="0"/>
          </a:p>
        </p:txBody>
      </p:sp>
      <p:sp>
        <p:nvSpPr>
          <p:cNvPr id="3" name="Content Placeholder 2"/>
          <p:cNvSpPr>
            <a:spLocks noGrp="1"/>
          </p:cNvSpPr>
          <p:nvPr>
            <p:ph idx="1"/>
          </p:nvPr>
        </p:nvSpPr>
        <p:spPr>
          <a:xfrm>
            <a:off x="3368233" y="472826"/>
            <a:ext cx="5521124" cy="5912348"/>
          </a:xfrm>
        </p:spPr>
        <p:txBody>
          <a:bodyPr anchor="ctr">
            <a:noAutofit/>
          </a:bodyPr>
          <a:lstStyle/>
          <a:p>
            <a:pPr>
              <a:spcBef>
                <a:spcPts val="0"/>
              </a:spcBef>
            </a:pPr>
            <a:r>
              <a:rPr lang="en-US" sz="3200" dirty="0"/>
              <a:t>For who were those who heard and yet rebelled? Was it not all those who left Egypt led by Moses? And with whom was he provoked for forty years? Was it not with those who sinned, whose bodies fell in the wilderness? And to whom did he swear that they would not enter his rest, but to those who were disobedient? So we see that they were unable to enter because of unbelief.</a:t>
            </a:r>
            <a:r>
              <a:rPr lang="en-US" sz="3200" dirty="0"/>
              <a:t> </a:t>
            </a:r>
          </a:p>
        </p:txBody>
      </p:sp>
      <p:sp>
        <p:nvSpPr>
          <p:cNvPr id="4" name="Text Placeholder 3"/>
          <p:cNvSpPr>
            <a:spLocks noGrp="1"/>
          </p:cNvSpPr>
          <p:nvPr>
            <p:ph type="body" sz="half" idx="2"/>
          </p:nvPr>
        </p:nvSpPr>
        <p:spPr/>
        <p:txBody>
          <a:bodyPr>
            <a:normAutofit/>
          </a:bodyPr>
          <a:lstStyle/>
          <a:p>
            <a:pPr>
              <a:lnSpc>
                <a:spcPct val="100000"/>
              </a:lnSpc>
              <a:spcBef>
                <a:spcPts val="0"/>
              </a:spcBef>
            </a:pPr>
            <a:r>
              <a:rPr lang="en-US" sz="2800" dirty="0" smtClean="0">
                <a:solidFill>
                  <a:schemeClr val="bg1"/>
                </a:solidFill>
              </a:rPr>
              <a:t>Hebrews </a:t>
            </a:r>
            <a:r>
              <a:rPr lang="en-US" sz="2800" dirty="0" smtClean="0">
                <a:solidFill>
                  <a:schemeClr val="bg1"/>
                </a:solidFill>
              </a:rPr>
              <a:t>3:16</a:t>
            </a:r>
            <a:endParaRPr lang="en-US" sz="2800" i="1" dirty="0">
              <a:solidFill>
                <a:schemeClr val="bg1"/>
              </a:solidFill>
            </a:endParaRPr>
          </a:p>
        </p:txBody>
      </p:sp>
    </p:spTree>
    <p:extLst>
      <p:ext uri="{BB962C8B-B14F-4D97-AF65-F5344CB8AC3E}">
        <p14:creationId xmlns:p14="http://schemas.microsoft.com/office/powerpoint/2010/main" val="1115024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 </a:t>
            </a:r>
            <a:r>
              <a:rPr lang="en-US" sz="4000" dirty="0" smtClean="0"/>
              <a:t>Greater than </a:t>
            </a:r>
            <a:r>
              <a:rPr lang="en-US" sz="4000" dirty="0" smtClean="0"/>
              <a:t>Moses</a:t>
            </a:r>
            <a:endParaRPr lang="en-US" sz="4000" dirty="0"/>
          </a:p>
        </p:txBody>
      </p:sp>
      <p:sp>
        <p:nvSpPr>
          <p:cNvPr id="3" name="Content Placeholder 2"/>
          <p:cNvSpPr>
            <a:spLocks noGrp="1"/>
          </p:cNvSpPr>
          <p:nvPr>
            <p:ph idx="1"/>
          </p:nvPr>
        </p:nvSpPr>
        <p:spPr>
          <a:xfrm>
            <a:off x="3368233" y="118641"/>
            <a:ext cx="5613721" cy="6620719"/>
          </a:xfrm>
        </p:spPr>
        <p:txBody>
          <a:bodyPr anchor="ctr">
            <a:noAutofit/>
          </a:bodyPr>
          <a:lstStyle/>
          <a:p>
            <a:pPr>
              <a:spcBef>
                <a:spcPts val="0"/>
              </a:spcBef>
              <a:spcAft>
                <a:spcPts val="1400"/>
              </a:spcAft>
            </a:pPr>
            <a:r>
              <a:rPr lang="en-US" sz="3000" baseline="30000" dirty="0" smtClean="0"/>
              <a:t>1</a:t>
            </a:r>
            <a:r>
              <a:rPr lang="en-US" sz="3000" dirty="0" smtClean="0"/>
              <a:t>Therefore</a:t>
            </a:r>
            <a:r>
              <a:rPr lang="en-US" sz="3000" dirty="0"/>
              <a:t>, while the promise of entering his rest still stands, let us fear lest any of you should seem to have failed to reach it.</a:t>
            </a:r>
            <a:r>
              <a:rPr lang="en-US" sz="3000" dirty="0" smtClean="0"/>
              <a:t> </a:t>
            </a:r>
          </a:p>
          <a:p>
            <a:pPr>
              <a:spcBef>
                <a:spcPts val="0"/>
              </a:spcBef>
              <a:spcAft>
                <a:spcPts val="1400"/>
              </a:spcAft>
            </a:pPr>
            <a:r>
              <a:rPr lang="en-US" sz="3000" baseline="30000" dirty="0"/>
              <a:t>4</a:t>
            </a:r>
            <a:r>
              <a:rPr lang="en-US" sz="3000" dirty="0" smtClean="0"/>
              <a:t>For </a:t>
            </a:r>
            <a:r>
              <a:rPr lang="en-US" sz="3000" dirty="0"/>
              <a:t>he has somewhere spoken of the seventh day in this way: “And God rested on the seventh day from all his works</a:t>
            </a:r>
            <a:r>
              <a:rPr lang="en-US" sz="3000" dirty="0" smtClean="0"/>
              <a:t>.”</a:t>
            </a:r>
            <a:r>
              <a:rPr lang="en-US" sz="3000" dirty="0"/>
              <a:t> </a:t>
            </a:r>
            <a:endParaRPr lang="en-US" sz="3000" dirty="0" smtClean="0"/>
          </a:p>
          <a:p>
            <a:pPr>
              <a:spcBef>
                <a:spcPts val="0"/>
              </a:spcBef>
            </a:pPr>
            <a:r>
              <a:rPr lang="en-US" sz="3000" baseline="30000" dirty="0"/>
              <a:t>8</a:t>
            </a:r>
            <a:r>
              <a:rPr lang="en-US" sz="3000" dirty="0" smtClean="0"/>
              <a:t>For </a:t>
            </a:r>
            <a:r>
              <a:rPr lang="en-US" sz="3000" dirty="0"/>
              <a:t>if Joshua had given them rest, God would not have spoken of another day later on. So then, there remains a Sabbath rest for the people of God, for whoever has entered God's rest has also rested from his works as God did from his.</a:t>
            </a:r>
            <a:endParaRPr lang="en-US" sz="3000" dirty="0" smtClean="0"/>
          </a:p>
        </p:txBody>
      </p:sp>
      <p:sp>
        <p:nvSpPr>
          <p:cNvPr id="4" name="Text Placeholder 3"/>
          <p:cNvSpPr>
            <a:spLocks noGrp="1"/>
          </p:cNvSpPr>
          <p:nvPr>
            <p:ph type="body" sz="half" idx="2"/>
          </p:nvPr>
        </p:nvSpPr>
        <p:spPr/>
        <p:txBody>
          <a:bodyPr>
            <a:normAutofit/>
          </a:bodyPr>
          <a:lstStyle/>
          <a:p>
            <a:pPr>
              <a:lnSpc>
                <a:spcPct val="100000"/>
              </a:lnSpc>
              <a:spcBef>
                <a:spcPts val="0"/>
              </a:spcBef>
              <a:spcAft>
                <a:spcPts val="2000"/>
              </a:spcAft>
            </a:pPr>
            <a:r>
              <a:rPr lang="en-US" sz="2800" dirty="0" smtClean="0">
                <a:solidFill>
                  <a:schemeClr val="bg1"/>
                </a:solidFill>
              </a:rPr>
              <a:t>Hebrews </a:t>
            </a:r>
            <a:r>
              <a:rPr lang="en-US" sz="2800" dirty="0" smtClean="0">
                <a:solidFill>
                  <a:schemeClr val="bg1"/>
                </a:solidFill>
              </a:rPr>
              <a:t>4</a:t>
            </a:r>
            <a:endParaRPr lang="en-US" sz="2800" dirty="0" smtClean="0">
              <a:solidFill>
                <a:schemeClr val="bg1"/>
              </a:solidFill>
            </a:endParaRPr>
          </a:p>
        </p:txBody>
      </p:sp>
    </p:spTree>
    <p:extLst>
      <p:ext uri="{BB962C8B-B14F-4D97-AF65-F5344CB8AC3E}">
        <p14:creationId xmlns:p14="http://schemas.microsoft.com/office/powerpoint/2010/main" val="592485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Jesus: </a:t>
            </a:r>
            <a:r>
              <a:rPr lang="en-US" sz="4000" dirty="0" smtClean="0"/>
              <a:t>Greater than </a:t>
            </a:r>
            <a:r>
              <a:rPr lang="en-US" sz="4000" dirty="0" smtClean="0"/>
              <a:t>Moses</a:t>
            </a:r>
            <a:endParaRPr lang="en-US" sz="4000" dirty="0"/>
          </a:p>
        </p:txBody>
      </p:sp>
      <p:sp>
        <p:nvSpPr>
          <p:cNvPr id="3" name="Content Placeholder 2"/>
          <p:cNvSpPr>
            <a:spLocks noGrp="1"/>
          </p:cNvSpPr>
          <p:nvPr>
            <p:ph idx="1"/>
          </p:nvPr>
        </p:nvSpPr>
        <p:spPr>
          <a:xfrm>
            <a:off x="3368233" y="320330"/>
            <a:ext cx="5521124" cy="6217341"/>
          </a:xfrm>
        </p:spPr>
        <p:txBody>
          <a:bodyPr anchor="ctr">
            <a:noAutofit/>
          </a:bodyPr>
          <a:lstStyle/>
          <a:p>
            <a:pPr>
              <a:spcBef>
                <a:spcPts val="0"/>
              </a:spcBef>
            </a:pPr>
            <a:r>
              <a:rPr lang="en-US" sz="3200" dirty="0"/>
              <a:t>Let us therefore strive to enter that rest, so that no one may fall by the same sort of disobedience. For the word of God is living and active, sharper than any two-edged sword, piercing to the division of soul and of spirit, of joints and of marrow, and discerning the thoughts and intentions of the heart. And no creature is hidden from his sight, but all are naked and exposed to the eyes of him to whom we must give account.</a:t>
            </a:r>
            <a:r>
              <a:rPr lang="en-US" sz="3200" dirty="0"/>
              <a:t> </a:t>
            </a:r>
          </a:p>
        </p:txBody>
      </p:sp>
      <p:sp>
        <p:nvSpPr>
          <p:cNvPr id="4" name="Text Placeholder 3"/>
          <p:cNvSpPr>
            <a:spLocks noGrp="1"/>
          </p:cNvSpPr>
          <p:nvPr>
            <p:ph type="body" sz="half" idx="2"/>
          </p:nvPr>
        </p:nvSpPr>
        <p:spPr/>
        <p:txBody>
          <a:bodyPr>
            <a:normAutofit/>
          </a:bodyPr>
          <a:lstStyle/>
          <a:p>
            <a:pPr>
              <a:lnSpc>
                <a:spcPct val="100000"/>
              </a:lnSpc>
              <a:spcBef>
                <a:spcPts val="0"/>
              </a:spcBef>
            </a:pPr>
            <a:r>
              <a:rPr lang="en-US" sz="2800" dirty="0" smtClean="0">
                <a:solidFill>
                  <a:schemeClr val="bg1"/>
                </a:solidFill>
              </a:rPr>
              <a:t>Hebrews </a:t>
            </a:r>
            <a:r>
              <a:rPr lang="en-US" sz="2800" dirty="0" smtClean="0">
                <a:solidFill>
                  <a:schemeClr val="bg1"/>
                </a:solidFill>
              </a:rPr>
              <a:t>4:11</a:t>
            </a:r>
            <a:endParaRPr lang="en-US" sz="2800" i="1" dirty="0">
              <a:solidFill>
                <a:schemeClr val="bg1"/>
              </a:solidFill>
            </a:endParaRPr>
          </a:p>
        </p:txBody>
      </p:sp>
    </p:spTree>
    <p:extLst>
      <p:ext uri="{BB962C8B-B14F-4D97-AF65-F5344CB8AC3E}">
        <p14:creationId xmlns:p14="http://schemas.microsoft.com/office/powerpoint/2010/main" val="800214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3247</TotalTime>
  <Words>203</Words>
  <Application>Microsoft Macintosh PowerPoint</Application>
  <PresentationFormat>On-screen Show (4:3)</PresentationFormat>
  <Paragraphs>35</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Calibri</vt:lpstr>
      <vt:lpstr>Calibri Light</vt:lpstr>
      <vt:lpstr>Retrospect</vt:lpstr>
      <vt:lpstr>PowerPoint Presentation</vt:lpstr>
      <vt:lpstr>Jesus is Greater</vt:lpstr>
      <vt:lpstr>Jesus: Greater than Moses</vt:lpstr>
      <vt:lpstr>Jesus: Greater than Moses</vt:lpstr>
      <vt:lpstr>Jesus: Greater than Moses</vt:lpstr>
      <vt:lpstr>Jesus: Greater than Moses</vt:lpstr>
      <vt:lpstr>Jesus: Greater than Moses</vt:lpstr>
      <vt:lpstr>Jesus: Greater than Moses</vt:lpstr>
      <vt:lpstr>Jesus: Greater than Moses</vt:lpstr>
      <vt:lpstr>Jesus: Greater than Moses</vt:lpstr>
      <vt:lpstr>Jesus is Greater</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 Greater</dc:title>
  <dc:creator>Microsoft Office User</dc:creator>
  <cp:lastModifiedBy>Microsoft Office User</cp:lastModifiedBy>
  <cp:revision>21</cp:revision>
  <dcterms:created xsi:type="dcterms:W3CDTF">2019-10-03T20:12:21Z</dcterms:created>
  <dcterms:modified xsi:type="dcterms:W3CDTF">2019-10-12T22:54:46Z</dcterms:modified>
</cp:coreProperties>
</file>