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A8A"/>
    <a:srgbClr val="626260"/>
    <a:srgbClr val="632D09"/>
    <a:srgbClr val="9669D1"/>
    <a:srgbClr val="4A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0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7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2511-E5C1-466F-9A2F-27AD2AD6D91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9DCA-1B65-46BC-80BB-7D9F18C8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C709-7B58-4ADE-8B02-C758D5E4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031" y="339000"/>
            <a:ext cx="4387317" cy="2888996"/>
          </a:xfrm>
        </p:spPr>
        <p:txBody>
          <a:bodyPr anchor="ctr">
            <a:noAutofit/>
          </a:bodyPr>
          <a:lstStyle/>
          <a:p>
            <a:r>
              <a:rPr lang="en-US" sz="6600" dirty="0">
                <a:solidFill>
                  <a:srgbClr val="626260"/>
                </a:solidFill>
                <a:latin typeface="Brush Script MT" panose="03060802040406070304" pitchFamily="66" charset="0"/>
              </a:rPr>
              <a:t>Ch 18-20 </a:t>
            </a:r>
            <a:br>
              <a:rPr lang="en-US" sz="6600" dirty="0">
                <a:solidFill>
                  <a:srgbClr val="626260"/>
                </a:solidFill>
                <a:latin typeface="Brush Script MT" panose="03060802040406070304" pitchFamily="66" charset="0"/>
              </a:rPr>
            </a:br>
            <a:r>
              <a:rPr lang="en-US" sz="6600" dirty="0">
                <a:solidFill>
                  <a:srgbClr val="626260"/>
                </a:solidFill>
                <a:latin typeface="Brush Script MT" panose="03060802040406070304" pitchFamily="66" charset="0"/>
              </a:rPr>
              <a:t>David Regains His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A0ED9-A45E-4B7C-AF98-7D2D6F3C4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10" y="3691249"/>
            <a:ext cx="8298180" cy="293328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174A8A"/>
                </a:solidFill>
              </a:rPr>
              <a:t>Discussion: </a:t>
            </a:r>
          </a:p>
          <a:p>
            <a:r>
              <a:rPr lang="en-US" sz="4000" b="1" dirty="0"/>
              <a:t>(#4) Is it ever right to encourage </a:t>
            </a:r>
            <a:br>
              <a:rPr lang="en-US" sz="4000" b="1" dirty="0"/>
            </a:br>
            <a:r>
              <a:rPr lang="en-US" sz="4000" b="1" dirty="0"/>
              <a:t>one in mourning to “move on”?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5DF5A-4806-4548-8B00-B43C390E7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2" t="20269" r="25000" b="11036"/>
          <a:stretch/>
        </p:blipFill>
        <p:spPr>
          <a:xfrm>
            <a:off x="-102093" y="-17756"/>
            <a:ext cx="4700726" cy="353331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31966E-48A2-424D-A1DC-D75551593D76}"/>
              </a:ext>
            </a:extLst>
          </p:cNvPr>
          <p:cNvSpPr/>
          <p:nvPr/>
        </p:nvSpPr>
        <p:spPr>
          <a:xfrm>
            <a:off x="717759" y="3502216"/>
            <a:ext cx="7743991" cy="3116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OUTLINE: 2 Samuel 15-20</a:t>
            </a:r>
          </a:p>
          <a:p>
            <a:r>
              <a:rPr lang="en-US" sz="2600" dirty="0"/>
              <a:t>A. Rebellion Starts 				15:1-12</a:t>
            </a:r>
            <a:br>
              <a:rPr lang="en-US" sz="2600" dirty="0"/>
            </a:br>
            <a:r>
              <a:rPr lang="en-US" sz="2600" dirty="0"/>
              <a:t>       B. David’s Flight: Meeting Scenes 	15:13-16:14		C. Clash of Counselors	16:15-17:23		C’. Clash of Armies 		17:24-19:8</a:t>
            </a:r>
            <a:br>
              <a:rPr lang="en-US" sz="2600" dirty="0"/>
            </a:br>
            <a:r>
              <a:rPr lang="en-US" sz="2600" dirty="0"/>
              <a:t>       B’. David’s Return: Meeting Scenes 	19:8-43</a:t>
            </a:r>
          </a:p>
          <a:p>
            <a:r>
              <a:rPr lang="en-US" sz="2600" dirty="0"/>
              <a:t>A’. Rebellion Crushed 			20:1-22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1CA39B8-FE01-4D91-81AA-DC41B0D13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04" y="0"/>
            <a:ext cx="4932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C709-7B58-4ADE-8B02-C758D5E4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11"/>
            <a:ext cx="9143999" cy="1095507"/>
          </a:xfrm>
          <a:solidFill>
            <a:srgbClr val="174A8A"/>
          </a:solidFill>
        </p:spPr>
        <p:txBody>
          <a:bodyPr anchor="ctr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rush Script MT" panose="03060802040406070304" pitchFamily="66" charset="0"/>
              </a:rPr>
              <a:t>2 Sam 18-20 David Regains His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5DF5A-4806-4548-8B00-B43C390E7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30" b="87315" l="24792" r="73646">
                        <a14:foregroundMark x1="46927" y1="47593" x2="49271" y2="41667"/>
                        <a14:foregroundMark x1="49271" y1="41667" x2="52969" y2="45000"/>
                        <a14:foregroundMark x1="52969" y1="45000" x2="57135" y2="45926"/>
                        <a14:foregroundMark x1="57135" y1="45926" x2="63594" y2="51944"/>
                        <a14:foregroundMark x1="63594" y1="51944" x2="69896" y2="63426"/>
                        <a14:foregroundMark x1="69896" y1="63426" x2="73646" y2="67593"/>
                        <a14:foregroundMark x1="73646" y1="67593" x2="76094" y2="73148"/>
                        <a14:foregroundMark x1="76094" y1="73148" x2="73698" y2="94352"/>
                        <a14:foregroundMark x1="73698" y1="94352" x2="55052" y2="94815"/>
                        <a14:foregroundMark x1="55052" y1="94815" x2="23906" y2="90833"/>
                        <a14:foregroundMark x1="23906" y1="90833" x2="21510" y2="84537"/>
                        <a14:foregroundMark x1="21510" y1="84537" x2="22240" y2="75000"/>
                        <a14:foregroundMark x1="22240" y1="75000" x2="24792" y2="64907"/>
                        <a14:foregroundMark x1="24792" y1="64907" x2="35521" y2="61759"/>
                        <a14:foregroundMark x1="35521" y1="61759" x2="38802" y2="56759"/>
                        <a14:foregroundMark x1="38802" y1="56759" x2="40833" y2="50741"/>
                        <a14:foregroundMark x1="40833" y1="50741" x2="45000" y2="46667"/>
                        <a14:foregroundMark x1="45000" y1="46667" x2="48021" y2="45556"/>
                        <a14:foregroundMark x1="24115" y1="71481" x2="23281" y2="78981"/>
                        <a14:foregroundMark x1="23281" y1="78981" x2="26354" y2="92685"/>
                        <a14:foregroundMark x1="26354" y1="92685" x2="30469" y2="91667"/>
                        <a14:foregroundMark x1="30469" y1="91667" x2="48750" y2="94259"/>
                        <a14:foregroundMark x1="48750" y1="94259" x2="58021" y2="91852"/>
                        <a14:foregroundMark x1="58021" y1="91852" x2="62344" y2="91852"/>
                        <a14:foregroundMark x1="62344" y1="91852" x2="66615" y2="91019"/>
                        <a14:foregroundMark x1="66615" y1="91019" x2="70417" y2="87222"/>
                        <a14:foregroundMark x1="70417" y1="87222" x2="72969" y2="81111"/>
                        <a14:foregroundMark x1="72969" y1="81111" x2="73646" y2="72500"/>
                        <a14:foregroundMark x1="73646" y1="72500" x2="69844" y2="64352"/>
                        <a14:foregroundMark x1="40104" y1="83519" x2="43750" y2="88611"/>
                        <a14:foregroundMark x1="43750" y1="88611" x2="47813" y2="90648"/>
                        <a14:foregroundMark x1="47813" y1="90648" x2="56667" y2="87315"/>
                        <a14:foregroundMark x1="56667" y1="87315" x2="60781" y2="83148"/>
                      </a14:backgroundRemoval>
                    </a14:imgEffect>
                  </a14:imgLayer>
                </a14:imgProps>
              </a:ext>
            </a:extLst>
          </a:blip>
          <a:srcRect l="23592" t="20269" r="25000" b="11036"/>
          <a:stretch/>
        </p:blipFill>
        <p:spPr>
          <a:xfrm>
            <a:off x="5835648" y="4256747"/>
            <a:ext cx="3531725" cy="2654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7A0ED9-A45E-4B7C-AF98-7D2D6F3C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1278384"/>
            <a:ext cx="8675370" cy="5579616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1) David’s desire? The people’s response?  </a:t>
            </a:r>
            <a:endParaRPr lang="en-US" sz="2800" b="1" dirty="0">
              <a:solidFill>
                <a:srgbClr val="174A8A"/>
              </a:solidFill>
            </a:endParaRPr>
          </a:p>
          <a:p>
            <a:pPr marL="457200" lvl="1" indent="0" defTabSz="457200">
              <a:buNone/>
            </a:pPr>
            <a:r>
              <a:rPr lang="en-US" sz="2800" dirty="0">
                <a:solidFill>
                  <a:srgbClr val="174A8A"/>
                </a:solidFill>
              </a:rPr>
              <a:t>To fight with them. “Too valuable, guard the city.” </a:t>
            </a:r>
          </a:p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2) David’s decree? Who caused the most death? </a:t>
            </a:r>
            <a:endParaRPr lang="en-US" sz="3200" dirty="0">
              <a:solidFill>
                <a:srgbClr val="174A8A"/>
              </a:solidFill>
            </a:endParaRPr>
          </a:p>
          <a:p>
            <a:pPr marL="0" indent="0" defTabSz="457200">
              <a:buNone/>
            </a:pPr>
            <a:r>
              <a:rPr lang="en-US" b="1" dirty="0">
                <a:solidFill>
                  <a:srgbClr val="174A8A"/>
                </a:solidFill>
              </a:rPr>
              <a:t>	</a:t>
            </a:r>
            <a:r>
              <a:rPr lang="en-US" dirty="0">
                <a:solidFill>
                  <a:srgbClr val="174A8A"/>
                </a:solidFill>
              </a:rPr>
              <a:t>Deal gently w/ my young son. 	Forests of Ephraim.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defTabSz="457200">
              <a:buNone/>
            </a:pPr>
            <a:r>
              <a:rPr lang="en-US" sz="3200" b="1" spc="-150" dirty="0">
                <a:solidFill>
                  <a:srgbClr val="174A8A"/>
                </a:solidFill>
              </a:rPr>
              <a:t>3) Absalom’s death? Monument? David’s reaction?</a:t>
            </a:r>
            <a:r>
              <a:rPr lang="en-US" sz="3200" b="1" dirty="0">
                <a:solidFill>
                  <a:srgbClr val="174A8A"/>
                </a:solidFill>
              </a:rPr>
              <a:t> </a:t>
            </a:r>
          </a:p>
          <a:p>
            <a:pPr marL="0" indent="0" defTabSz="457200">
              <a:buNone/>
            </a:pPr>
            <a:r>
              <a:rPr lang="en-US" sz="3200" dirty="0">
                <a:solidFill>
                  <a:srgbClr val="174A8A"/>
                </a:solidFill>
              </a:rPr>
              <a:t>	</a:t>
            </a:r>
            <a:r>
              <a:rPr lang="en-US" dirty="0">
                <a:solidFill>
                  <a:srgbClr val="174A8A"/>
                </a:solidFill>
              </a:rPr>
              <a:t>Long thick hair caught up in the oak trees! </a:t>
            </a:r>
            <a:br>
              <a:rPr lang="en-US" dirty="0">
                <a:solidFill>
                  <a:srgbClr val="174A8A"/>
                </a:solidFill>
              </a:rPr>
            </a:br>
            <a:r>
              <a:rPr lang="en-US" dirty="0">
                <a:solidFill>
                  <a:srgbClr val="174A8A"/>
                </a:solidFill>
              </a:rPr>
              <a:t>	Pillar to preserve his name since he had no sons. </a:t>
            </a:r>
            <a:br>
              <a:rPr lang="en-US" dirty="0">
                <a:solidFill>
                  <a:srgbClr val="174A8A"/>
                </a:solidFill>
              </a:rPr>
            </a:br>
            <a:r>
              <a:rPr lang="en-US" dirty="0">
                <a:solidFill>
                  <a:srgbClr val="174A8A"/>
                </a:solidFill>
              </a:rPr>
              <a:t>	He is deeply moved with great sadness. </a:t>
            </a:r>
          </a:p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4a) Joab’s Rebuke? Why?   </a:t>
            </a:r>
            <a:endParaRPr lang="en-US" sz="3200" dirty="0">
              <a:solidFill>
                <a:srgbClr val="174A8A"/>
              </a:solidFill>
            </a:endParaRPr>
          </a:p>
          <a:p>
            <a:pPr marL="0" indent="0" defTabSz="457200">
              <a:buNone/>
            </a:pPr>
            <a:r>
              <a:rPr lang="en-US" dirty="0">
                <a:solidFill>
                  <a:srgbClr val="174A8A"/>
                </a:solidFill>
              </a:rPr>
              <a:t>	Don’t hate your men who live, speak kindly to them.  </a:t>
            </a:r>
            <a:br>
              <a:rPr lang="en-US" dirty="0">
                <a:solidFill>
                  <a:srgbClr val="174A8A"/>
                </a:solidFill>
              </a:rPr>
            </a:br>
            <a:r>
              <a:rPr lang="en-US" dirty="0">
                <a:solidFill>
                  <a:srgbClr val="174A8A"/>
                </a:solidFill>
              </a:rPr>
              <a:t>	David needed to rally Israel to recover from crisis. </a:t>
            </a:r>
            <a:endParaRPr lang="en-US" b="1" dirty="0">
              <a:solidFill>
                <a:srgbClr val="174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C709-7B58-4ADE-8B02-C758D5E4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11"/>
            <a:ext cx="9143999" cy="1095507"/>
          </a:xfrm>
          <a:solidFill>
            <a:srgbClr val="174A8A"/>
          </a:solidFill>
        </p:spPr>
        <p:txBody>
          <a:bodyPr anchor="ctr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rush Script MT" panose="03060802040406070304" pitchFamily="66" charset="0"/>
              </a:rPr>
              <a:t>2 Sam 18-20 David Regains His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5DF5A-4806-4548-8B00-B43C390E7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30" b="87315" l="24792" r="73646">
                        <a14:foregroundMark x1="46927" y1="47593" x2="49271" y2="41667"/>
                        <a14:foregroundMark x1="49271" y1="41667" x2="52969" y2="45000"/>
                        <a14:foregroundMark x1="52969" y1="45000" x2="57135" y2="45926"/>
                        <a14:foregroundMark x1="57135" y1="45926" x2="63594" y2="51944"/>
                        <a14:foregroundMark x1="63594" y1="51944" x2="69896" y2="63426"/>
                        <a14:foregroundMark x1="69896" y1="63426" x2="73646" y2="67593"/>
                        <a14:foregroundMark x1="73646" y1="67593" x2="76094" y2="73148"/>
                        <a14:foregroundMark x1="76094" y1="73148" x2="73698" y2="94352"/>
                        <a14:foregroundMark x1="73698" y1="94352" x2="55052" y2="94815"/>
                        <a14:foregroundMark x1="55052" y1="94815" x2="23906" y2="90833"/>
                        <a14:foregroundMark x1="23906" y1="90833" x2="21510" y2="84537"/>
                        <a14:foregroundMark x1="21510" y1="84537" x2="22240" y2="75000"/>
                        <a14:foregroundMark x1="22240" y1="75000" x2="24792" y2="64907"/>
                        <a14:foregroundMark x1="24792" y1="64907" x2="35521" y2="61759"/>
                        <a14:foregroundMark x1="35521" y1="61759" x2="38802" y2="56759"/>
                        <a14:foregroundMark x1="38802" y1="56759" x2="40833" y2="50741"/>
                        <a14:foregroundMark x1="40833" y1="50741" x2="45000" y2="46667"/>
                        <a14:foregroundMark x1="45000" y1="46667" x2="48021" y2="45556"/>
                        <a14:foregroundMark x1="24115" y1="71481" x2="23281" y2="78981"/>
                        <a14:foregroundMark x1="23281" y1="78981" x2="26354" y2="92685"/>
                        <a14:foregroundMark x1="26354" y1="92685" x2="30469" y2="91667"/>
                        <a14:foregroundMark x1="30469" y1="91667" x2="48750" y2="94259"/>
                        <a14:foregroundMark x1="48750" y1="94259" x2="58021" y2="91852"/>
                        <a14:foregroundMark x1="58021" y1="91852" x2="62344" y2="91852"/>
                        <a14:foregroundMark x1="62344" y1="91852" x2="66615" y2="91019"/>
                        <a14:foregroundMark x1="66615" y1="91019" x2="70417" y2="87222"/>
                        <a14:foregroundMark x1="70417" y1="87222" x2="72969" y2="81111"/>
                        <a14:foregroundMark x1="72969" y1="81111" x2="73646" y2="72500"/>
                        <a14:foregroundMark x1="73646" y1="72500" x2="69844" y2="64352"/>
                        <a14:foregroundMark x1="40104" y1="83519" x2="43750" y2="88611"/>
                        <a14:foregroundMark x1="43750" y1="88611" x2="47813" y2="90648"/>
                        <a14:foregroundMark x1="47813" y1="90648" x2="56667" y2="87315"/>
                        <a14:foregroundMark x1="56667" y1="87315" x2="60781" y2="83148"/>
                      </a14:backgroundRemoval>
                    </a14:imgEffect>
                  </a14:imgLayer>
                </a14:imgProps>
              </a:ext>
            </a:extLst>
          </a:blip>
          <a:srcRect l="23592" t="20269" r="25000" b="11036"/>
          <a:stretch/>
        </p:blipFill>
        <p:spPr>
          <a:xfrm>
            <a:off x="5835648" y="4256747"/>
            <a:ext cx="3531725" cy="2654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7A0ED9-A45E-4B7C-AF98-7D2D6F3C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1278384"/>
            <a:ext cx="8675370" cy="5579616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4b) What tribe does David ask to ‘return him’?  </a:t>
            </a:r>
            <a:endParaRPr lang="en-US" sz="2800" b="1" dirty="0">
              <a:solidFill>
                <a:srgbClr val="174A8A"/>
              </a:solidFill>
            </a:endParaRPr>
          </a:p>
          <a:p>
            <a:pPr marL="457200" lvl="1" indent="0" defTabSz="457200">
              <a:buNone/>
            </a:pPr>
            <a:r>
              <a:rPr lang="en-US" sz="2800" dirty="0">
                <a:solidFill>
                  <a:srgbClr val="174A8A"/>
                </a:solidFill>
              </a:rPr>
              <a:t>Israel is debating David. He asks Judah to call for him. </a:t>
            </a:r>
            <a:br>
              <a:rPr lang="en-US" sz="2800" dirty="0">
                <a:solidFill>
                  <a:srgbClr val="174A8A"/>
                </a:solidFill>
              </a:rPr>
            </a:br>
            <a:r>
              <a:rPr lang="en-US" sz="2800" dirty="0">
                <a:solidFill>
                  <a:srgbClr val="174A8A"/>
                </a:solidFill>
              </a:rPr>
              <a:t>Appears to also make a political concession, </a:t>
            </a:r>
            <a:r>
              <a:rPr lang="en-US" sz="2800" dirty="0" err="1">
                <a:solidFill>
                  <a:srgbClr val="174A8A"/>
                </a:solidFill>
              </a:rPr>
              <a:t>Amasa</a:t>
            </a:r>
            <a:r>
              <a:rPr lang="en-US" sz="2800" dirty="0">
                <a:solidFill>
                  <a:srgbClr val="174A8A"/>
                </a:solidFill>
              </a:rPr>
              <a:t>. </a:t>
            </a:r>
          </a:p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5) Shimei’s desire? Objector? David’s response?</a:t>
            </a:r>
            <a:endParaRPr lang="en-US" sz="3200" dirty="0">
              <a:solidFill>
                <a:srgbClr val="174A8A"/>
              </a:solidFill>
            </a:endParaRPr>
          </a:p>
          <a:p>
            <a:pPr marL="0" indent="0" defTabSz="457200">
              <a:buNone/>
            </a:pPr>
            <a:r>
              <a:rPr lang="en-US" b="1" dirty="0">
                <a:solidFill>
                  <a:srgbClr val="174A8A"/>
                </a:solidFill>
              </a:rPr>
              <a:t>	</a:t>
            </a:r>
            <a:r>
              <a:rPr lang="en-US" dirty="0">
                <a:solidFill>
                  <a:srgbClr val="174A8A"/>
                </a:solidFill>
              </a:rPr>
              <a:t>Forgiveness for cursing. Abishai wants to execute. </a:t>
            </a:r>
            <a:r>
              <a:rPr lang="en-US" sz="2400" b="1" dirty="0">
                <a:solidFill>
                  <a:srgbClr val="174A8A"/>
                </a:solidFill>
              </a:rPr>
              <a:t>16:5ff</a:t>
            </a:r>
            <a:br>
              <a:rPr lang="en-US" dirty="0">
                <a:solidFill>
                  <a:srgbClr val="174A8A"/>
                </a:solidFill>
              </a:rPr>
            </a:br>
            <a:r>
              <a:rPr lang="en-US" dirty="0">
                <a:solidFill>
                  <a:srgbClr val="174A8A"/>
                </a:solidFill>
              </a:rPr>
              <a:t>	David, “No one should die this day.” RECONCILLIATION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6) Dispute between </a:t>
            </a:r>
            <a:r>
              <a:rPr lang="en-US" sz="3200" b="1" dirty="0" err="1">
                <a:solidFill>
                  <a:srgbClr val="174A8A"/>
                </a:solidFill>
              </a:rPr>
              <a:t>Ziba</a:t>
            </a:r>
            <a:r>
              <a:rPr lang="en-US" sz="3200" b="1" dirty="0">
                <a:solidFill>
                  <a:srgbClr val="174A8A"/>
                </a:solidFill>
              </a:rPr>
              <a:t> &amp; Mephibosheth? </a:t>
            </a:r>
          </a:p>
          <a:p>
            <a:pPr marL="0" indent="0" defTabSz="457200">
              <a:buNone/>
            </a:pPr>
            <a:r>
              <a:rPr lang="en-US" sz="3200" dirty="0">
                <a:solidFill>
                  <a:srgbClr val="174A8A"/>
                </a:solidFill>
              </a:rPr>
              <a:t>	</a:t>
            </a:r>
            <a:r>
              <a:rPr lang="en-US" dirty="0" err="1">
                <a:solidFill>
                  <a:srgbClr val="174A8A"/>
                </a:solidFill>
              </a:rPr>
              <a:t>Mephisbosheth</a:t>
            </a:r>
            <a:r>
              <a:rPr lang="en-US" dirty="0">
                <a:solidFill>
                  <a:srgbClr val="174A8A"/>
                </a:solidFill>
              </a:rPr>
              <a:t> is mourning, accuses </a:t>
            </a:r>
            <a:r>
              <a:rPr lang="en-US" dirty="0" err="1">
                <a:solidFill>
                  <a:srgbClr val="174A8A"/>
                </a:solidFill>
              </a:rPr>
              <a:t>Ziba</a:t>
            </a:r>
            <a:r>
              <a:rPr lang="en-US" dirty="0">
                <a:solidFill>
                  <a:srgbClr val="174A8A"/>
                </a:solidFill>
              </a:rPr>
              <a:t> of lying. </a:t>
            </a:r>
            <a:br>
              <a:rPr lang="en-US" dirty="0">
                <a:solidFill>
                  <a:srgbClr val="174A8A"/>
                </a:solidFill>
              </a:rPr>
            </a:br>
            <a:r>
              <a:rPr lang="en-US" dirty="0">
                <a:solidFill>
                  <a:srgbClr val="174A8A"/>
                </a:solidFill>
              </a:rPr>
              <a:t>	He is grateful for David’s kindness, lets </a:t>
            </a:r>
            <a:r>
              <a:rPr lang="en-US" dirty="0" err="1">
                <a:solidFill>
                  <a:srgbClr val="174A8A"/>
                </a:solidFill>
              </a:rPr>
              <a:t>Ziba</a:t>
            </a:r>
            <a:r>
              <a:rPr lang="en-US" dirty="0">
                <a:solidFill>
                  <a:srgbClr val="174A8A"/>
                </a:solidFill>
              </a:rPr>
              <a:t> “have it all.”</a:t>
            </a:r>
          </a:p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7) New revolt? Who does Joab kill? Why?    </a:t>
            </a:r>
            <a:endParaRPr lang="en-US" sz="3200" dirty="0">
              <a:solidFill>
                <a:srgbClr val="174A8A"/>
              </a:solidFill>
            </a:endParaRPr>
          </a:p>
          <a:p>
            <a:pPr marL="0" indent="0" defTabSz="457200">
              <a:buNone/>
            </a:pPr>
            <a:r>
              <a:rPr lang="en-US" dirty="0">
                <a:solidFill>
                  <a:srgbClr val="174A8A"/>
                </a:solidFill>
              </a:rPr>
              <a:t>	A Benjamite. </a:t>
            </a:r>
            <a:r>
              <a:rPr lang="en-US" dirty="0" err="1">
                <a:solidFill>
                  <a:srgbClr val="174A8A"/>
                </a:solidFill>
              </a:rPr>
              <a:t>Amasa</a:t>
            </a:r>
            <a:r>
              <a:rPr lang="en-US" dirty="0">
                <a:solidFill>
                  <a:srgbClr val="174A8A"/>
                </a:solidFill>
              </a:rPr>
              <a:t>, cousin &amp; former rebel. </a:t>
            </a:r>
            <a:r>
              <a:rPr lang="en-US" sz="3200" b="1" dirty="0">
                <a:solidFill>
                  <a:srgbClr val="174A8A"/>
                </a:solidFill>
              </a:rPr>
              <a:t>Selfish? </a:t>
            </a:r>
          </a:p>
        </p:txBody>
      </p:sp>
    </p:spTree>
    <p:extLst>
      <p:ext uri="{BB962C8B-B14F-4D97-AF65-F5344CB8AC3E}">
        <p14:creationId xmlns:p14="http://schemas.microsoft.com/office/powerpoint/2010/main" val="24119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C709-7B58-4ADE-8B02-C758D5E4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11"/>
            <a:ext cx="9143999" cy="1095507"/>
          </a:xfrm>
          <a:solidFill>
            <a:srgbClr val="174A8A"/>
          </a:solidFill>
        </p:spPr>
        <p:txBody>
          <a:bodyPr anchor="ctr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rush Script MT" panose="03060802040406070304" pitchFamily="66" charset="0"/>
              </a:rPr>
              <a:t>2 Sam 18-20 David Regains His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5DF5A-4806-4548-8B00-B43C390E7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30" b="87315" l="24792" r="73646">
                        <a14:foregroundMark x1="46927" y1="47593" x2="49271" y2="41667"/>
                        <a14:foregroundMark x1="49271" y1="41667" x2="52969" y2="45000"/>
                        <a14:foregroundMark x1="52969" y1="45000" x2="57135" y2="45926"/>
                        <a14:foregroundMark x1="57135" y1="45926" x2="63594" y2="51944"/>
                        <a14:foregroundMark x1="63594" y1="51944" x2="69896" y2="63426"/>
                        <a14:foregroundMark x1="69896" y1="63426" x2="73646" y2="67593"/>
                        <a14:foregroundMark x1="73646" y1="67593" x2="76094" y2="73148"/>
                        <a14:foregroundMark x1="76094" y1="73148" x2="73698" y2="94352"/>
                        <a14:foregroundMark x1="73698" y1="94352" x2="55052" y2="94815"/>
                        <a14:foregroundMark x1="55052" y1="94815" x2="23906" y2="90833"/>
                        <a14:foregroundMark x1="23906" y1="90833" x2="21510" y2="84537"/>
                        <a14:foregroundMark x1="21510" y1="84537" x2="22240" y2="75000"/>
                        <a14:foregroundMark x1="22240" y1="75000" x2="24792" y2="64907"/>
                        <a14:foregroundMark x1="24792" y1="64907" x2="35521" y2="61759"/>
                        <a14:foregroundMark x1="35521" y1="61759" x2="38802" y2="56759"/>
                        <a14:foregroundMark x1="38802" y1="56759" x2="40833" y2="50741"/>
                        <a14:foregroundMark x1="40833" y1="50741" x2="45000" y2="46667"/>
                        <a14:foregroundMark x1="45000" y1="46667" x2="48021" y2="45556"/>
                        <a14:foregroundMark x1="24115" y1="71481" x2="23281" y2="78981"/>
                        <a14:foregroundMark x1="23281" y1="78981" x2="26354" y2="92685"/>
                        <a14:foregroundMark x1="26354" y1="92685" x2="30469" y2="91667"/>
                        <a14:foregroundMark x1="30469" y1="91667" x2="48750" y2="94259"/>
                        <a14:foregroundMark x1="48750" y1="94259" x2="58021" y2="91852"/>
                        <a14:foregroundMark x1="58021" y1="91852" x2="62344" y2="91852"/>
                        <a14:foregroundMark x1="62344" y1="91852" x2="66615" y2="91019"/>
                        <a14:foregroundMark x1="66615" y1="91019" x2="70417" y2="87222"/>
                        <a14:foregroundMark x1="70417" y1="87222" x2="72969" y2="81111"/>
                        <a14:foregroundMark x1="72969" y1="81111" x2="73646" y2="72500"/>
                        <a14:foregroundMark x1="73646" y1="72500" x2="69844" y2="64352"/>
                        <a14:foregroundMark x1="40104" y1="83519" x2="43750" y2="88611"/>
                        <a14:foregroundMark x1="43750" y1="88611" x2="47813" y2="90648"/>
                        <a14:foregroundMark x1="47813" y1="90648" x2="56667" y2="87315"/>
                        <a14:foregroundMark x1="56667" y1="87315" x2="60781" y2="83148"/>
                      </a14:backgroundRemoval>
                    </a14:imgEffect>
                  </a14:imgLayer>
                </a14:imgProps>
              </a:ext>
            </a:extLst>
          </a:blip>
          <a:srcRect l="23592" t="20269" r="25000" b="11036"/>
          <a:stretch/>
        </p:blipFill>
        <p:spPr>
          <a:xfrm>
            <a:off x="5835648" y="4256747"/>
            <a:ext cx="3531725" cy="2654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7A0ED9-A45E-4B7C-AF98-7D2D6F3C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1278384"/>
            <a:ext cx="8675370" cy="5579616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3200" b="1" dirty="0">
                <a:solidFill>
                  <a:srgbClr val="174A8A"/>
                </a:solidFill>
              </a:rPr>
              <a:t>8) Who delivers Sheba to Joab?  </a:t>
            </a:r>
            <a:endParaRPr lang="en-US" sz="2800" b="1" dirty="0">
              <a:solidFill>
                <a:srgbClr val="174A8A"/>
              </a:solidFill>
            </a:endParaRPr>
          </a:p>
          <a:p>
            <a:pPr marL="457200" lvl="1" indent="0" defTabSz="457200">
              <a:buNone/>
            </a:pPr>
            <a:r>
              <a:rPr lang="en-US" sz="2800" dirty="0">
                <a:solidFill>
                  <a:srgbClr val="174A8A"/>
                </a:solidFill>
              </a:rPr>
              <a:t>A wise woman of Sheba’s sanctuary city. </a:t>
            </a:r>
            <a:br>
              <a:rPr lang="en-US" sz="2800" dirty="0">
                <a:solidFill>
                  <a:srgbClr val="174A8A"/>
                </a:solidFill>
              </a:rPr>
            </a:br>
            <a:r>
              <a:rPr lang="en-US" sz="2800" spc="-150" dirty="0">
                <a:solidFill>
                  <a:srgbClr val="174A8A"/>
                </a:solidFill>
              </a:rPr>
              <a:t>The rebellion is </a:t>
            </a:r>
            <a:r>
              <a:rPr lang="en-US" sz="2800" dirty="0">
                <a:solidFill>
                  <a:srgbClr val="174A8A"/>
                </a:solidFill>
              </a:rPr>
              <a:t>framed by the power of virtuous women.  </a:t>
            </a:r>
          </a:p>
          <a:p>
            <a:pPr marL="457200" lvl="1" indent="0" defTabSz="457200">
              <a:buNone/>
            </a:pPr>
            <a:endParaRPr lang="en-US" sz="2800" dirty="0">
              <a:solidFill>
                <a:srgbClr val="174A8A"/>
              </a:solidFill>
            </a:endParaRPr>
          </a:p>
          <a:p>
            <a:pPr marL="457200" lvl="1" indent="0" defTabSz="457200">
              <a:buNone/>
            </a:pPr>
            <a:r>
              <a:rPr lang="en-US" sz="2800" dirty="0">
                <a:solidFill>
                  <a:srgbClr val="174A8A"/>
                </a:solidFill>
              </a:rPr>
              <a:t>						And has inspired great writers…</a:t>
            </a:r>
            <a:br>
              <a:rPr lang="en-US" sz="2800" dirty="0">
                <a:solidFill>
                  <a:srgbClr val="174A8A"/>
                </a:solidFill>
              </a:rPr>
            </a:br>
            <a:r>
              <a:rPr lang="en-US" sz="2800" dirty="0">
                <a:solidFill>
                  <a:srgbClr val="174A8A"/>
                </a:solidFill>
              </a:rPr>
              <a:t>							to use God’s story as their title!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5445FD7-D266-47F6-8098-CC65A0E14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93" y="2786528"/>
            <a:ext cx="2498010" cy="371986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55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Sam Ch15-17</Template>
  <TotalTime>965</TotalTime>
  <Words>117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Office Theme</vt:lpstr>
      <vt:lpstr>Ch 18-20  David Regains His House</vt:lpstr>
      <vt:lpstr>2 Sam 18-20 David Regains His House</vt:lpstr>
      <vt:lpstr>2 Sam 18-20 David Regains His House</vt:lpstr>
      <vt:lpstr>2 Sam 18-20 David Regains His House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18-20  David Regains His House</dc:title>
  <dc:creator>Coulter Wickerham</dc:creator>
  <cp:lastModifiedBy>Coulter Wickerham</cp:lastModifiedBy>
  <cp:revision>8</cp:revision>
  <dcterms:created xsi:type="dcterms:W3CDTF">2019-06-05T03:39:39Z</dcterms:created>
  <dcterms:modified xsi:type="dcterms:W3CDTF">2019-06-05T19:45:25Z</dcterms:modified>
</cp:coreProperties>
</file>