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A8A"/>
    <a:srgbClr val="626260"/>
    <a:srgbClr val="632D09"/>
    <a:srgbClr val="9669D1"/>
    <a:srgbClr val="4A2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07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0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9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3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7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4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7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7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E2511-E5C1-466F-9A2F-27AD2AD6D91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0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EC709-7B58-4ADE-8B02-C758D5E49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1031" y="339000"/>
            <a:ext cx="4387317" cy="2888996"/>
          </a:xfrm>
        </p:spPr>
        <p:txBody>
          <a:bodyPr anchor="ctr">
            <a:noAutofit/>
          </a:bodyPr>
          <a:lstStyle/>
          <a:p>
            <a:r>
              <a:rPr lang="en-US" dirty="0">
                <a:solidFill>
                  <a:srgbClr val="626260"/>
                </a:solidFill>
                <a:latin typeface="Brush Script MT" panose="03060802040406070304" pitchFamily="66" charset="0"/>
              </a:rPr>
              <a:t>Ch 6-7 David’s Spiritual Renewal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A0ED9-A45E-4B7C-AF98-7D2D6F3C4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910" y="3824580"/>
            <a:ext cx="8298180" cy="2666621"/>
          </a:xfrm>
        </p:spPr>
        <p:txBody>
          <a:bodyPr>
            <a:normAutofit fontScale="92500" lnSpcReduction="10000"/>
          </a:bodyPr>
          <a:lstStyle/>
          <a:p>
            <a:r>
              <a:rPr lang="en-US" sz="4800" b="1" dirty="0">
                <a:solidFill>
                  <a:srgbClr val="174A8A"/>
                </a:solidFill>
              </a:rPr>
              <a:t>Agree or Disagree: </a:t>
            </a:r>
          </a:p>
          <a:p>
            <a:r>
              <a:rPr lang="en-US" sz="3500" dirty="0"/>
              <a:t>“Ch 7 is not a condemnation of David’s desire </a:t>
            </a:r>
            <a:br>
              <a:rPr lang="en-US" sz="3500" dirty="0"/>
            </a:br>
            <a:r>
              <a:rPr lang="en-US" sz="3500" dirty="0"/>
              <a:t>to build a temple. He is simply doing what </a:t>
            </a:r>
            <a:br>
              <a:rPr lang="en-US" sz="3500" dirty="0"/>
            </a:br>
            <a:r>
              <a:rPr lang="en-US" sz="3500" dirty="0"/>
              <a:t>any good ancient Near Eastern monarch </a:t>
            </a:r>
            <a:br>
              <a:rPr lang="en-US" sz="3500" dirty="0"/>
            </a:br>
            <a:r>
              <a:rPr lang="en-US" sz="3500" dirty="0"/>
              <a:t>would do after succeeding at war.” </a:t>
            </a:r>
            <a:br>
              <a:rPr lang="en-US" sz="3500" dirty="0"/>
            </a:br>
            <a:r>
              <a:rPr lang="en-US" sz="3000" dirty="0"/>
              <a:t>-B. Arnold, </a:t>
            </a:r>
            <a:r>
              <a:rPr lang="en-US" sz="3000" dirty="0" err="1"/>
              <a:t>pg</a:t>
            </a:r>
            <a:r>
              <a:rPr lang="en-US" sz="3000" dirty="0"/>
              <a:t> 473</a:t>
            </a:r>
            <a:endParaRPr lang="en-US" sz="5800" b="1" dirty="0">
              <a:solidFill>
                <a:srgbClr val="174A8A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D5DF5A-4806-4548-8B00-B43C390E78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92" t="20269" r="25000" b="11036"/>
          <a:stretch/>
        </p:blipFill>
        <p:spPr>
          <a:xfrm>
            <a:off x="-102093" y="-17756"/>
            <a:ext cx="4700726" cy="353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204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EC709-7B58-4ADE-8B02-C758D5E49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8411"/>
            <a:ext cx="9143999" cy="1095507"/>
          </a:xfrm>
          <a:solidFill>
            <a:srgbClr val="174A8A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Brush Script MT" panose="03060802040406070304" pitchFamily="66" charset="0"/>
              </a:rPr>
              <a:t>2 Samuel 6-7 Spiritual Renewal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D5DF5A-4806-4548-8B00-B43C390E78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130" b="87315" l="24792" r="73646">
                        <a14:foregroundMark x1="46927" y1="47593" x2="49271" y2="41667"/>
                        <a14:foregroundMark x1="49271" y1="41667" x2="52969" y2="45000"/>
                        <a14:foregroundMark x1="52969" y1="45000" x2="57135" y2="45926"/>
                        <a14:foregroundMark x1="57135" y1="45926" x2="63594" y2="51944"/>
                        <a14:foregroundMark x1="63594" y1="51944" x2="69896" y2="63426"/>
                        <a14:foregroundMark x1="69896" y1="63426" x2="73646" y2="67593"/>
                        <a14:foregroundMark x1="73646" y1="67593" x2="76094" y2="73148"/>
                        <a14:foregroundMark x1="76094" y1="73148" x2="73698" y2="94352"/>
                        <a14:foregroundMark x1="73698" y1="94352" x2="55052" y2="94815"/>
                        <a14:foregroundMark x1="55052" y1="94815" x2="23906" y2="90833"/>
                        <a14:foregroundMark x1="23906" y1="90833" x2="21510" y2="84537"/>
                        <a14:foregroundMark x1="21510" y1="84537" x2="22240" y2="75000"/>
                        <a14:foregroundMark x1="22240" y1="75000" x2="24792" y2="64907"/>
                        <a14:foregroundMark x1="24792" y1="64907" x2="35521" y2="61759"/>
                        <a14:foregroundMark x1="35521" y1="61759" x2="38802" y2="56759"/>
                        <a14:foregroundMark x1="38802" y1="56759" x2="40833" y2="50741"/>
                        <a14:foregroundMark x1="40833" y1="50741" x2="45000" y2="46667"/>
                        <a14:foregroundMark x1="45000" y1="46667" x2="48021" y2="45556"/>
                        <a14:foregroundMark x1="24115" y1="71481" x2="23281" y2="78981"/>
                        <a14:foregroundMark x1="23281" y1="78981" x2="26354" y2="92685"/>
                        <a14:foregroundMark x1="26354" y1="92685" x2="30469" y2="91667"/>
                        <a14:foregroundMark x1="30469" y1="91667" x2="48750" y2="94259"/>
                        <a14:foregroundMark x1="48750" y1="94259" x2="58021" y2="91852"/>
                        <a14:foregroundMark x1="58021" y1="91852" x2="62344" y2="91852"/>
                        <a14:foregroundMark x1="62344" y1="91852" x2="66615" y2="91019"/>
                        <a14:foregroundMark x1="66615" y1="91019" x2="70417" y2="87222"/>
                        <a14:foregroundMark x1="70417" y1="87222" x2="72969" y2="81111"/>
                        <a14:foregroundMark x1="72969" y1="81111" x2="73646" y2="72500"/>
                        <a14:foregroundMark x1="73646" y1="72500" x2="69844" y2="64352"/>
                        <a14:foregroundMark x1="40104" y1="83519" x2="43750" y2="88611"/>
                        <a14:foregroundMark x1="43750" y1="88611" x2="47813" y2="90648"/>
                        <a14:foregroundMark x1="47813" y1="90648" x2="56667" y2="87315"/>
                        <a14:foregroundMark x1="56667" y1="87315" x2="60781" y2="83148"/>
                      </a14:backgroundRemoval>
                    </a14:imgEffect>
                  </a14:imgLayer>
                </a14:imgProps>
              </a:ext>
            </a:extLst>
          </a:blip>
          <a:srcRect l="23592" t="20269" r="25000" b="11036"/>
          <a:stretch/>
        </p:blipFill>
        <p:spPr>
          <a:xfrm>
            <a:off x="5835648" y="4256747"/>
            <a:ext cx="3531725" cy="265463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867A0ED9-A45E-4B7C-AF98-7D2D6F3C4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15" y="1278384"/>
            <a:ext cx="8675370" cy="5481205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3200" b="1" dirty="0">
                <a:solidFill>
                  <a:srgbClr val="174A8A"/>
                </a:solidFill>
              </a:rPr>
              <a:t>1) How to move the ark? How does Israel do it?  </a:t>
            </a:r>
            <a:endParaRPr lang="en-US" sz="3200" dirty="0">
              <a:solidFill>
                <a:srgbClr val="174A8A"/>
              </a:solidFill>
            </a:endParaRPr>
          </a:p>
          <a:p>
            <a:pPr marL="457200" lvl="1" indent="0" defTabSz="457200">
              <a:buNone/>
            </a:pPr>
            <a:r>
              <a:rPr lang="en-US" sz="2800" dirty="0">
                <a:solidFill>
                  <a:srgbClr val="174A8A"/>
                </a:solidFill>
              </a:rPr>
              <a:t>David uses new cart &amp; NOT Levites &amp; their poles. </a:t>
            </a:r>
            <a:endParaRPr lang="en-US" sz="2800" b="1" dirty="0">
              <a:solidFill>
                <a:srgbClr val="174A8A"/>
              </a:solidFill>
            </a:endParaRPr>
          </a:p>
          <a:p>
            <a:pPr marL="0" indent="0" defTabSz="457200">
              <a:buNone/>
            </a:pPr>
            <a:r>
              <a:rPr lang="en-US" sz="3200" b="1" dirty="0">
                <a:solidFill>
                  <a:srgbClr val="174A8A"/>
                </a:solidFill>
              </a:rPr>
              <a:t>2) What about David? His reaction to Uzzah? </a:t>
            </a:r>
            <a:endParaRPr lang="en-US" sz="3200" dirty="0">
              <a:solidFill>
                <a:srgbClr val="174A8A"/>
              </a:solidFill>
            </a:endParaRPr>
          </a:p>
          <a:p>
            <a:pPr marL="0" indent="0" defTabSz="457200">
              <a:buNone/>
            </a:pPr>
            <a:r>
              <a:rPr lang="en-US" b="1" dirty="0">
                <a:solidFill>
                  <a:srgbClr val="174A8A"/>
                </a:solidFill>
              </a:rPr>
              <a:t>	</a:t>
            </a:r>
            <a:r>
              <a:rPr lang="en-US" dirty="0">
                <a:solidFill>
                  <a:srgbClr val="174A8A"/>
                </a:solidFill>
              </a:rPr>
              <a:t>Celebrating w/ music. 		But then angry &amp; afraid. </a:t>
            </a:r>
          </a:p>
          <a:p>
            <a:pPr marL="0" indent="0" defTabSz="457200">
              <a:buNone/>
            </a:pPr>
            <a:r>
              <a:rPr lang="en-US" dirty="0">
                <a:solidFill>
                  <a:srgbClr val="174A8A"/>
                </a:solidFill>
              </a:rPr>
              <a:t>	God struck Uzzah down for irreverence. </a:t>
            </a:r>
          </a:p>
          <a:p>
            <a:pPr marL="0" indent="0" defTabSz="457200">
              <a:buNone/>
            </a:pPr>
            <a:r>
              <a:rPr lang="en-US" sz="3200" b="1" spc="-150" dirty="0">
                <a:solidFill>
                  <a:srgbClr val="174A8A"/>
                </a:solidFill>
              </a:rPr>
              <a:t>3) What works? Michal’s reaction? David’s answer?</a:t>
            </a:r>
            <a:endParaRPr lang="en-US" sz="3200" spc="-150" dirty="0">
              <a:solidFill>
                <a:srgbClr val="174A8A"/>
              </a:solidFill>
            </a:endParaRPr>
          </a:p>
          <a:p>
            <a:pPr marL="0" indent="0" defTabSz="457200">
              <a:buNone/>
            </a:pPr>
            <a:r>
              <a:rPr lang="en-US" b="1" dirty="0">
                <a:solidFill>
                  <a:srgbClr val="174A8A"/>
                </a:solidFill>
              </a:rPr>
              <a:t>	</a:t>
            </a:r>
            <a:r>
              <a:rPr lang="en-US" dirty="0">
                <a:solidFill>
                  <a:srgbClr val="174A8A"/>
                </a:solidFill>
              </a:rPr>
              <a:t>She </a:t>
            </a:r>
            <a:r>
              <a:rPr lang="en-US" i="1" dirty="0">
                <a:solidFill>
                  <a:srgbClr val="174A8A"/>
                </a:solidFill>
              </a:rPr>
              <a:t>despised</a:t>
            </a:r>
            <a:r>
              <a:rPr lang="en-US" dirty="0">
                <a:solidFill>
                  <a:srgbClr val="174A8A"/>
                </a:solidFill>
              </a:rPr>
              <a:t> him in her heart. Many possible reasons. </a:t>
            </a:r>
          </a:p>
          <a:p>
            <a:pPr marL="0" indent="0" defTabSz="457200">
              <a:buNone/>
            </a:pPr>
            <a:r>
              <a:rPr lang="en-US" dirty="0">
                <a:solidFill>
                  <a:srgbClr val="174A8A"/>
                </a:solidFill>
              </a:rPr>
              <a:t>	God chose me, I’ll praise &amp; be honored by others. </a:t>
            </a:r>
          </a:p>
          <a:p>
            <a:pPr marL="0" indent="0" defTabSz="457200">
              <a:buNone/>
            </a:pPr>
            <a:r>
              <a:rPr lang="en-US" dirty="0">
                <a:solidFill>
                  <a:srgbClr val="174A8A"/>
                </a:solidFill>
              </a:rPr>
              <a:t>	Marriage Caution: Be careful looking at “others.” </a:t>
            </a:r>
          </a:p>
          <a:p>
            <a:pPr marL="0" indent="0" defTabSz="457200">
              <a:buNone/>
            </a:pPr>
            <a:r>
              <a:rPr lang="en-US" sz="3200" b="1" dirty="0">
                <a:solidFill>
                  <a:srgbClr val="174A8A"/>
                </a:solidFill>
              </a:rPr>
              <a:t>4) David’s desire? Nathan’s initial response?  </a:t>
            </a:r>
            <a:endParaRPr lang="en-US" sz="3200" dirty="0">
              <a:solidFill>
                <a:srgbClr val="174A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0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EC709-7B58-4ADE-8B02-C758D5E49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8411"/>
            <a:ext cx="9143999" cy="1095507"/>
          </a:xfrm>
          <a:solidFill>
            <a:srgbClr val="174A8A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Brush Script MT" panose="03060802040406070304" pitchFamily="66" charset="0"/>
              </a:rPr>
              <a:t>2 Samuel 6-7 Spiritual Renewal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D5DF5A-4806-4548-8B00-B43C390E78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130" b="87315" l="24792" r="73646">
                        <a14:foregroundMark x1="46927" y1="47593" x2="49271" y2="41667"/>
                        <a14:foregroundMark x1="49271" y1="41667" x2="52969" y2="45000"/>
                        <a14:foregroundMark x1="52969" y1="45000" x2="57135" y2="45926"/>
                        <a14:foregroundMark x1="57135" y1="45926" x2="63594" y2="51944"/>
                        <a14:foregroundMark x1="63594" y1="51944" x2="69896" y2="63426"/>
                        <a14:foregroundMark x1="69896" y1="63426" x2="73646" y2="67593"/>
                        <a14:foregroundMark x1="73646" y1="67593" x2="76094" y2="73148"/>
                        <a14:foregroundMark x1="76094" y1="73148" x2="73698" y2="94352"/>
                        <a14:foregroundMark x1="73698" y1="94352" x2="55052" y2="94815"/>
                        <a14:foregroundMark x1="55052" y1="94815" x2="23906" y2="90833"/>
                        <a14:foregroundMark x1="23906" y1="90833" x2="21510" y2="84537"/>
                        <a14:foregroundMark x1="21510" y1="84537" x2="22240" y2="75000"/>
                        <a14:foregroundMark x1="22240" y1="75000" x2="24792" y2="64907"/>
                        <a14:foregroundMark x1="24792" y1="64907" x2="35521" y2="61759"/>
                        <a14:foregroundMark x1="35521" y1="61759" x2="38802" y2="56759"/>
                        <a14:foregroundMark x1="38802" y1="56759" x2="40833" y2="50741"/>
                        <a14:foregroundMark x1="40833" y1="50741" x2="45000" y2="46667"/>
                        <a14:foregroundMark x1="45000" y1="46667" x2="48021" y2="45556"/>
                        <a14:foregroundMark x1="24115" y1="71481" x2="23281" y2="78981"/>
                        <a14:foregroundMark x1="23281" y1="78981" x2="26354" y2="92685"/>
                        <a14:foregroundMark x1="26354" y1="92685" x2="30469" y2="91667"/>
                        <a14:foregroundMark x1="30469" y1="91667" x2="48750" y2="94259"/>
                        <a14:foregroundMark x1="48750" y1="94259" x2="58021" y2="91852"/>
                        <a14:foregroundMark x1="58021" y1="91852" x2="62344" y2="91852"/>
                        <a14:foregroundMark x1="62344" y1="91852" x2="66615" y2="91019"/>
                        <a14:foregroundMark x1="66615" y1="91019" x2="70417" y2="87222"/>
                        <a14:foregroundMark x1="70417" y1="87222" x2="72969" y2="81111"/>
                        <a14:foregroundMark x1="72969" y1="81111" x2="73646" y2="72500"/>
                        <a14:foregroundMark x1="73646" y1="72500" x2="69844" y2="64352"/>
                        <a14:foregroundMark x1="40104" y1="83519" x2="43750" y2="88611"/>
                        <a14:foregroundMark x1="43750" y1="88611" x2="47813" y2="90648"/>
                        <a14:foregroundMark x1="47813" y1="90648" x2="56667" y2="87315"/>
                        <a14:foregroundMark x1="56667" y1="87315" x2="60781" y2="83148"/>
                      </a14:backgroundRemoval>
                    </a14:imgEffect>
                  </a14:imgLayer>
                </a14:imgProps>
              </a:ext>
            </a:extLst>
          </a:blip>
          <a:srcRect l="23592" t="20269" r="25000" b="11036"/>
          <a:stretch/>
        </p:blipFill>
        <p:spPr>
          <a:xfrm>
            <a:off x="5835648" y="4256747"/>
            <a:ext cx="3531725" cy="265463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867A0ED9-A45E-4B7C-AF98-7D2D6F3C4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15" y="1278384"/>
            <a:ext cx="8675370" cy="5481205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3200" b="1" dirty="0">
                <a:solidFill>
                  <a:srgbClr val="174A8A"/>
                </a:solidFill>
              </a:rPr>
              <a:t>4) David’s desire? Nathan’s initial response? </a:t>
            </a:r>
            <a:endParaRPr lang="en-US" sz="3200" dirty="0">
              <a:solidFill>
                <a:srgbClr val="174A8A"/>
              </a:solidFill>
            </a:endParaRPr>
          </a:p>
          <a:p>
            <a:pPr marL="457200" lvl="1" indent="0" defTabSz="457200">
              <a:buNone/>
            </a:pPr>
            <a:r>
              <a:rPr lang="en-US" sz="2800" dirty="0">
                <a:solidFill>
                  <a:srgbClr val="174A8A"/>
                </a:solidFill>
              </a:rPr>
              <a:t>Build God a cedar house. 	“The LORD is w/ you.” </a:t>
            </a:r>
            <a:endParaRPr lang="en-US" sz="2800" b="1" dirty="0">
              <a:solidFill>
                <a:srgbClr val="174A8A"/>
              </a:solidFill>
            </a:endParaRPr>
          </a:p>
          <a:p>
            <a:pPr marL="0" indent="0" defTabSz="457200">
              <a:buNone/>
            </a:pPr>
            <a:r>
              <a:rPr lang="en-US" sz="3200" b="1" dirty="0">
                <a:solidFill>
                  <a:srgbClr val="174A8A"/>
                </a:solidFill>
              </a:rPr>
              <a:t>5) God’s message for Nathan to David? </a:t>
            </a:r>
            <a:endParaRPr lang="en-US" sz="3200" dirty="0">
              <a:solidFill>
                <a:srgbClr val="174A8A"/>
              </a:solidFill>
            </a:endParaRPr>
          </a:p>
          <a:p>
            <a:pPr marL="0" indent="0" defTabSz="457200">
              <a:buNone/>
            </a:pPr>
            <a:r>
              <a:rPr lang="en-US" b="1" dirty="0">
                <a:solidFill>
                  <a:srgbClr val="174A8A"/>
                </a:solidFill>
              </a:rPr>
              <a:t>	</a:t>
            </a:r>
            <a:r>
              <a:rPr lang="en-US" i="1" dirty="0">
                <a:solidFill>
                  <a:srgbClr val="174A8A"/>
                </a:solidFill>
              </a:rPr>
              <a:t>Are you the one to build me a house? </a:t>
            </a:r>
            <a:br>
              <a:rPr lang="en-US" i="1" dirty="0">
                <a:solidFill>
                  <a:srgbClr val="174A8A"/>
                </a:solidFill>
              </a:rPr>
            </a:br>
            <a:r>
              <a:rPr lang="en-US" i="1" dirty="0">
                <a:solidFill>
                  <a:srgbClr val="174A8A"/>
                </a:solidFill>
              </a:rPr>
              <a:t>	When did I ever ask for a cedar house?</a:t>
            </a:r>
            <a:endParaRPr lang="en-US" dirty="0">
              <a:solidFill>
                <a:srgbClr val="174A8A"/>
              </a:solidFill>
            </a:endParaRPr>
          </a:p>
          <a:p>
            <a:pPr marL="0" indent="0" defTabSz="457200">
              <a:buNone/>
            </a:pPr>
            <a:r>
              <a:rPr lang="en-US" dirty="0">
                <a:solidFill>
                  <a:srgbClr val="174A8A"/>
                </a:solidFill>
              </a:rPr>
              <a:t>	Why assume He needs something better than asked? </a:t>
            </a:r>
            <a:br>
              <a:rPr lang="en-US" dirty="0">
                <a:solidFill>
                  <a:srgbClr val="174A8A"/>
                </a:solidFill>
              </a:rPr>
            </a:br>
            <a:r>
              <a:rPr lang="en-US" dirty="0">
                <a:solidFill>
                  <a:srgbClr val="174A8A"/>
                </a:solidFill>
              </a:rPr>
              <a:t>		Does He make mistakes &amp; leave requests out?  </a:t>
            </a:r>
          </a:p>
          <a:p>
            <a:pPr marL="0" indent="0" defTabSz="457200">
              <a:buNone/>
            </a:pPr>
            <a:r>
              <a:rPr lang="en-US" dirty="0">
                <a:solidFill>
                  <a:srgbClr val="174A8A"/>
                </a:solidFill>
              </a:rPr>
              <a:t>	David’s name will be famous like Abraham.	Descendants on the throne forever, but disciplined.</a:t>
            </a:r>
          </a:p>
          <a:p>
            <a:pPr marL="0" indent="0" defTabSz="457200">
              <a:buNone/>
            </a:pPr>
            <a:r>
              <a:rPr lang="en-US" dirty="0">
                <a:solidFill>
                  <a:srgbClr val="174A8A"/>
                </a:solidFill>
              </a:rPr>
              <a:t>		Why do we look for a Son of David? This chapter.  </a:t>
            </a:r>
          </a:p>
          <a:p>
            <a:pPr marL="0" indent="0" defTabSz="457200">
              <a:buNone/>
            </a:pPr>
            <a:r>
              <a:rPr lang="en-US" sz="3200" b="1" dirty="0">
                <a:solidFill>
                  <a:srgbClr val="174A8A"/>
                </a:solidFill>
              </a:rPr>
              <a:t>6) Highlights of David’s prayerful response?</a:t>
            </a:r>
            <a:endParaRPr lang="en-US" sz="3200" dirty="0">
              <a:solidFill>
                <a:srgbClr val="174A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43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EC709-7B58-4ADE-8B02-C758D5E49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8411"/>
            <a:ext cx="9143999" cy="1095507"/>
          </a:xfrm>
          <a:solidFill>
            <a:srgbClr val="174A8A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Brush Script MT" panose="03060802040406070304" pitchFamily="66" charset="0"/>
              </a:rPr>
              <a:t>2 Samuel 6-7 Spiritual Renewal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D5DF5A-4806-4548-8B00-B43C390E78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130" b="87315" l="24792" r="73646">
                        <a14:foregroundMark x1="46927" y1="47593" x2="49271" y2="41667"/>
                        <a14:foregroundMark x1="49271" y1="41667" x2="52969" y2="45000"/>
                        <a14:foregroundMark x1="52969" y1="45000" x2="57135" y2="45926"/>
                        <a14:foregroundMark x1="57135" y1="45926" x2="63594" y2="51944"/>
                        <a14:foregroundMark x1="63594" y1="51944" x2="69896" y2="63426"/>
                        <a14:foregroundMark x1="69896" y1="63426" x2="73646" y2="67593"/>
                        <a14:foregroundMark x1="73646" y1="67593" x2="76094" y2="73148"/>
                        <a14:foregroundMark x1="76094" y1="73148" x2="73698" y2="94352"/>
                        <a14:foregroundMark x1="73698" y1="94352" x2="55052" y2="94815"/>
                        <a14:foregroundMark x1="55052" y1="94815" x2="23906" y2="90833"/>
                        <a14:foregroundMark x1="23906" y1="90833" x2="21510" y2="84537"/>
                        <a14:foregroundMark x1="21510" y1="84537" x2="22240" y2="75000"/>
                        <a14:foregroundMark x1="22240" y1="75000" x2="24792" y2="64907"/>
                        <a14:foregroundMark x1="24792" y1="64907" x2="35521" y2="61759"/>
                        <a14:foregroundMark x1="35521" y1="61759" x2="38802" y2="56759"/>
                        <a14:foregroundMark x1="38802" y1="56759" x2="40833" y2="50741"/>
                        <a14:foregroundMark x1="40833" y1="50741" x2="45000" y2="46667"/>
                        <a14:foregroundMark x1="45000" y1="46667" x2="48021" y2="45556"/>
                        <a14:foregroundMark x1="24115" y1="71481" x2="23281" y2="78981"/>
                        <a14:foregroundMark x1="23281" y1="78981" x2="26354" y2="92685"/>
                        <a14:foregroundMark x1="26354" y1="92685" x2="30469" y2="91667"/>
                        <a14:foregroundMark x1="30469" y1="91667" x2="48750" y2="94259"/>
                        <a14:foregroundMark x1="48750" y1="94259" x2="58021" y2="91852"/>
                        <a14:foregroundMark x1="58021" y1="91852" x2="62344" y2="91852"/>
                        <a14:foregroundMark x1="62344" y1="91852" x2="66615" y2="91019"/>
                        <a14:foregroundMark x1="66615" y1="91019" x2="70417" y2="87222"/>
                        <a14:foregroundMark x1="70417" y1="87222" x2="72969" y2="81111"/>
                        <a14:foregroundMark x1="72969" y1="81111" x2="73646" y2="72500"/>
                        <a14:foregroundMark x1="73646" y1="72500" x2="69844" y2="64352"/>
                        <a14:foregroundMark x1="40104" y1="83519" x2="43750" y2="88611"/>
                        <a14:foregroundMark x1="43750" y1="88611" x2="47813" y2="90648"/>
                        <a14:foregroundMark x1="47813" y1="90648" x2="56667" y2="87315"/>
                        <a14:foregroundMark x1="56667" y1="87315" x2="60781" y2="83148"/>
                      </a14:backgroundRemoval>
                    </a14:imgEffect>
                  </a14:imgLayer>
                </a14:imgProps>
              </a:ext>
            </a:extLst>
          </a:blip>
          <a:srcRect l="23592" t="20269" r="25000" b="11036"/>
          <a:stretch/>
        </p:blipFill>
        <p:spPr>
          <a:xfrm>
            <a:off x="5835648" y="4256747"/>
            <a:ext cx="3531725" cy="265463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867A0ED9-A45E-4B7C-AF98-7D2D6F3C4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15" y="1278384"/>
            <a:ext cx="8675370" cy="5481205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3200" b="1" dirty="0">
                <a:solidFill>
                  <a:srgbClr val="174A8A"/>
                </a:solidFill>
              </a:rPr>
              <a:t>6) Highlights of David’s prayerful response?</a:t>
            </a:r>
          </a:p>
          <a:p>
            <a:pPr marL="0" indent="0" defTabSz="457200">
              <a:buNone/>
            </a:pPr>
            <a:r>
              <a:rPr lang="en-US" b="1" dirty="0">
                <a:solidFill>
                  <a:srgbClr val="174A8A"/>
                </a:solidFill>
              </a:rPr>
              <a:t>	</a:t>
            </a:r>
            <a:r>
              <a:rPr lang="en-US" dirty="0">
                <a:solidFill>
                  <a:srgbClr val="174A8A"/>
                </a:solidFill>
              </a:rPr>
              <a:t>Humble, “Who am I? Why me? What can I say?”</a:t>
            </a:r>
          </a:p>
          <a:p>
            <a:pPr marL="0" indent="0" defTabSz="457200">
              <a:buNone/>
            </a:pPr>
            <a:r>
              <a:rPr lang="en-US" dirty="0">
                <a:solidFill>
                  <a:srgbClr val="174A8A"/>
                </a:solidFill>
              </a:rPr>
              <a:t>	Glorifies God, “Who does redemption like You?” </a:t>
            </a:r>
          </a:p>
          <a:p>
            <a:pPr marL="0" indent="0" defTabSz="457200">
              <a:buNone/>
            </a:pPr>
            <a:r>
              <a:rPr lang="en-US" dirty="0">
                <a:solidFill>
                  <a:srgbClr val="174A8A"/>
                </a:solidFill>
              </a:rPr>
              <a:t>	Petitions God, Keep the promises, magnify Your name!</a:t>
            </a:r>
          </a:p>
          <a:p>
            <a:pPr marL="0" indent="0" defTabSz="457200">
              <a:buNone/>
            </a:pPr>
            <a:r>
              <a:rPr lang="en-US" dirty="0">
                <a:solidFill>
                  <a:srgbClr val="174A8A"/>
                </a:solidFill>
              </a:rPr>
              <a:t>		Mixes humility &amp; boldness well. Yields &amp; insists. </a:t>
            </a:r>
          </a:p>
          <a:p>
            <a:pPr marL="0" indent="0" defTabSz="457200">
              <a:buNone/>
            </a:pPr>
            <a:endParaRPr lang="en-US" dirty="0">
              <a:solidFill>
                <a:srgbClr val="174A8A"/>
              </a:solidFill>
            </a:endParaRPr>
          </a:p>
          <a:p>
            <a:pPr marL="0" indent="0" defTabSz="457200">
              <a:buNone/>
            </a:pPr>
            <a:r>
              <a:rPr lang="en-US" sz="3200" b="1" dirty="0">
                <a:solidFill>
                  <a:srgbClr val="174A8A"/>
                </a:solidFill>
              </a:rPr>
              <a:t>Where can humility take you?</a:t>
            </a:r>
            <a:endParaRPr lang="en-US" sz="3200" dirty="0">
              <a:solidFill>
                <a:srgbClr val="174A8A"/>
              </a:solidFill>
            </a:endParaRPr>
          </a:p>
          <a:p>
            <a:pPr marL="0" indent="0" defTabSz="457200">
              <a:buNone/>
            </a:pPr>
            <a:r>
              <a:rPr lang="en-US" sz="3200" dirty="0">
                <a:solidFill>
                  <a:srgbClr val="174A8A"/>
                </a:solidFill>
              </a:rPr>
              <a:t>	Saul’s led to self-doubt &amp; self-preservation. </a:t>
            </a:r>
            <a:br>
              <a:rPr lang="en-US" sz="3200" dirty="0">
                <a:solidFill>
                  <a:srgbClr val="174A8A"/>
                </a:solidFill>
              </a:rPr>
            </a:br>
            <a:r>
              <a:rPr lang="en-US" sz="3200" dirty="0">
                <a:solidFill>
                  <a:srgbClr val="174A8A"/>
                </a:solidFill>
              </a:rPr>
              <a:t>	David’s led to dependence on God. </a:t>
            </a:r>
          </a:p>
          <a:p>
            <a:pPr marL="0" indent="0" defTabSz="457200">
              <a:buNone/>
            </a:pPr>
            <a:r>
              <a:rPr lang="en-US" sz="3200" dirty="0">
                <a:solidFill>
                  <a:srgbClr val="174A8A"/>
                </a:solidFill>
              </a:rPr>
              <a:t>	</a:t>
            </a:r>
            <a:r>
              <a:rPr lang="en-US" dirty="0">
                <a:solidFill>
                  <a:srgbClr val="174A8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174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 Sam 1-5 Update</Template>
  <TotalTime>271</TotalTime>
  <Words>93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Brush Script MT</vt:lpstr>
      <vt:lpstr>Calibri</vt:lpstr>
      <vt:lpstr>Calibri Light</vt:lpstr>
      <vt:lpstr>Office Theme</vt:lpstr>
      <vt:lpstr>Ch 6-7 David’s Spiritual Renewal</vt:lpstr>
      <vt:lpstr>2 Samuel 6-7 Spiritual Renewal</vt:lpstr>
      <vt:lpstr>2 Samuel 6-7 Spiritual Renewal</vt:lpstr>
      <vt:lpstr>2 Samuel 6-7 Spiritual Renewal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6-7 David’s Spiritual Renewal</dc:title>
  <dc:creator>Coulter Wickerham</dc:creator>
  <cp:lastModifiedBy>Coulter Wickerham</cp:lastModifiedBy>
  <cp:revision>6</cp:revision>
  <dcterms:created xsi:type="dcterms:W3CDTF">2019-05-01T15:14:30Z</dcterms:created>
  <dcterms:modified xsi:type="dcterms:W3CDTF">2019-05-01T19:46:22Z</dcterms:modified>
</cp:coreProperties>
</file>