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9"/>
  </p:handoutMasterIdLst>
  <p:sldIdLst>
    <p:sldId id="256" r:id="rId2"/>
    <p:sldId id="262" r:id="rId3"/>
    <p:sldId id="269" r:id="rId4"/>
    <p:sldId id="271" r:id="rId5"/>
    <p:sldId id="272" r:id="rId6"/>
    <p:sldId id="275" r:id="rId7"/>
    <p:sldId id="273" r:id="rId8"/>
    <p:sldId id="268" r:id="rId9"/>
    <p:sldId id="307" r:id="rId10"/>
    <p:sldId id="295" r:id="rId11"/>
    <p:sldId id="276" r:id="rId12"/>
    <p:sldId id="297" r:id="rId13"/>
    <p:sldId id="296" r:id="rId14"/>
    <p:sldId id="298" r:id="rId15"/>
    <p:sldId id="281" r:id="rId16"/>
    <p:sldId id="300" r:id="rId17"/>
    <p:sldId id="299" r:id="rId18"/>
    <p:sldId id="264" r:id="rId19"/>
    <p:sldId id="305" r:id="rId20"/>
    <p:sldId id="308" r:id="rId21"/>
    <p:sldId id="285" r:id="rId22"/>
    <p:sldId id="301" r:id="rId23"/>
    <p:sldId id="284" r:id="rId24"/>
    <p:sldId id="302" r:id="rId25"/>
    <p:sldId id="304" r:id="rId26"/>
    <p:sldId id="309" r:id="rId27"/>
    <p:sldId id="274"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3"/>
    <p:restoredTop sz="94667"/>
  </p:normalViewPr>
  <p:slideViewPr>
    <p:cSldViewPr snapToGrid="0" snapToObjects="1">
      <p:cViewPr varScale="1">
        <p:scale>
          <a:sx n="110" d="100"/>
          <a:sy n="110" d="100"/>
        </p:scale>
        <p:origin x="304" y="184"/>
      </p:cViewPr>
      <p:guideLst/>
    </p:cSldViewPr>
  </p:slid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3ED633B-BACD-A84C-92D8-F8DE61B565C3}" type="datetimeFigureOut">
              <a:rPr lang="en-US" smtClean="0"/>
              <a:t>2/28/20</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5300330B-BB5E-7B4E-9AAB-1072CAACB228}" type="slidenum">
              <a:rPr lang="en-US" smtClean="0"/>
              <a:t>‹#›</a:t>
            </a:fld>
            <a:endParaRPr lang="en-US"/>
          </a:p>
        </p:txBody>
      </p:sp>
    </p:spTree>
    <p:extLst>
      <p:ext uri="{BB962C8B-B14F-4D97-AF65-F5344CB8AC3E}">
        <p14:creationId xmlns:p14="http://schemas.microsoft.com/office/powerpoint/2010/main" val="1566701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2/28/20</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9157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031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778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646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2/28/20</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1091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676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676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014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690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2/28/20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99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2/28/20</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9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pPr/>
              <a:t>2/28/20</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047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orient="horz" pos="1368" userDrawn="1">
          <p15:clr>
            <a:srgbClr val="F26B43"/>
          </p15:clr>
        </p15:guide>
        <p15:guide id="12" orient="horz" pos="1440" userDrawn="1">
          <p15:clr>
            <a:srgbClr val="F26B43"/>
          </p15:clr>
        </p15:guide>
        <p15:guide id="13" orient="horz" pos="3696" userDrawn="1">
          <p15:clr>
            <a:srgbClr val="F26B43"/>
          </p15:clr>
        </p15:guide>
        <p15:guide id="14" orient="horz" pos="432" userDrawn="1">
          <p15:clr>
            <a:srgbClr val="F26B43"/>
          </p15:clr>
        </p15:guide>
        <p15:guide id="15" orient="horz" pos="1512" userDrawn="1">
          <p15:clr>
            <a:srgbClr val="F26B43"/>
          </p15:clr>
        </p15:guide>
        <p15:guide id="16" pos="5184" userDrawn="1">
          <p15:clr>
            <a:srgbClr val="F26B43"/>
          </p15:clr>
        </p15:guide>
        <p15:guide id="17" pos="702" userDrawn="1">
          <p15:clr>
            <a:srgbClr val="F26B43"/>
          </p15:clr>
        </p15:guide>
        <p15:guide id="18" pos="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20/20 Vision</a:t>
            </a:r>
            <a:endParaRPr lang="en-US" sz="8000" dirty="0"/>
          </a:p>
        </p:txBody>
      </p:sp>
      <p:sp>
        <p:nvSpPr>
          <p:cNvPr id="3" name="Subtitle 2"/>
          <p:cNvSpPr>
            <a:spLocks noGrp="1"/>
          </p:cNvSpPr>
          <p:nvPr>
            <p:ph type="subTitle" idx="1"/>
          </p:nvPr>
        </p:nvSpPr>
        <p:spPr>
          <a:xfrm>
            <a:off x="1436346" y="3956280"/>
            <a:ext cx="6270922" cy="1086237"/>
          </a:xfrm>
        </p:spPr>
        <p:txBody>
          <a:bodyPr>
            <a:noAutofit/>
          </a:bodyPr>
          <a:lstStyle/>
          <a:p>
            <a:r>
              <a:rPr lang="en-US" sz="3600" dirty="0" smtClean="0"/>
              <a:t>Developing a Biblical Worldview</a:t>
            </a:r>
            <a:endParaRPr lang="en-US" sz="3600" dirty="0"/>
          </a:p>
        </p:txBody>
      </p:sp>
    </p:spTree>
    <p:extLst>
      <p:ext uri="{BB962C8B-B14F-4D97-AF65-F5344CB8AC3E}">
        <p14:creationId xmlns:p14="http://schemas.microsoft.com/office/powerpoint/2010/main" val="1034226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The </a:t>
            </a:r>
            <a:r>
              <a:rPr lang="en-US" sz="3600" dirty="0" smtClean="0"/>
              <a:t>Biblical View (Genesis 1-2)</a:t>
            </a:r>
            <a:endParaRPr lang="en-US" sz="3600" dirty="0"/>
          </a:p>
        </p:txBody>
      </p:sp>
      <p:sp>
        <p:nvSpPr>
          <p:cNvPr id="5" name="TextBox 4"/>
          <p:cNvSpPr txBox="1"/>
          <p:nvPr/>
        </p:nvSpPr>
        <p:spPr>
          <a:xfrm>
            <a:off x="682216" y="1436827"/>
            <a:ext cx="7779569" cy="2323713"/>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spcAft>
                <a:spcPts val="3000"/>
              </a:spcAft>
              <a:buFont typeface="Courier New" charset="0"/>
              <a:buChar char="o"/>
            </a:pPr>
            <a:r>
              <a:rPr lang="en-US" sz="2800" dirty="0" smtClean="0"/>
              <a:t>There </a:t>
            </a:r>
            <a:r>
              <a:rPr lang="en-US" sz="2800" dirty="0" smtClean="0"/>
              <a:t>is an infinite, personal God.</a:t>
            </a:r>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smtClean="0"/>
              <a:t>Man is made in God’s image.</a:t>
            </a:r>
          </a:p>
        </p:txBody>
      </p:sp>
    </p:spTree>
    <p:extLst>
      <p:ext uri="{BB962C8B-B14F-4D97-AF65-F5344CB8AC3E}">
        <p14:creationId xmlns:p14="http://schemas.microsoft.com/office/powerpoint/2010/main" val="16809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P spid="5"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836271" y="651846"/>
            <a:ext cx="7471458" cy="5216813"/>
          </a:xfrm>
          <a:prstGeom prst="rect">
            <a:avLst/>
          </a:prstGeom>
          <a:noFill/>
        </p:spPr>
        <p:txBody>
          <a:bodyPr wrap="square" rtlCol="0">
            <a:spAutoFit/>
          </a:bodyPr>
          <a:lstStyle/>
          <a:p>
            <a:pPr>
              <a:spcAft>
                <a:spcPts val="600"/>
              </a:spcAft>
            </a:pPr>
            <a:r>
              <a:rPr lang="en-US" sz="2800" dirty="0"/>
              <a:t>Then God said, “Let us make man in our image, after our likeness. And let them have dominion over the fish of the sea and over the birds of the heavens and over the livestock and over all the earth and over every creeping thing that creeps on the earth.”</a:t>
            </a:r>
          </a:p>
          <a:p>
            <a:pPr>
              <a:spcAft>
                <a:spcPts val="600"/>
              </a:spcAft>
            </a:pPr>
            <a:r>
              <a:rPr lang="en-US" sz="2800" dirty="0" smtClean="0"/>
              <a:t>So </a:t>
            </a:r>
            <a:r>
              <a:rPr lang="en-US" sz="2800" dirty="0"/>
              <a:t>God created man in his own image,</a:t>
            </a:r>
            <a:br>
              <a:rPr lang="en-US" sz="2800" dirty="0"/>
            </a:br>
            <a:r>
              <a:rPr lang="en-US" sz="2800" dirty="0"/>
              <a:t>    in the image of God he created him;</a:t>
            </a:r>
            <a:br>
              <a:rPr lang="en-US" sz="2800" dirty="0"/>
            </a:br>
            <a:r>
              <a:rPr lang="en-US" sz="2800" dirty="0"/>
              <a:t>    male and female he created them.</a:t>
            </a:r>
          </a:p>
          <a:p>
            <a:pPr>
              <a:spcAft>
                <a:spcPts val="1800"/>
              </a:spcAft>
            </a:pPr>
            <a:r>
              <a:rPr lang="en-US" sz="2800" dirty="0" smtClean="0"/>
              <a:t>And </a:t>
            </a:r>
            <a:r>
              <a:rPr lang="en-US" sz="2800" dirty="0"/>
              <a:t>God blessed them.</a:t>
            </a:r>
          </a:p>
          <a:p>
            <a:pPr>
              <a:spcAft>
                <a:spcPts val="600"/>
              </a:spcAft>
            </a:pPr>
            <a:r>
              <a:rPr lang="en-US" sz="2800" b="1" dirty="0" smtClean="0"/>
              <a:t>Genesis 1:26-28</a:t>
            </a:r>
            <a:endParaRPr lang="en-US" sz="2800" b="1" dirty="0"/>
          </a:p>
        </p:txBody>
      </p:sp>
    </p:spTree>
    <p:extLst>
      <p:ext uri="{BB962C8B-B14F-4D97-AF65-F5344CB8AC3E}">
        <p14:creationId xmlns:p14="http://schemas.microsoft.com/office/powerpoint/2010/main" val="12122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836271" y="651846"/>
            <a:ext cx="7471458" cy="3616375"/>
          </a:xfrm>
          <a:prstGeom prst="rect">
            <a:avLst/>
          </a:prstGeom>
          <a:noFill/>
        </p:spPr>
        <p:txBody>
          <a:bodyPr wrap="square" rtlCol="0">
            <a:spAutoFit/>
          </a:bodyPr>
          <a:lstStyle/>
          <a:p>
            <a:pPr>
              <a:spcAft>
                <a:spcPts val="600"/>
              </a:spcAft>
            </a:pPr>
            <a:r>
              <a:rPr lang="en-US" sz="2800" dirty="0"/>
              <a:t>The </a:t>
            </a:r>
            <a:r>
              <a:rPr lang="en-US" sz="2800" cap="small" dirty="0"/>
              <a:t>Lord</a:t>
            </a:r>
            <a:r>
              <a:rPr lang="en-US" sz="2800" dirty="0"/>
              <a:t> God took the man and put him in the garden of Eden to work it and keep it. </a:t>
            </a:r>
            <a:r>
              <a:rPr lang="en-US" sz="2800" dirty="0" smtClean="0"/>
              <a:t>And </a:t>
            </a:r>
            <a:r>
              <a:rPr lang="en-US" sz="2800" dirty="0"/>
              <a:t>the </a:t>
            </a:r>
            <a:r>
              <a:rPr lang="en-US" sz="2800" cap="small" dirty="0"/>
              <a:t>Lord</a:t>
            </a:r>
            <a:r>
              <a:rPr lang="en-US" sz="2800" dirty="0"/>
              <a:t> God commanded the man, saying, “You may surely eat of every tree of the garden, </a:t>
            </a:r>
            <a:r>
              <a:rPr lang="en-US" sz="2800" dirty="0" smtClean="0"/>
              <a:t>but </a:t>
            </a:r>
            <a:r>
              <a:rPr lang="en-US" sz="2800" dirty="0"/>
              <a:t>of the tree of the knowledge of good and evil you shall not eat, for in the day that you eat of it you shall surely die</a:t>
            </a:r>
            <a:r>
              <a:rPr lang="en-US" sz="2800" dirty="0" smtClean="0"/>
              <a:t>.”</a:t>
            </a:r>
          </a:p>
          <a:p>
            <a:pPr>
              <a:spcAft>
                <a:spcPts val="600"/>
              </a:spcAft>
            </a:pPr>
            <a:r>
              <a:rPr lang="en-US" sz="2800" b="1" dirty="0" smtClean="0"/>
              <a:t>Genesis </a:t>
            </a:r>
            <a:r>
              <a:rPr lang="en-US" sz="2800" b="1" dirty="0" smtClean="0"/>
              <a:t>2</a:t>
            </a:r>
            <a:r>
              <a:rPr lang="en-US" sz="2800" b="1" dirty="0" smtClean="0"/>
              <a:t>:15-17</a:t>
            </a:r>
            <a:endParaRPr lang="en-US" sz="2800" b="1" dirty="0"/>
          </a:p>
        </p:txBody>
      </p:sp>
    </p:spTree>
    <p:extLst>
      <p:ext uri="{BB962C8B-B14F-4D97-AF65-F5344CB8AC3E}">
        <p14:creationId xmlns:p14="http://schemas.microsoft.com/office/powerpoint/2010/main" val="1008647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The </a:t>
            </a:r>
            <a:r>
              <a:rPr lang="en-US" sz="3600" dirty="0" smtClean="0"/>
              <a:t>Biblical View (Genesis 1-2)</a:t>
            </a:r>
            <a:endParaRPr lang="en-US" sz="3600" dirty="0"/>
          </a:p>
        </p:txBody>
      </p:sp>
      <p:sp>
        <p:nvSpPr>
          <p:cNvPr id="5" name="TextBox 4"/>
          <p:cNvSpPr txBox="1"/>
          <p:nvPr/>
        </p:nvSpPr>
        <p:spPr>
          <a:xfrm>
            <a:off x="682216" y="1436827"/>
            <a:ext cx="7779569" cy="4047262"/>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spcAft>
                <a:spcPts val="3000"/>
              </a:spcAft>
              <a:buFont typeface="Courier New" charset="0"/>
              <a:buChar char="o"/>
            </a:pPr>
            <a:r>
              <a:rPr lang="en-US" sz="2800" dirty="0" smtClean="0"/>
              <a:t>There </a:t>
            </a:r>
            <a:r>
              <a:rPr lang="en-US" sz="2800" dirty="0" smtClean="0"/>
              <a:t>is an infinite, personal God.</a:t>
            </a:r>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smtClean="0"/>
              <a:t>Man is made in God’s image.</a:t>
            </a:r>
            <a:endParaRPr lang="en-US" sz="2800" dirty="0" smtClean="0"/>
          </a:p>
          <a:p>
            <a:pPr marL="1371600" lvl="2" indent="-457200">
              <a:buFont typeface="Courier New" charset="0"/>
              <a:buChar char="o"/>
            </a:pPr>
            <a:r>
              <a:rPr lang="en-US" sz="2800" dirty="0" smtClean="0"/>
              <a:t>Spiritual</a:t>
            </a:r>
          </a:p>
          <a:p>
            <a:pPr marL="1371600" lvl="2" indent="-457200">
              <a:buFont typeface="Courier New" charset="0"/>
              <a:buChar char="o"/>
            </a:pPr>
            <a:r>
              <a:rPr lang="en-US" sz="2800" dirty="0" smtClean="0"/>
              <a:t>Rational</a:t>
            </a:r>
          </a:p>
          <a:p>
            <a:pPr marL="1371600" lvl="2" indent="-457200">
              <a:buFont typeface="Courier New" charset="0"/>
              <a:buChar char="o"/>
            </a:pPr>
            <a:r>
              <a:rPr lang="en-US" sz="2800" dirty="0" smtClean="0"/>
              <a:t>Free Will</a:t>
            </a:r>
          </a:p>
          <a:p>
            <a:pPr marL="1371600" lvl="2" indent="-457200">
              <a:buFont typeface="Courier New" charset="0"/>
              <a:buChar char="o"/>
            </a:pPr>
            <a:r>
              <a:rPr lang="en-US" sz="2800" dirty="0" smtClean="0"/>
              <a:t>Accountable</a:t>
            </a:r>
          </a:p>
        </p:txBody>
      </p:sp>
    </p:spTree>
    <p:extLst>
      <p:ext uri="{BB962C8B-B14F-4D97-AF65-F5344CB8AC3E}">
        <p14:creationId xmlns:p14="http://schemas.microsoft.com/office/powerpoint/2010/main" val="11103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Alternate </a:t>
            </a:r>
            <a:r>
              <a:rPr lang="en-US" sz="3600" dirty="0" smtClean="0"/>
              <a:t>Views</a:t>
            </a:r>
            <a:endParaRPr lang="en-US" sz="3600" dirty="0"/>
          </a:p>
        </p:txBody>
      </p:sp>
      <p:sp>
        <p:nvSpPr>
          <p:cNvPr id="5" name="TextBox 4"/>
          <p:cNvSpPr txBox="1"/>
          <p:nvPr/>
        </p:nvSpPr>
        <p:spPr>
          <a:xfrm>
            <a:off x="682216" y="1436827"/>
            <a:ext cx="7779569" cy="1015663"/>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a:t>There is no God—nature is all there is</a:t>
            </a:r>
            <a:r>
              <a:rPr lang="en-US" sz="2800" dirty="0" smtClean="0"/>
              <a:t>.</a:t>
            </a:r>
            <a:endParaRPr lang="en-US" sz="2800" dirty="0"/>
          </a:p>
        </p:txBody>
      </p:sp>
    </p:spTree>
    <p:extLst>
      <p:ext uri="{BB962C8B-B14F-4D97-AF65-F5344CB8AC3E}">
        <p14:creationId xmlns:p14="http://schemas.microsoft.com/office/powerpoint/2010/main" val="4555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s://thinkingonscripture.files.wordpress.com/2015/04/berenstain-bears-naturalistic-world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47"/>
            <a:ext cx="9144000" cy="661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71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mage result for the cosmos is all that is or ever was or ever will be car"/>
          <p:cNvPicPr>
            <a:picLocks noChangeAspect="1" noChangeArrowheads="1"/>
          </p:cNvPicPr>
          <p:nvPr/>
        </p:nvPicPr>
        <p:blipFill rotWithShape="1">
          <a:blip r:embed="rId2">
            <a:extLst>
              <a:ext uri="{28A0092B-C50C-407E-A947-70E740481C1C}">
                <a14:useLocalDpi xmlns:a14="http://schemas.microsoft.com/office/drawing/2010/main" val="0"/>
              </a:ext>
            </a:extLst>
          </a:blip>
          <a:srcRect b="7160"/>
          <a:stretch/>
        </p:blipFill>
        <p:spPr bwMode="auto">
          <a:xfrm>
            <a:off x="8978" y="1310833"/>
            <a:ext cx="9126045" cy="423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Alternate </a:t>
            </a:r>
            <a:r>
              <a:rPr lang="en-US" sz="3600" dirty="0" smtClean="0"/>
              <a:t>Views</a:t>
            </a:r>
            <a:endParaRPr lang="en-US" sz="3600" dirty="0"/>
          </a:p>
        </p:txBody>
      </p:sp>
      <p:sp>
        <p:nvSpPr>
          <p:cNvPr id="5" name="TextBox 4"/>
          <p:cNvSpPr txBox="1"/>
          <p:nvPr/>
        </p:nvSpPr>
        <p:spPr>
          <a:xfrm>
            <a:off x="682216" y="1436827"/>
            <a:ext cx="7779569" cy="2677656"/>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a:t>There is no God—nature is all there is.</a:t>
            </a:r>
          </a:p>
          <a:p>
            <a:pPr marL="914400" lvl="1" indent="-457200">
              <a:spcAft>
                <a:spcPts val="2400"/>
              </a:spcAft>
              <a:buFont typeface="Courier New" charset="0"/>
              <a:buChar char="o"/>
            </a:pPr>
            <a:r>
              <a:rPr lang="en-US" sz="2800" i="1" dirty="0" smtClean="0"/>
              <a:t> </a:t>
            </a:r>
            <a:endParaRPr lang="en-US" sz="2800" dirty="0" smtClean="0"/>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a:t>Humans are merely biological machines</a:t>
            </a:r>
            <a:r>
              <a:rPr lang="en-US" sz="2800" dirty="0" smtClean="0"/>
              <a:t>.</a:t>
            </a:r>
            <a:endParaRPr lang="en-US" sz="2800" dirty="0" smtClean="0"/>
          </a:p>
        </p:txBody>
      </p:sp>
    </p:spTree>
    <p:extLst>
      <p:ext uri="{BB962C8B-B14F-4D97-AF65-F5344CB8AC3E}">
        <p14:creationId xmlns:p14="http://schemas.microsoft.com/office/powerpoint/2010/main" val="1287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688695" y="1276879"/>
            <a:ext cx="6596557" cy="2831544"/>
          </a:xfrm>
          <a:prstGeom prst="rect">
            <a:avLst/>
          </a:prstGeom>
          <a:noFill/>
        </p:spPr>
        <p:txBody>
          <a:bodyPr wrap="square" rtlCol="0">
            <a:spAutoFit/>
          </a:bodyPr>
          <a:lstStyle/>
          <a:p>
            <a:pPr>
              <a:spcAft>
                <a:spcPts val="1200"/>
              </a:spcAft>
            </a:pPr>
            <a:r>
              <a:rPr lang="en-US" sz="2800" dirty="0"/>
              <a:t>We are survival machines, robot vehicles blindly programmed to preserve the selfish molecules known as genes. This is a truth which still fills me with astonishment. </a:t>
            </a:r>
            <a:endParaRPr lang="en-US" sz="2800" dirty="0" smtClean="0"/>
          </a:p>
          <a:p>
            <a:r>
              <a:rPr lang="en-US" sz="2800" dirty="0" smtClean="0"/>
              <a:t>Richard Dawkins</a:t>
            </a:r>
          </a:p>
          <a:p>
            <a:pPr>
              <a:spcAft>
                <a:spcPts val="1200"/>
              </a:spcAft>
            </a:pPr>
            <a:r>
              <a:rPr lang="en-US" sz="2800" i="1" dirty="0" smtClean="0"/>
              <a:t>The Selfish Gene </a:t>
            </a:r>
            <a:r>
              <a:rPr lang="en-US" sz="2800" dirty="0" smtClean="0"/>
              <a:t>(1976)</a:t>
            </a:r>
            <a:endParaRPr lang="en-US" sz="2800" dirty="0"/>
          </a:p>
        </p:txBody>
      </p:sp>
    </p:spTree>
    <p:extLst>
      <p:ext uri="{BB962C8B-B14F-4D97-AF65-F5344CB8AC3E}">
        <p14:creationId xmlns:p14="http://schemas.microsoft.com/office/powerpoint/2010/main" val="698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688695" y="1276879"/>
            <a:ext cx="6596557" cy="3262432"/>
          </a:xfrm>
          <a:prstGeom prst="rect">
            <a:avLst/>
          </a:prstGeom>
          <a:noFill/>
        </p:spPr>
        <p:txBody>
          <a:bodyPr wrap="square" rtlCol="0">
            <a:spAutoFit/>
          </a:bodyPr>
          <a:lstStyle/>
          <a:p>
            <a:pPr>
              <a:spcAft>
                <a:spcPts val="1200"/>
              </a:spcAft>
            </a:pPr>
            <a:r>
              <a:rPr lang="en-US" sz="2800" dirty="0"/>
              <a:t>It is hard to imagine how free will can operate if our behavior is determined by physical law, so it seems that we are no more than biological machines and that free will is just an illusion</a:t>
            </a:r>
            <a:r>
              <a:rPr lang="en-US" sz="2800" dirty="0" smtClean="0"/>
              <a:t>. </a:t>
            </a:r>
          </a:p>
          <a:p>
            <a:r>
              <a:rPr lang="en-US" sz="2800" dirty="0" smtClean="0"/>
              <a:t>Stephen Hawking</a:t>
            </a:r>
          </a:p>
          <a:p>
            <a:pPr>
              <a:spcAft>
                <a:spcPts val="1200"/>
              </a:spcAft>
            </a:pPr>
            <a:r>
              <a:rPr lang="en-US" sz="2800" i="1" dirty="0" smtClean="0"/>
              <a:t>The Grand Design </a:t>
            </a:r>
            <a:r>
              <a:rPr lang="en-US" sz="2800" dirty="0" smtClean="0"/>
              <a:t>(2010)</a:t>
            </a:r>
            <a:endParaRPr lang="en-US" sz="2800" dirty="0"/>
          </a:p>
        </p:txBody>
      </p:sp>
    </p:spTree>
    <p:extLst>
      <p:ext uri="{BB962C8B-B14F-4D97-AF65-F5344CB8AC3E}">
        <p14:creationId xmlns:p14="http://schemas.microsoft.com/office/powerpoint/2010/main" val="65328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37887" y="1716386"/>
            <a:ext cx="7668227" cy="3585597"/>
          </a:xfrm>
          <a:prstGeom prst="rect">
            <a:avLst/>
          </a:prstGeom>
          <a:noFill/>
        </p:spPr>
        <p:txBody>
          <a:bodyPr wrap="square" rtlCol="0">
            <a:spAutoFit/>
          </a:bodyPr>
          <a:lstStyle/>
          <a:p>
            <a:pPr algn="ctr">
              <a:spcAft>
                <a:spcPts val="1800"/>
              </a:spcAft>
            </a:pPr>
            <a:r>
              <a:rPr lang="en-US" sz="3600" b="1" dirty="0" smtClean="0"/>
              <a:t>“The term literally means a view of the world, a biblically informed perspective on all of reality. A worldview is like a mental map that tells us how to navigate the world effectively.”</a:t>
            </a:r>
          </a:p>
          <a:p>
            <a:pPr algn="ctr">
              <a:spcAft>
                <a:spcPts val="1800"/>
              </a:spcAft>
            </a:pPr>
            <a:r>
              <a:rPr lang="en-US" sz="3200" dirty="0" smtClean="0"/>
              <a:t>Nancy </a:t>
            </a:r>
            <a:r>
              <a:rPr lang="en-US" sz="3200" dirty="0" err="1" smtClean="0"/>
              <a:t>Pearcey</a:t>
            </a:r>
            <a:r>
              <a:rPr lang="en-US" sz="3200" dirty="0" smtClean="0"/>
              <a:t>, </a:t>
            </a:r>
            <a:r>
              <a:rPr lang="en-US" sz="3200" i="1" dirty="0" smtClean="0"/>
              <a:t>Total Truth </a:t>
            </a:r>
            <a:r>
              <a:rPr lang="en-US" sz="3200" dirty="0" smtClean="0"/>
              <a:t>(2004)</a:t>
            </a:r>
            <a:endParaRPr lang="en-US" sz="2800" i="1" dirty="0"/>
          </a:p>
        </p:txBody>
      </p:sp>
      <p:sp>
        <p:nvSpPr>
          <p:cNvPr id="3" name="TextBox 2"/>
          <p:cNvSpPr txBox="1"/>
          <p:nvPr/>
        </p:nvSpPr>
        <p:spPr>
          <a:xfrm>
            <a:off x="737887" y="486137"/>
            <a:ext cx="7668227" cy="800219"/>
          </a:xfrm>
          <a:prstGeom prst="rect">
            <a:avLst/>
          </a:prstGeom>
          <a:noFill/>
        </p:spPr>
        <p:txBody>
          <a:bodyPr wrap="square" rtlCol="0">
            <a:spAutoFit/>
          </a:bodyPr>
          <a:lstStyle/>
          <a:p>
            <a:pPr algn="ctr"/>
            <a:r>
              <a:rPr lang="en-US" sz="4600" dirty="0" smtClean="0"/>
              <a:t>A </a:t>
            </a:r>
            <a:r>
              <a:rPr lang="en-US" sz="4600" dirty="0" smtClean="0"/>
              <a:t>Biblical Worldview</a:t>
            </a:r>
            <a:endParaRPr lang="en-US" sz="4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Tree>
    <p:extLst>
      <p:ext uri="{BB962C8B-B14F-4D97-AF65-F5344CB8AC3E}">
        <p14:creationId xmlns:p14="http://schemas.microsoft.com/office/powerpoint/2010/main" val="12542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Alternate </a:t>
            </a:r>
            <a:r>
              <a:rPr lang="en-US" sz="3600" dirty="0" smtClean="0"/>
              <a:t>Views</a:t>
            </a:r>
            <a:endParaRPr lang="en-US" sz="3600" dirty="0"/>
          </a:p>
        </p:txBody>
      </p:sp>
      <p:sp>
        <p:nvSpPr>
          <p:cNvPr id="5" name="TextBox 4"/>
          <p:cNvSpPr txBox="1"/>
          <p:nvPr/>
        </p:nvSpPr>
        <p:spPr>
          <a:xfrm>
            <a:off x="682216" y="1436827"/>
            <a:ext cx="7779569" cy="3539430"/>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a:t>There is no God—nature is all there is.</a:t>
            </a:r>
          </a:p>
          <a:p>
            <a:pPr marL="914400" lvl="1" indent="-457200">
              <a:spcAft>
                <a:spcPts val="2400"/>
              </a:spcAft>
              <a:buFont typeface="Courier New" charset="0"/>
              <a:buChar char="o"/>
            </a:pPr>
            <a:r>
              <a:rPr lang="en-US" sz="2800" i="1" dirty="0" smtClean="0"/>
              <a:t> </a:t>
            </a:r>
            <a:endParaRPr lang="en-US" sz="2800" dirty="0" smtClean="0"/>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a:t>Humans are merely biological machines.</a:t>
            </a:r>
            <a:endParaRPr lang="en-US" sz="2800" dirty="0" smtClean="0"/>
          </a:p>
          <a:p>
            <a:pPr marL="1371600" lvl="2" indent="-457200">
              <a:buFont typeface="Courier New" charset="0"/>
              <a:buChar char="o"/>
            </a:pPr>
            <a:r>
              <a:rPr lang="en-US" sz="2800" dirty="0" smtClean="0"/>
              <a:t>Only physical</a:t>
            </a:r>
          </a:p>
          <a:p>
            <a:pPr marL="1371600" lvl="2" indent="-457200">
              <a:buFont typeface="Courier New" charset="0"/>
              <a:buChar char="o"/>
            </a:pPr>
            <a:r>
              <a:rPr lang="en-US" sz="2800" dirty="0" smtClean="0"/>
              <a:t>No Free Will</a:t>
            </a:r>
          </a:p>
        </p:txBody>
      </p:sp>
    </p:spTree>
    <p:extLst>
      <p:ext uri="{BB962C8B-B14F-4D97-AF65-F5344CB8AC3E}">
        <p14:creationId xmlns:p14="http://schemas.microsoft.com/office/powerpoint/2010/main" val="17620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549798" y="466651"/>
            <a:ext cx="7344136" cy="5293757"/>
          </a:xfrm>
          <a:prstGeom prst="rect">
            <a:avLst/>
          </a:prstGeom>
          <a:noFill/>
        </p:spPr>
        <p:txBody>
          <a:bodyPr wrap="square" rtlCol="0">
            <a:spAutoFit/>
          </a:bodyPr>
          <a:lstStyle/>
          <a:p>
            <a:pPr>
              <a:spcAft>
                <a:spcPts val="1200"/>
              </a:spcAft>
            </a:pPr>
            <a:r>
              <a:rPr lang="en-US" sz="2800" dirty="0" smtClean="0"/>
              <a:t>Anything that is living is a machine. I’m a machine; my children are machines. I can step back and see them as being a bag full of skin full of biomolecules that are interacting according to some laws.</a:t>
            </a:r>
          </a:p>
          <a:p>
            <a:pPr>
              <a:spcAft>
                <a:spcPts val="1200"/>
              </a:spcAft>
            </a:pPr>
            <a:r>
              <a:rPr lang="en-US" sz="2800" dirty="0" smtClean="0"/>
              <a:t>That is not how I treat them</a:t>
            </a:r>
            <a:r>
              <a:rPr lang="mr-IN" sz="2800" dirty="0" smtClean="0"/>
              <a:t>…</a:t>
            </a:r>
            <a:r>
              <a:rPr lang="en-US" sz="2800" dirty="0" smtClean="0"/>
              <a:t>They have my unconditional love, the furthest one might be able to get from rational analysis.</a:t>
            </a:r>
          </a:p>
          <a:p>
            <a:pPr>
              <a:spcAft>
                <a:spcPts val="1200"/>
              </a:spcAft>
            </a:pPr>
            <a:r>
              <a:rPr lang="en-US" sz="2800" dirty="0" smtClean="0"/>
              <a:t>I maintain two sets of inconsistent beliefs.</a:t>
            </a:r>
          </a:p>
          <a:p>
            <a:r>
              <a:rPr lang="en-US" sz="2800" dirty="0" smtClean="0"/>
              <a:t>Rodney Brooks</a:t>
            </a:r>
          </a:p>
          <a:p>
            <a:pPr>
              <a:spcAft>
                <a:spcPts val="1200"/>
              </a:spcAft>
            </a:pPr>
            <a:r>
              <a:rPr lang="en-US" sz="2800" i="1" dirty="0" smtClean="0"/>
              <a:t>Flesh and Machines </a:t>
            </a:r>
            <a:r>
              <a:rPr lang="en-US" sz="2800" dirty="0" smtClean="0"/>
              <a:t>(2002)</a:t>
            </a:r>
            <a:endParaRPr lang="en-US" sz="2800" dirty="0"/>
          </a:p>
        </p:txBody>
      </p:sp>
    </p:spTree>
    <p:extLst>
      <p:ext uri="{BB962C8B-B14F-4D97-AF65-F5344CB8AC3E}">
        <p14:creationId xmlns:p14="http://schemas.microsoft.com/office/powerpoint/2010/main" val="73493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Alternate </a:t>
            </a:r>
            <a:r>
              <a:rPr lang="en-US" sz="3600" dirty="0" smtClean="0"/>
              <a:t>Views</a:t>
            </a:r>
            <a:endParaRPr lang="en-US" sz="3600" dirty="0"/>
          </a:p>
        </p:txBody>
      </p:sp>
      <p:sp>
        <p:nvSpPr>
          <p:cNvPr id="5" name="TextBox 4"/>
          <p:cNvSpPr txBox="1"/>
          <p:nvPr/>
        </p:nvSpPr>
        <p:spPr>
          <a:xfrm>
            <a:off x="682216" y="1436827"/>
            <a:ext cx="7779569" cy="3970318"/>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a:t>There is no God—nature is all there is.</a:t>
            </a:r>
          </a:p>
          <a:p>
            <a:pPr marL="914400" lvl="1" indent="-457200">
              <a:spcAft>
                <a:spcPts val="2400"/>
              </a:spcAft>
              <a:buFont typeface="Courier New" charset="0"/>
              <a:buChar char="o"/>
            </a:pPr>
            <a:r>
              <a:rPr lang="en-US" sz="2800" i="1" dirty="0"/>
              <a:t>or </a:t>
            </a:r>
            <a:r>
              <a:rPr lang="en-US" sz="2800" dirty="0"/>
              <a:t>“God” is limited and/or impersonal</a:t>
            </a:r>
            <a:r>
              <a:rPr lang="en-US" sz="2800" dirty="0" smtClean="0"/>
              <a:t>.</a:t>
            </a:r>
            <a:r>
              <a:rPr lang="en-US" sz="2800" dirty="0" smtClean="0"/>
              <a:t> </a:t>
            </a:r>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a:t>Humans are merely biological machines.</a:t>
            </a:r>
            <a:endParaRPr lang="en-US" sz="2800" dirty="0" smtClean="0"/>
          </a:p>
          <a:p>
            <a:pPr marL="1371600" lvl="2" indent="-457200">
              <a:buFont typeface="Courier New" charset="0"/>
              <a:buChar char="o"/>
            </a:pPr>
            <a:r>
              <a:rPr lang="en-US" sz="2800" dirty="0" smtClean="0"/>
              <a:t>Only physical</a:t>
            </a:r>
          </a:p>
          <a:p>
            <a:pPr marL="1371600" lvl="2" indent="-457200">
              <a:buFont typeface="Courier New" charset="0"/>
              <a:buChar char="o"/>
            </a:pPr>
            <a:r>
              <a:rPr lang="en-US" sz="2800" dirty="0" smtClean="0"/>
              <a:t>No Free Will</a:t>
            </a:r>
          </a:p>
          <a:p>
            <a:pPr marL="914400" lvl="1" indent="-457200">
              <a:buFont typeface="Courier New" charset="0"/>
              <a:buChar char="o"/>
            </a:pPr>
            <a:r>
              <a:rPr lang="en-US" sz="2800" i="1" dirty="0"/>
              <a:t>or </a:t>
            </a:r>
            <a:r>
              <a:rPr lang="en-US" sz="2800" dirty="0"/>
              <a:t>Man is created but “on their </a:t>
            </a:r>
            <a:r>
              <a:rPr lang="en-US" sz="2800" dirty="0" smtClean="0"/>
              <a:t>own.”</a:t>
            </a:r>
          </a:p>
        </p:txBody>
      </p:sp>
    </p:spTree>
    <p:extLst>
      <p:ext uri="{BB962C8B-B14F-4D97-AF65-F5344CB8AC3E}">
        <p14:creationId xmlns:p14="http://schemas.microsoft.com/office/powerpoint/2010/main" val="5437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445623" y="246732"/>
            <a:ext cx="8096491" cy="6401753"/>
          </a:xfrm>
          <a:prstGeom prst="rect">
            <a:avLst/>
          </a:prstGeom>
          <a:noFill/>
        </p:spPr>
        <p:txBody>
          <a:bodyPr wrap="square" rtlCol="0">
            <a:spAutoFit/>
          </a:bodyPr>
          <a:lstStyle/>
          <a:p>
            <a:pPr>
              <a:spcAft>
                <a:spcPts val="1200"/>
              </a:spcAft>
            </a:pPr>
            <a:r>
              <a:rPr lang="en-US" sz="2600" dirty="0"/>
              <a:t>The majority of teenagers are </a:t>
            </a:r>
            <a:r>
              <a:rPr lang="en-US" sz="2600" dirty="0" smtClean="0"/>
              <a:t>incredibly inarticulate</a:t>
            </a:r>
            <a:r>
              <a:rPr lang="en-US" sz="2600" dirty="0"/>
              <a:t> </a:t>
            </a:r>
            <a:r>
              <a:rPr lang="en-US" sz="2600" dirty="0" smtClean="0"/>
              <a:t>about their </a:t>
            </a:r>
            <a:r>
              <a:rPr lang="en-US" sz="2600" dirty="0"/>
              <a:t>faith, religious beliefs and practices, and its place in their lives. The de facto dominant religion among contemporary U.S. teenagers is what they call ‘Moralistic Therapeutic Deism’: A God exists who created and orders the world and watches over human life on earth; God wants people to be good, nice, and fair to each other, as taught in the Bible and by most world religions; the central goal of life is to be happy and to feel good about oneself; God does not need to be particularly involved in one’s life except when God is needed to resolve a problem; and good people go to heaven when they die. </a:t>
            </a:r>
            <a:endParaRPr lang="en-US" sz="2600" dirty="0" smtClean="0"/>
          </a:p>
          <a:p>
            <a:r>
              <a:rPr lang="en-US" sz="2600" i="1" dirty="0" smtClean="0"/>
              <a:t>Of </a:t>
            </a:r>
            <a:r>
              <a:rPr lang="en-US" sz="2600" b="1" dirty="0"/>
              <a:t>Soul Searching: The </a:t>
            </a:r>
            <a:r>
              <a:rPr lang="en-US" sz="2600" b="1" dirty="0" smtClean="0"/>
              <a:t>Religious and</a:t>
            </a:r>
          </a:p>
          <a:p>
            <a:pPr>
              <a:spcAft>
                <a:spcPts val="1200"/>
              </a:spcAft>
            </a:pPr>
            <a:r>
              <a:rPr lang="en-US" sz="2600" b="1" dirty="0" smtClean="0"/>
              <a:t>Spiritual </a:t>
            </a:r>
            <a:r>
              <a:rPr lang="en-US" sz="2600" b="1" dirty="0"/>
              <a:t>Lives of American Teenagers</a:t>
            </a:r>
            <a:endParaRPr lang="en-US" sz="2600" dirty="0"/>
          </a:p>
        </p:txBody>
      </p:sp>
    </p:spTree>
    <p:extLst>
      <p:ext uri="{BB962C8B-B14F-4D97-AF65-F5344CB8AC3E}">
        <p14:creationId xmlns:p14="http://schemas.microsoft.com/office/powerpoint/2010/main" val="2302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Alternate </a:t>
            </a:r>
            <a:r>
              <a:rPr lang="en-US" sz="3600" dirty="0" smtClean="0"/>
              <a:t>Views</a:t>
            </a:r>
            <a:endParaRPr lang="en-US" sz="3600" dirty="0"/>
          </a:p>
        </p:txBody>
      </p:sp>
      <p:sp>
        <p:nvSpPr>
          <p:cNvPr id="5" name="TextBox 4"/>
          <p:cNvSpPr txBox="1"/>
          <p:nvPr/>
        </p:nvSpPr>
        <p:spPr>
          <a:xfrm>
            <a:off x="682216" y="1436827"/>
            <a:ext cx="7779569" cy="3970318"/>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a:t>There is no God—nature is all there is.</a:t>
            </a:r>
          </a:p>
          <a:p>
            <a:pPr marL="914400" lvl="1" indent="-457200">
              <a:spcAft>
                <a:spcPts val="2400"/>
              </a:spcAft>
              <a:buFont typeface="Courier New" charset="0"/>
              <a:buChar char="o"/>
            </a:pPr>
            <a:r>
              <a:rPr lang="en-US" sz="2800" i="1" dirty="0"/>
              <a:t>or </a:t>
            </a:r>
            <a:r>
              <a:rPr lang="en-US" sz="2800" dirty="0"/>
              <a:t>“God” is limited and/or impersonal</a:t>
            </a:r>
            <a:r>
              <a:rPr lang="en-US" sz="2800" dirty="0" smtClean="0"/>
              <a:t>.</a:t>
            </a:r>
            <a:r>
              <a:rPr lang="en-US" sz="2800" dirty="0" smtClean="0"/>
              <a:t> </a:t>
            </a:r>
          </a:p>
          <a:p>
            <a:pPr marL="285750" indent="-285750">
              <a:buFont typeface="Arial" charset="0"/>
              <a:buChar char="•"/>
            </a:pPr>
            <a:r>
              <a:rPr lang="en-US" sz="3200" b="1" dirty="0" smtClean="0"/>
              <a:t>Man</a:t>
            </a:r>
            <a:endParaRPr lang="en-US" sz="3200" b="1" dirty="0" smtClean="0"/>
          </a:p>
          <a:p>
            <a:pPr marL="914400" lvl="1" indent="-457200">
              <a:buFont typeface="Courier New" charset="0"/>
              <a:buChar char="o"/>
            </a:pPr>
            <a:r>
              <a:rPr lang="en-US" sz="2800" dirty="0"/>
              <a:t>Humans are merely biological machines.</a:t>
            </a:r>
            <a:endParaRPr lang="en-US" sz="2800" dirty="0" smtClean="0"/>
          </a:p>
          <a:p>
            <a:pPr marL="1371600" lvl="2" indent="-457200">
              <a:buFont typeface="Courier New" charset="0"/>
              <a:buChar char="o"/>
            </a:pPr>
            <a:r>
              <a:rPr lang="en-US" sz="2800" dirty="0" smtClean="0"/>
              <a:t>Only physical</a:t>
            </a:r>
          </a:p>
          <a:p>
            <a:pPr marL="1371600" lvl="2" indent="-457200">
              <a:buFont typeface="Courier New" charset="0"/>
              <a:buChar char="o"/>
            </a:pPr>
            <a:r>
              <a:rPr lang="en-US" sz="2800" dirty="0" smtClean="0"/>
              <a:t>No Free Will</a:t>
            </a:r>
          </a:p>
          <a:p>
            <a:pPr marL="914400" lvl="1" indent="-457200">
              <a:buFont typeface="Courier New" charset="0"/>
              <a:buChar char="o"/>
            </a:pPr>
            <a:r>
              <a:rPr lang="en-US" sz="2800" i="1" dirty="0"/>
              <a:t>or </a:t>
            </a:r>
            <a:r>
              <a:rPr lang="en-US" sz="2800" dirty="0"/>
              <a:t>Man is created but “on their </a:t>
            </a:r>
            <a:r>
              <a:rPr lang="en-US" sz="2800" dirty="0" smtClean="0"/>
              <a:t>own.”</a:t>
            </a:r>
          </a:p>
        </p:txBody>
      </p:sp>
    </p:spTree>
    <p:extLst>
      <p:ext uri="{BB962C8B-B14F-4D97-AF65-F5344CB8AC3E}">
        <p14:creationId xmlns:p14="http://schemas.microsoft.com/office/powerpoint/2010/main" val="5878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87594"/>
            <a:ext cx="7200900" cy="774290"/>
          </a:xfrm>
        </p:spPr>
        <p:txBody>
          <a:bodyPr>
            <a:normAutofit/>
          </a:bodyPr>
          <a:lstStyle/>
          <a:p>
            <a:pPr algn="ctr"/>
            <a:r>
              <a:rPr lang="en-US" sz="4000" dirty="0" smtClean="0"/>
              <a:t>What does it matter?</a:t>
            </a:r>
            <a:endParaRPr lang="en-US" sz="4000" dirty="0"/>
          </a:p>
        </p:txBody>
      </p:sp>
      <p:sp>
        <p:nvSpPr>
          <p:cNvPr id="3" name="Text Placeholder 2"/>
          <p:cNvSpPr>
            <a:spLocks noGrp="1"/>
          </p:cNvSpPr>
          <p:nvPr>
            <p:ph type="body" idx="1"/>
          </p:nvPr>
        </p:nvSpPr>
        <p:spPr>
          <a:xfrm>
            <a:off x="230046" y="1175108"/>
            <a:ext cx="3335840" cy="506209"/>
          </a:xfrm>
        </p:spPr>
        <p:txBody>
          <a:bodyPr anchor="ctr"/>
          <a:lstStyle/>
          <a:p>
            <a:r>
              <a:rPr lang="en-US" sz="2800" dirty="0" smtClean="0"/>
              <a:t>Biblical Worldview</a:t>
            </a:r>
            <a:endParaRPr lang="en-US" sz="2800" dirty="0"/>
          </a:p>
        </p:txBody>
      </p:sp>
      <p:sp>
        <p:nvSpPr>
          <p:cNvPr id="4" name="Content Placeholder 3"/>
          <p:cNvSpPr>
            <a:spLocks noGrp="1"/>
          </p:cNvSpPr>
          <p:nvPr>
            <p:ph sz="half" idx="2"/>
          </p:nvPr>
        </p:nvSpPr>
        <p:spPr>
          <a:xfrm>
            <a:off x="230046" y="1681317"/>
            <a:ext cx="3462278" cy="4765781"/>
          </a:xfrm>
        </p:spPr>
        <p:txBody>
          <a:bodyPr>
            <a:normAutofit/>
          </a:bodyPr>
          <a:lstStyle/>
          <a:p>
            <a:r>
              <a:rPr lang="en-US" sz="2800" dirty="0" smtClean="0"/>
              <a:t>There is an infinite, personal God.</a:t>
            </a:r>
          </a:p>
          <a:p>
            <a:r>
              <a:rPr lang="en-US" sz="2800" dirty="0" smtClean="0"/>
              <a:t>God created all things (and cares).</a:t>
            </a:r>
          </a:p>
          <a:p>
            <a:r>
              <a:rPr lang="en-US" sz="2800" dirty="0" smtClean="0"/>
              <a:t>Man is made in God’s image.</a:t>
            </a:r>
          </a:p>
        </p:txBody>
      </p:sp>
      <p:sp>
        <p:nvSpPr>
          <p:cNvPr id="5" name="Text Placeholder 4"/>
          <p:cNvSpPr>
            <a:spLocks noGrp="1"/>
          </p:cNvSpPr>
          <p:nvPr>
            <p:ph type="body" sz="quarter" idx="3"/>
          </p:nvPr>
        </p:nvSpPr>
        <p:spPr>
          <a:xfrm>
            <a:off x="5553516" y="1184632"/>
            <a:ext cx="3335840" cy="506209"/>
          </a:xfrm>
        </p:spPr>
        <p:txBody>
          <a:bodyPr anchor="ctr"/>
          <a:lstStyle/>
          <a:p>
            <a:pPr algn="r"/>
            <a:r>
              <a:rPr lang="en-US" sz="2800" dirty="0" smtClean="0"/>
              <a:t>Alternate Worldview</a:t>
            </a:r>
            <a:endParaRPr lang="en-US" sz="2800" dirty="0"/>
          </a:p>
        </p:txBody>
      </p:sp>
      <p:sp>
        <p:nvSpPr>
          <p:cNvPr id="6" name="Content Placeholder 5"/>
          <p:cNvSpPr>
            <a:spLocks noGrp="1"/>
          </p:cNvSpPr>
          <p:nvPr>
            <p:ph sz="quarter" idx="4"/>
          </p:nvPr>
        </p:nvSpPr>
        <p:spPr>
          <a:xfrm>
            <a:off x="5231757" y="1681317"/>
            <a:ext cx="3657600" cy="4765781"/>
          </a:xfrm>
        </p:spPr>
        <p:txBody>
          <a:bodyPr>
            <a:normAutofit/>
          </a:bodyPr>
          <a:lstStyle/>
          <a:p>
            <a:pPr algn="r"/>
            <a:r>
              <a:rPr lang="en-US" sz="2800" dirty="0" smtClean="0"/>
              <a:t>There is no God—nature is all there is.</a:t>
            </a:r>
          </a:p>
          <a:p>
            <a:pPr algn="r"/>
            <a:r>
              <a:rPr lang="en-US" sz="2800" dirty="0" smtClean="0"/>
              <a:t>Or God is limited and/or impersonal.</a:t>
            </a:r>
          </a:p>
          <a:p>
            <a:pPr algn="r"/>
            <a:r>
              <a:rPr lang="en-US" sz="2800" dirty="0" smtClean="0"/>
              <a:t>Humans are merely biological machines.</a:t>
            </a:r>
          </a:p>
          <a:p>
            <a:pPr algn="r"/>
            <a:r>
              <a:rPr lang="en-US" sz="2800" dirty="0" smtClean="0"/>
              <a:t>Or Man is created, but “on their own.”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8" name="TextBox 7"/>
          <p:cNvSpPr txBox="1"/>
          <p:nvPr/>
        </p:nvSpPr>
        <p:spPr>
          <a:xfrm>
            <a:off x="2943587" y="1642910"/>
            <a:ext cx="3371126" cy="4493538"/>
          </a:xfrm>
          <a:prstGeom prst="rect">
            <a:avLst/>
          </a:prstGeom>
          <a:solidFill>
            <a:schemeClr val="accent2"/>
          </a:solidFill>
          <a:ln w="38100">
            <a:solidFill>
              <a:schemeClr val="tx1"/>
            </a:solidFill>
          </a:ln>
        </p:spPr>
        <p:txBody>
          <a:bodyPr wrap="square" rtlCol="0">
            <a:spAutoFit/>
          </a:bodyPr>
          <a:lstStyle/>
          <a:p>
            <a:pPr algn="ctr">
              <a:spcAft>
                <a:spcPts val="1800"/>
              </a:spcAft>
            </a:pPr>
            <a:r>
              <a:rPr lang="en-US" sz="3200" dirty="0" smtClean="0"/>
              <a:t>What purpose is there in my life?</a:t>
            </a:r>
          </a:p>
          <a:p>
            <a:pPr algn="ctr">
              <a:spcAft>
                <a:spcPts val="1800"/>
              </a:spcAft>
            </a:pPr>
            <a:r>
              <a:rPr lang="en-US" sz="3200" dirty="0"/>
              <a:t>Am I responsible for my actions</a:t>
            </a:r>
            <a:r>
              <a:rPr lang="en-US" sz="3200" dirty="0" smtClean="0"/>
              <a:t>?</a:t>
            </a:r>
            <a:endParaRPr lang="en-US" sz="3200" dirty="0" smtClean="0"/>
          </a:p>
          <a:p>
            <a:pPr algn="ctr"/>
            <a:r>
              <a:rPr lang="en-US" sz="3200" dirty="0" smtClean="0"/>
              <a:t>How do I view others, especially the weak and vulnerable?</a:t>
            </a:r>
            <a:endParaRPr lang="en-US" sz="3200" dirty="0"/>
          </a:p>
        </p:txBody>
      </p:sp>
    </p:spTree>
    <p:extLst>
      <p:ext uri="{BB962C8B-B14F-4D97-AF65-F5344CB8AC3E}">
        <p14:creationId xmlns:p14="http://schemas.microsoft.com/office/powerpoint/2010/main" val="681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698889" y="1195854"/>
            <a:ext cx="7621928" cy="3693319"/>
          </a:xfrm>
          <a:prstGeom prst="rect">
            <a:avLst/>
          </a:prstGeom>
          <a:noFill/>
        </p:spPr>
        <p:txBody>
          <a:bodyPr wrap="square" rtlCol="0">
            <a:spAutoFit/>
          </a:bodyPr>
          <a:lstStyle/>
          <a:p>
            <a:pPr>
              <a:spcAft>
                <a:spcPts val="1200"/>
              </a:spcAft>
            </a:pPr>
            <a:r>
              <a:rPr lang="en-US" sz="2800" b="1" dirty="0" smtClean="0"/>
              <a:t>“</a:t>
            </a:r>
            <a:r>
              <a:rPr lang="en-US" sz="2800" b="1" dirty="0"/>
              <a:t>For though we walk in the flesh, we are not waging war according to the flesh. For the weapons of our warfare are not of the flesh but have divine power to destroy strongholds. We destroy arguments and every lofty opinion raised against the knowledge of God, and take every thought captive to obey Christ</a:t>
            </a:r>
            <a:r>
              <a:rPr lang="en-US" sz="2800" b="1" dirty="0" smtClean="0"/>
              <a:t>…” </a:t>
            </a:r>
          </a:p>
          <a:p>
            <a:r>
              <a:rPr lang="en-US" sz="2800" dirty="0" smtClean="0"/>
              <a:t>2 Corinthians 10:3-5</a:t>
            </a:r>
            <a:endParaRPr lang="en-US" sz="2800" dirty="0"/>
          </a:p>
        </p:txBody>
      </p:sp>
    </p:spTree>
    <p:extLst>
      <p:ext uri="{BB962C8B-B14F-4D97-AF65-F5344CB8AC3E}">
        <p14:creationId xmlns:p14="http://schemas.microsoft.com/office/powerpoint/2010/main" val="874465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256011"/>
            <a:ext cx="6270922" cy="2098226"/>
          </a:xfrm>
        </p:spPr>
        <p:txBody>
          <a:bodyPr/>
          <a:lstStyle/>
          <a:p>
            <a:r>
              <a:rPr lang="en-US" sz="8000" dirty="0" smtClean="0"/>
              <a:t>20/20 Vision</a:t>
            </a:r>
            <a:endParaRPr lang="en-US" sz="8000" dirty="0"/>
          </a:p>
        </p:txBody>
      </p:sp>
      <p:sp>
        <p:nvSpPr>
          <p:cNvPr id="3" name="Subtitle 2"/>
          <p:cNvSpPr>
            <a:spLocks noGrp="1"/>
          </p:cNvSpPr>
          <p:nvPr>
            <p:ph type="subTitle" idx="1"/>
          </p:nvPr>
        </p:nvSpPr>
        <p:spPr>
          <a:xfrm>
            <a:off x="1436346" y="3423837"/>
            <a:ext cx="6270922" cy="1553269"/>
          </a:xfrm>
        </p:spPr>
        <p:txBody>
          <a:bodyPr>
            <a:noAutofit/>
          </a:bodyPr>
          <a:lstStyle/>
          <a:p>
            <a:r>
              <a:rPr lang="en-US" sz="3600" smtClean="0"/>
              <a:t>“If </a:t>
            </a:r>
            <a:r>
              <a:rPr lang="en-US" sz="3600" dirty="0" smtClean="0"/>
              <a:t>your eye is healthy, your </a:t>
            </a:r>
            <a:r>
              <a:rPr lang="en-US" sz="3600" smtClean="0"/>
              <a:t>whole body will be full of light.”</a:t>
            </a:r>
            <a:endParaRPr lang="en-US" sz="3600" dirty="0"/>
          </a:p>
        </p:txBody>
      </p:sp>
    </p:spTree>
    <p:extLst>
      <p:ext uri="{BB962C8B-B14F-4D97-AF65-F5344CB8AC3E}">
        <p14:creationId xmlns:p14="http://schemas.microsoft.com/office/powerpoint/2010/main" val="183811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779913" y="1624119"/>
            <a:ext cx="7195047" cy="2831544"/>
          </a:xfrm>
          <a:prstGeom prst="rect">
            <a:avLst/>
          </a:prstGeom>
          <a:noFill/>
        </p:spPr>
        <p:txBody>
          <a:bodyPr wrap="square" rtlCol="0">
            <a:spAutoFit/>
          </a:bodyPr>
          <a:lstStyle/>
          <a:p>
            <a:pPr>
              <a:spcAft>
                <a:spcPts val="1200"/>
              </a:spcAft>
            </a:pPr>
            <a:r>
              <a:rPr lang="en-US" sz="2800" b="1" dirty="0" smtClean="0"/>
              <a:t>“The </a:t>
            </a:r>
            <a:r>
              <a:rPr lang="en-US" sz="2800" b="1" dirty="0"/>
              <a:t>eye is the lamp of the body. So, if your eye is healthy, your whole body will be full of light, but if your eye is bad, your whole body will be full of darkness. If then the light in you is darkness, how great is the darkness!”</a:t>
            </a:r>
            <a:endParaRPr lang="en-US" sz="2800" b="1" dirty="0" smtClean="0"/>
          </a:p>
          <a:p>
            <a:r>
              <a:rPr lang="en-US" sz="2800" dirty="0" smtClean="0"/>
              <a:t>Matthew 6:22-23</a:t>
            </a:r>
            <a:endParaRPr lang="en-US" sz="2800" dirty="0"/>
          </a:p>
        </p:txBody>
      </p:sp>
    </p:spTree>
    <p:extLst>
      <p:ext uri="{BB962C8B-B14F-4D97-AF65-F5344CB8AC3E}">
        <p14:creationId xmlns:p14="http://schemas.microsoft.com/office/powerpoint/2010/main" val="601267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800219"/>
          </a:xfrm>
          <a:prstGeom prst="rect">
            <a:avLst/>
          </a:prstGeom>
          <a:noFill/>
        </p:spPr>
        <p:txBody>
          <a:bodyPr wrap="square" rtlCol="0">
            <a:spAutoFit/>
          </a:bodyPr>
          <a:lstStyle/>
          <a:p>
            <a:pPr algn="ctr"/>
            <a:r>
              <a:rPr lang="en-US" sz="4600" dirty="0" smtClean="0"/>
              <a:t>What’s in a Worldview?</a:t>
            </a:r>
            <a:endParaRPr lang="en-US" sz="4600" dirty="0"/>
          </a:p>
        </p:txBody>
      </p:sp>
      <p:sp>
        <p:nvSpPr>
          <p:cNvPr id="5" name="TextBox 4"/>
          <p:cNvSpPr txBox="1"/>
          <p:nvPr/>
        </p:nvSpPr>
        <p:spPr>
          <a:xfrm>
            <a:off x="1132872" y="1554494"/>
            <a:ext cx="6878256" cy="2616101"/>
          </a:xfrm>
          <a:prstGeom prst="rect">
            <a:avLst/>
          </a:prstGeom>
          <a:noFill/>
        </p:spPr>
        <p:txBody>
          <a:bodyPr wrap="square" rtlCol="0">
            <a:spAutoFit/>
          </a:bodyPr>
          <a:lstStyle/>
          <a:p>
            <a:pPr marL="285750" indent="-285750">
              <a:lnSpc>
                <a:spcPct val="150000"/>
              </a:lnSpc>
              <a:spcAft>
                <a:spcPts val="1200"/>
              </a:spcAft>
              <a:buFont typeface="Arial" charset="0"/>
              <a:buChar char="•"/>
            </a:pPr>
            <a:r>
              <a:rPr lang="en-US" sz="3200" i="1" dirty="0" smtClean="0"/>
              <a:t>Where did </a:t>
            </a:r>
            <a:r>
              <a:rPr lang="en-US" sz="3200" i="1" dirty="0" smtClean="0"/>
              <a:t>everything </a:t>
            </a:r>
            <a:r>
              <a:rPr lang="en-US" sz="3200" i="1" dirty="0" smtClean="0"/>
              <a:t>come from</a:t>
            </a:r>
            <a:r>
              <a:rPr lang="en-US" sz="3200" dirty="0" smtClean="0"/>
              <a:t>? </a:t>
            </a:r>
          </a:p>
          <a:p>
            <a:pPr marL="285750" indent="-285750">
              <a:lnSpc>
                <a:spcPct val="150000"/>
              </a:lnSpc>
              <a:spcAft>
                <a:spcPts val="1200"/>
              </a:spcAft>
              <a:buFont typeface="Arial" charset="0"/>
              <a:buChar char="•"/>
            </a:pPr>
            <a:r>
              <a:rPr lang="en-US" sz="3200" i="1" dirty="0" smtClean="0"/>
              <a:t>How </a:t>
            </a:r>
            <a:r>
              <a:rPr lang="en-US" sz="3200" i="1" dirty="0" smtClean="0"/>
              <a:t>did everything </a:t>
            </a:r>
            <a:r>
              <a:rPr lang="en-US" sz="3200" i="1" dirty="0" smtClean="0"/>
              <a:t>go sideways</a:t>
            </a:r>
            <a:r>
              <a:rPr lang="en-US" sz="3200" dirty="0" smtClean="0"/>
              <a:t>?</a:t>
            </a:r>
            <a:endParaRPr lang="en-US" sz="3200" dirty="0" smtClean="0"/>
          </a:p>
          <a:p>
            <a:pPr marL="285750" indent="-285750">
              <a:lnSpc>
                <a:spcPct val="150000"/>
              </a:lnSpc>
              <a:spcAft>
                <a:spcPts val="1200"/>
              </a:spcAft>
              <a:buFont typeface="Arial" charset="0"/>
              <a:buChar char="•"/>
            </a:pPr>
            <a:r>
              <a:rPr lang="en-US" sz="3200" i="1" dirty="0" smtClean="0"/>
              <a:t>What </a:t>
            </a:r>
            <a:r>
              <a:rPr lang="en-US" sz="3200" i="1" dirty="0" smtClean="0"/>
              <a:t>is the solution</a:t>
            </a:r>
            <a:r>
              <a:rPr lang="en-US" sz="3200" dirty="0" smtClean="0"/>
              <a:t>? </a:t>
            </a:r>
            <a:endParaRPr lang="en-US" sz="3200" dirty="0"/>
          </a:p>
        </p:txBody>
      </p:sp>
      <p:sp>
        <p:nvSpPr>
          <p:cNvPr id="10" name="TextBox 9"/>
          <p:cNvSpPr txBox="1"/>
          <p:nvPr/>
        </p:nvSpPr>
        <p:spPr>
          <a:xfrm>
            <a:off x="2528345" y="4394874"/>
            <a:ext cx="4087309" cy="954107"/>
          </a:xfrm>
          <a:prstGeom prst="rect">
            <a:avLst/>
          </a:prstGeom>
          <a:solidFill>
            <a:schemeClr val="accent4"/>
          </a:solidFill>
          <a:ln w="38100">
            <a:solidFill>
              <a:schemeClr val="tx1"/>
            </a:solidFill>
          </a:ln>
        </p:spPr>
        <p:txBody>
          <a:bodyPr wrap="square" rtlCol="0">
            <a:spAutoFit/>
          </a:bodyPr>
          <a:lstStyle/>
          <a:p>
            <a:pPr algn="ctr"/>
            <a:r>
              <a:rPr lang="en-US" sz="2800" b="1" dirty="0" smtClean="0"/>
              <a:t>There are true answers to these and false ones.</a:t>
            </a:r>
            <a:endParaRPr lang="en-US" sz="2800" dirty="0" smtClean="0"/>
          </a:p>
        </p:txBody>
      </p:sp>
      <p:sp>
        <p:nvSpPr>
          <p:cNvPr id="11" name="TextBox 10"/>
          <p:cNvSpPr txBox="1"/>
          <p:nvPr/>
        </p:nvSpPr>
        <p:spPr>
          <a:xfrm>
            <a:off x="2528344" y="5501493"/>
            <a:ext cx="4087309" cy="954107"/>
          </a:xfrm>
          <a:prstGeom prst="rect">
            <a:avLst/>
          </a:prstGeom>
          <a:solidFill>
            <a:schemeClr val="accent4"/>
          </a:solidFill>
          <a:ln w="38100">
            <a:solidFill>
              <a:schemeClr val="tx1"/>
            </a:solidFill>
          </a:ln>
        </p:spPr>
        <p:txBody>
          <a:bodyPr wrap="square" rtlCol="0">
            <a:spAutoFit/>
          </a:bodyPr>
          <a:lstStyle/>
          <a:p>
            <a:pPr algn="ctr"/>
            <a:r>
              <a:rPr lang="en-US" sz="2800" b="1" dirty="0" smtClean="0"/>
              <a:t>The answers determine how I live in the world.</a:t>
            </a:r>
            <a:endParaRPr lang="en-US" sz="2800" dirty="0" smtClean="0"/>
          </a:p>
        </p:txBody>
      </p:sp>
    </p:spTree>
    <p:extLst>
      <p:ext uri="{BB962C8B-B14F-4D97-AF65-F5344CB8AC3E}">
        <p14:creationId xmlns:p14="http://schemas.microsoft.com/office/powerpoint/2010/main" val="15219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animBg="1"/>
      <p:bldP spid="1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800219"/>
          </a:xfrm>
          <a:prstGeom prst="rect">
            <a:avLst/>
          </a:prstGeom>
          <a:noFill/>
        </p:spPr>
        <p:txBody>
          <a:bodyPr wrap="square" rtlCol="0">
            <a:spAutoFit/>
          </a:bodyPr>
          <a:lstStyle/>
          <a:p>
            <a:pPr algn="ctr"/>
            <a:r>
              <a:rPr lang="en-US" sz="4600" dirty="0" smtClean="0"/>
              <a:t>A Biblical View of</a:t>
            </a:r>
            <a:r>
              <a:rPr lang="mr-IN" sz="4600" dirty="0" smtClean="0"/>
              <a:t>…</a:t>
            </a:r>
            <a:endParaRPr lang="en-US" sz="4600" dirty="0"/>
          </a:p>
        </p:txBody>
      </p:sp>
      <p:sp>
        <p:nvSpPr>
          <p:cNvPr id="5" name="TextBox 4"/>
          <p:cNvSpPr txBox="1"/>
          <p:nvPr/>
        </p:nvSpPr>
        <p:spPr>
          <a:xfrm>
            <a:off x="1053297" y="1436827"/>
            <a:ext cx="6679284" cy="4524315"/>
          </a:xfrm>
          <a:prstGeom prst="rect">
            <a:avLst/>
          </a:prstGeom>
          <a:noFill/>
        </p:spPr>
        <p:txBody>
          <a:bodyPr wrap="square" rtlCol="0">
            <a:spAutoFit/>
          </a:bodyPr>
          <a:lstStyle/>
          <a:p>
            <a:pPr marL="285750" indent="-285750">
              <a:buFont typeface="Arial" charset="0"/>
              <a:buChar char="•"/>
            </a:pPr>
            <a:r>
              <a:rPr lang="en-US" sz="3200" b="1" dirty="0" smtClean="0"/>
              <a:t>God and Man</a:t>
            </a:r>
          </a:p>
          <a:p>
            <a:pPr marL="285750" indent="-285750">
              <a:buFont typeface="Arial" charset="0"/>
              <a:buChar char="•"/>
            </a:pPr>
            <a:r>
              <a:rPr lang="en-US" sz="3200" b="1" dirty="0" smtClean="0"/>
              <a:t>Nature and the World</a:t>
            </a:r>
          </a:p>
          <a:p>
            <a:pPr marL="285750" indent="-285750">
              <a:buFont typeface="Arial" charset="0"/>
              <a:buChar char="•"/>
            </a:pPr>
            <a:r>
              <a:rPr lang="en-US" sz="3200" b="1" dirty="0" smtClean="0"/>
              <a:t>Knowledge, Truth, Morality</a:t>
            </a:r>
          </a:p>
          <a:p>
            <a:pPr marL="285750" indent="-285750">
              <a:buFont typeface="Arial" charset="0"/>
              <a:buChar char="•"/>
            </a:pPr>
            <a:r>
              <a:rPr lang="en-US" sz="3200" b="1" dirty="0" smtClean="0"/>
              <a:t>Science and Education</a:t>
            </a:r>
          </a:p>
          <a:p>
            <a:pPr marL="285750" indent="-285750">
              <a:buFont typeface="Arial" charset="0"/>
              <a:buChar char="•"/>
            </a:pPr>
            <a:r>
              <a:rPr lang="en-US" sz="3200" b="1" dirty="0" smtClean="0"/>
              <a:t>Sex and Sexuality</a:t>
            </a:r>
          </a:p>
          <a:p>
            <a:pPr marL="285750" indent="-285750">
              <a:buFont typeface="Arial" charset="0"/>
              <a:buChar char="•"/>
            </a:pPr>
            <a:r>
              <a:rPr lang="en-US" sz="3200" b="1" dirty="0" smtClean="0"/>
              <a:t>Marriage and Family</a:t>
            </a:r>
          </a:p>
          <a:p>
            <a:pPr marL="285750" indent="-285750">
              <a:buFont typeface="Arial" charset="0"/>
              <a:buChar char="•"/>
            </a:pPr>
            <a:r>
              <a:rPr lang="en-US" sz="3200" b="1" dirty="0" smtClean="0"/>
              <a:t>Work and Recreation</a:t>
            </a:r>
          </a:p>
          <a:p>
            <a:pPr marL="285750" indent="-285750">
              <a:buFont typeface="Arial" charset="0"/>
              <a:buChar char="•"/>
            </a:pPr>
            <a:r>
              <a:rPr lang="en-US" sz="3200" b="1" dirty="0" smtClean="0"/>
              <a:t>Government and Politics</a:t>
            </a:r>
          </a:p>
          <a:p>
            <a:pPr marL="285750" indent="-285750">
              <a:buFont typeface="Arial" charset="0"/>
              <a:buChar char="•"/>
            </a:pPr>
            <a:r>
              <a:rPr lang="en-US" sz="3200" b="1" dirty="0" smtClean="0"/>
              <a:t>Religion and Philosophy</a:t>
            </a:r>
          </a:p>
        </p:txBody>
      </p:sp>
      <p:sp>
        <p:nvSpPr>
          <p:cNvPr id="6" name="TextBox 5"/>
          <p:cNvSpPr txBox="1"/>
          <p:nvPr/>
        </p:nvSpPr>
        <p:spPr>
          <a:xfrm>
            <a:off x="3622876" y="1679632"/>
            <a:ext cx="5049456" cy="3539430"/>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2800" b="1" u="sng" dirty="0" smtClean="0"/>
              <a:t>Why are we doing this?</a:t>
            </a:r>
            <a:endParaRPr lang="en-US" sz="2800" b="1" u="sng" dirty="0" smtClean="0"/>
          </a:p>
          <a:p>
            <a:pPr marL="514350" indent="-514350">
              <a:buAutoNum type="arabicPeriod"/>
            </a:pPr>
            <a:r>
              <a:rPr lang="en-US" sz="2800" b="1" i="1" dirty="0" smtClean="0"/>
              <a:t>Examine</a:t>
            </a:r>
            <a:r>
              <a:rPr lang="en-US" sz="2800" dirty="0" smtClean="0"/>
              <a:t> my beliefs against what the Bible teaches.</a:t>
            </a:r>
          </a:p>
          <a:p>
            <a:pPr marL="514350" indent="-514350">
              <a:buAutoNum type="arabicPeriod"/>
            </a:pPr>
            <a:r>
              <a:rPr lang="en-US" sz="2800" b="1" i="1" dirty="0" smtClean="0"/>
              <a:t>Unify</a:t>
            </a:r>
            <a:r>
              <a:rPr lang="en-US" sz="2800" dirty="0" smtClean="0"/>
              <a:t> all my thoughts, words, actions within Biblical truth.</a:t>
            </a:r>
          </a:p>
          <a:p>
            <a:pPr marL="514350" indent="-514350">
              <a:buAutoNum type="arabicPeriod"/>
            </a:pPr>
            <a:r>
              <a:rPr lang="en-US" sz="2800" b="1" i="1" dirty="0" smtClean="0"/>
              <a:t>Navigate</a:t>
            </a:r>
            <a:r>
              <a:rPr lang="en-US" sz="2800" dirty="0" smtClean="0"/>
              <a:t> the world wisely, protecting myself and my family, and reaching the lost.</a:t>
            </a:r>
            <a:endParaRPr lang="en-US" sz="2800" dirty="0"/>
          </a:p>
        </p:txBody>
      </p:sp>
    </p:spTree>
    <p:extLst>
      <p:ext uri="{BB962C8B-B14F-4D97-AF65-F5344CB8AC3E}">
        <p14:creationId xmlns:p14="http://schemas.microsoft.com/office/powerpoint/2010/main" val="7290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20/20 Vision</a:t>
            </a:r>
            <a:endParaRPr lang="en-US" sz="8000" dirty="0"/>
          </a:p>
        </p:txBody>
      </p:sp>
      <p:sp>
        <p:nvSpPr>
          <p:cNvPr id="3" name="Subtitle 2"/>
          <p:cNvSpPr>
            <a:spLocks noGrp="1"/>
          </p:cNvSpPr>
          <p:nvPr>
            <p:ph type="subTitle" idx="1"/>
          </p:nvPr>
        </p:nvSpPr>
        <p:spPr>
          <a:xfrm>
            <a:off x="1436346" y="3956280"/>
            <a:ext cx="6270922" cy="1414373"/>
          </a:xfrm>
        </p:spPr>
        <p:txBody>
          <a:bodyPr>
            <a:noAutofit/>
          </a:bodyPr>
          <a:lstStyle/>
          <a:p>
            <a:r>
              <a:rPr lang="en-US" sz="3600" dirty="0" smtClean="0"/>
              <a:t>Biblical View of God and Man</a:t>
            </a:r>
            <a:endParaRPr lang="en-US" sz="3600" dirty="0"/>
          </a:p>
        </p:txBody>
      </p:sp>
    </p:spTree>
    <p:extLst>
      <p:ext uri="{BB962C8B-B14F-4D97-AF65-F5344CB8AC3E}">
        <p14:creationId xmlns:p14="http://schemas.microsoft.com/office/powerpoint/2010/main" val="1518637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4" name="TextBox 3"/>
          <p:cNvSpPr txBox="1"/>
          <p:nvPr/>
        </p:nvSpPr>
        <p:spPr>
          <a:xfrm>
            <a:off x="737887" y="486137"/>
            <a:ext cx="7668227" cy="646331"/>
          </a:xfrm>
          <a:prstGeom prst="rect">
            <a:avLst/>
          </a:prstGeom>
          <a:noFill/>
        </p:spPr>
        <p:txBody>
          <a:bodyPr wrap="square" rtlCol="0">
            <a:spAutoFit/>
          </a:bodyPr>
          <a:lstStyle/>
          <a:p>
            <a:pPr algn="ctr"/>
            <a:r>
              <a:rPr lang="en-US" sz="3600" dirty="0" smtClean="0"/>
              <a:t>The </a:t>
            </a:r>
            <a:r>
              <a:rPr lang="en-US" sz="3600" dirty="0" smtClean="0"/>
              <a:t>Biblical View (Genesis 1-2)</a:t>
            </a:r>
            <a:endParaRPr lang="en-US" sz="3600" dirty="0"/>
          </a:p>
        </p:txBody>
      </p:sp>
      <p:sp>
        <p:nvSpPr>
          <p:cNvPr id="5" name="TextBox 4"/>
          <p:cNvSpPr txBox="1"/>
          <p:nvPr/>
        </p:nvSpPr>
        <p:spPr>
          <a:xfrm>
            <a:off x="682216" y="1436827"/>
            <a:ext cx="7779569" cy="1015663"/>
          </a:xfrm>
          <a:prstGeom prst="rect">
            <a:avLst/>
          </a:prstGeom>
          <a:noFill/>
        </p:spPr>
        <p:txBody>
          <a:bodyPr wrap="square" rtlCol="0">
            <a:spAutoFit/>
          </a:bodyPr>
          <a:lstStyle/>
          <a:p>
            <a:pPr marL="285750" indent="-285750">
              <a:buFont typeface="Arial" charset="0"/>
              <a:buChar char="•"/>
            </a:pPr>
            <a:r>
              <a:rPr lang="en-US" sz="3200" b="1" dirty="0" smtClean="0"/>
              <a:t>God</a:t>
            </a:r>
            <a:endParaRPr lang="en-US" sz="3200" b="1" dirty="0" smtClean="0"/>
          </a:p>
          <a:p>
            <a:pPr marL="914400" lvl="1" indent="-457200">
              <a:buFont typeface="Courier New" charset="0"/>
              <a:buChar char="o"/>
            </a:pPr>
            <a:r>
              <a:rPr lang="en-US" sz="2800" dirty="0" smtClean="0"/>
              <a:t>There </a:t>
            </a:r>
            <a:r>
              <a:rPr lang="en-US" sz="2800" dirty="0" smtClean="0"/>
              <a:t>is an infinite, personal God.</a:t>
            </a:r>
          </a:p>
        </p:txBody>
      </p:sp>
    </p:spTree>
    <p:extLst>
      <p:ext uri="{BB962C8B-B14F-4D97-AF65-F5344CB8AC3E}">
        <p14:creationId xmlns:p14="http://schemas.microsoft.com/office/powerpoint/2010/main" val="181966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836271" y="651846"/>
            <a:ext cx="7471458" cy="4909036"/>
          </a:xfrm>
          <a:prstGeom prst="rect">
            <a:avLst/>
          </a:prstGeom>
          <a:noFill/>
        </p:spPr>
        <p:txBody>
          <a:bodyPr wrap="square" rtlCol="0">
            <a:spAutoFit/>
          </a:bodyPr>
          <a:lstStyle/>
          <a:p>
            <a:pPr>
              <a:spcAft>
                <a:spcPts val="600"/>
              </a:spcAft>
            </a:pPr>
            <a:r>
              <a:rPr lang="en-US" sz="3200" dirty="0"/>
              <a:t>In the beginning, God created the heavens and the earth. </a:t>
            </a:r>
            <a:r>
              <a:rPr lang="en-US" sz="3200" dirty="0" smtClean="0"/>
              <a:t>The </a:t>
            </a:r>
            <a:r>
              <a:rPr lang="en-US" sz="3200" dirty="0"/>
              <a:t>earth was without form and void, and darkness was over the face of the deep. </a:t>
            </a:r>
            <a:endParaRPr lang="en-US" sz="3200" dirty="0" smtClean="0"/>
          </a:p>
          <a:p>
            <a:pPr>
              <a:spcAft>
                <a:spcPts val="600"/>
              </a:spcAft>
            </a:pPr>
            <a:r>
              <a:rPr lang="en-US" sz="3200" dirty="0" smtClean="0"/>
              <a:t>And </a:t>
            </a:r>
            <a:r>
              <a:rPr lang="en-US" sz="3200" dirty="0"/>
              <a:t>the Spirit of God was hovering over the face of the </a:t>
            </a:r>
            <a:r>
              <a:rPr lang="en-US" sz="3200" dirty="0" smtClean="0"/>
              <a:t>waters. </a:t>
            </a:r>
          </a:p>
          <a:p>
            <a:pPr>
              <a:spcAft>
                <a:spcPts val="1800"/>
              </a:spcAft>
            </a:pPr>
            <a:r>
              <a:rPr lang="en-US" sz="3200" dirty="0" smtClean="0"/>
              <a:t>And </a:t>
            </a:r>
            <a:r>
              <a:rPr lang="en-US" sz="3200" dirty="0"/>
              <a:t>God said, “Let there be light,” and there was light.</a:t>
            </a:r>
          </a:p>
          <a:p>
            <a:pPr>
              <a:spcAft>
                <a:spcPts val="600"/>
              </a:spcAft>
            </a:pPr>
            <a:r>
              <a:rPr lang="en-US" sz="3200" b="1" dirty="0" smtClean="0"/>
              <a:t>Genesis 1:1-3</a:t>
            </a:r>
            <a:endParaRPr lang="en-US" sz="3200" b="1" dirty="0"/>
          </a:p>
        </p:txBody>
      </p:sp>
    </p:spTree>
    <p:extLst>
      <p:ext uri="{BB962C8B-B14F-4D97-AF65-F5344CB8AC3E}">
        <p14:creationId xmlns:p14="http://schemas.microsoft.com/office/powerpoint/2010/main" val="86837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356" y="5501493"/>
            <a:ext cx="1883343" cy="1269911"/>
          </a:xfrm>
          <a:prstGeom prst="rect">
            <a:avLst/>
          </a:prstGeom>
        </p:spPr>
      </p:pic>
      <p:sp>
        <p:nvSpPr>
          <p:cNvPr id="3" name="TextBox 2"/>
          <p:cNvSpPr txBox="1"/>
          <p:nvPr/>
        </p:nvSpPr>
        <p:spPr>
          <a:xfrm>
            <a:off x="836271" y="651846"/>
            <a:ext cx="7471458" cy="4278094"/>
          </a:xfrm>
          <a:prstGeom prst="rect">
            <a:avLst/>
          </a:prstGeom>
          <a:noFill/>
        </p:spPr>
        <p:txBody>
          <a:bodyPr wrap="square" rtlCol="0">
            <a:spAutoFit/>
          </a:bodyPr>
          <a:lstStyle/>
          <a:p>
            <a:pPr>
              <a:spcAft>
                <a:spcPts val="1200"/>
              </a:spcAft>
            </a:pPr>
            <a:r>
              <a:rPr lang="en-US" sz="2800" dirty="0"/>
              <a:t>And God saw everything that he had made, and behold, it was very good. And there was evening and there was morning, the sixth day. </a:t>
            </a:r>
            <a:endParaRPr lang="en-US" sz="2800" dirty="0" smtClean="0"/>
          </a:p>
          <a:p>
            <a:pPr>
              <a:spcAft>
                <a:spcPts val="1200"/>
              </a:spcAft>
            </a:pPr>
            <a:r>
              <a:rPr lang="en-US" sz="2800" dirty="0" smtClean="0"/>
              <a:t>Thus </a:t>
            </a:r>
            <a:r>
              <a:rPr lang="en-US" sz="2800" dirty="0"/>
              <a:t>the heavens and the earth were finished, and all the host of them. </a:t>
            </a:r>
            <a:r>
              <a:rPr lang="en-US" sz="2800" dirty="0" smtClean="0"/>
              <a:t>And</a:t>
            </a:r>
            <a:r>
              <a:rPr lang="en-US" sz="2800" dirty="0"/>
              <a:t> on the seventh day God finished his work that he had done, and he rested on the seventh day from all his work that he had done</a:t>
            </a:r>
            <a:r>
              <a:rPr lang="en-US" sz="2800" dirty="0" smtClean="0"/>
              <a:t>.</a:t>
            </a:r>
          </a:p>
          <a:p>
            <a:pPr>
              <a:spcAft>
                <a:spcPts val="600"/>
              </a:spcAft>
            </a:pPr>
            <a:r>
              <a:rPr lang="en-US" sz="2800" b="1" dirty="0" smtClean="0"/>
              <a:t>Genesis 1:31 </a:t>
            </a:r>
            <a:r>
              <a:rPr lang="mr-IN" sz="2800" b="1" dirty="0" smtClean="0"/>
              <a:t>–</a:t>
            </a:r>
            <a:r>
              <a:rPr lang="en-US" sz="2800" b="1" dirty="0" smtClean="0"/>
              <a:t> 2:2</a:t>
            </a:r>
            <a:endParaRPr lang="en-US" sz="2800" b="1" dirty="0"/>
          </a:p>
        </p:txBody>
      </p:sp>
    </p:spTree>
    <p:extLst>
      <p:ext uri="{BB962C8B-B14F-4D97-AF65-F5344CB8AC3E}">
        <p14:creationId xmlns:p14="http://schemas.microsoft.com/office/powerpoint/2010/main" val="22780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5188</TotalTime>
  <Words>755</Words>
  <Application>Microsoft Macintosh PowerPoint</Application>
  <PresentationFormat>On-screen Show (4:3)</PresentationFormat>
  <Paragraphs>125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Courier New</vt:lpstr>
      <vt:lpstr>Franklin Gothic Book</vt:lpstr>
      <vt:lpstr>Arial</vt:lpstr>
      <vt:lpstr>Calibri</vt:lpstr>
      <vt:lpstr>Crop</vt:lpstr>
      <vt:lpstr>20/20 Vision</vt:lpstr>
      <vt:lpstr>PowerPoint Presentation</vt:lpstr>
      <vt:lpstr>PowerPoint Presentation</vt:lpstr>
      <vt:lpstr>PowerPoint Presentation</vt:lpstr>
      <vt:lpstr>PowerPoint Presentation</vt:lpstr>
      <vt:lpstr>20/20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it matter?</vt:lpstr>
      <vt:lpstr>PowerPoint Presentation</vt:lpstr>
      <vt:lpstr>20/20 Vision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cp:lastPrinted>2020-01-03T20:54:08Z</cp:lastPrinted>
  <dcterms:created xsi:type="dcterms:W3CDTF">2020-01-02T19:59:36Z</dcterms:created>
  <dcterms:modified xsi:type="dcterms:W3CDTF">2020-03-01T04:45:41Z</dcterms:modified>
</cp:coreProperties>
</file>