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29"/>
  </p:handoutMasterIdLst>
  <p:sldIdLst>
    <p:sldId id="256" r:id="rId2"/>
    <p:sldId id="269" r:id="rId3"/>
    <p:sldId id="262" r:id="rId4"/>
    <p:sldId id="272" r:id="rId5"/>
    <p:sldId id="275" r:id="rId6"/>
    <p:sldId id="317" r:id="rId7"/>
    <p:sldId id="307" r:id="rId8"/>
    <p:sldId id="312" r:id="rId9"/>
    <p:sldId id="276" r:id="rId10"/>
    <p:sldId id="268" r:id="rId11"/>
    <p:sldId id="264" r:id="rId12"/>
    <p:sldId id="313" r:id="rId13"/>
    <p:sldId id="297" r:id="rId14"/>
    <p:sldId id="315" r:id="rId15"/>
    <p:sldId id="318" r:id="rId16"/>
    <p:sldId id="305" r:id="rId17"/>
    <p:sldId id="314" r:id="rId18"/>
    <p:sldId id="316" r:id="rId19"/>
    <p:sldId id="321" r:id="rId20"/>
    <p:sldId id="319" r:id="rId21"/>
    <p:sldId id="298" r:id="rId22"/>
    <p:sldId id="320" r:id="rId23"/>
    <p:sldId id="322" r:id="rId24"/>
    <p:sldId id="328" r:id="rId25"/>
    <p:sldId id="326" r:id="rId26"/>
    <p:sldId id="327" r:id="rId27"/>
    <p:sldId id="274" r:id="rId28"/>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74"/>
    <p:restoredTop sz="94667"/>
  </p:normalViewPr>
  <p:slideViewPr>
    <p:cSldViewPr snapToGrid="0" snapToObjects="1">
      <p:cViewPr varScale="1">
        <p:scale>
          <a:sx n="110" d="100"/>
          <a:sy n="110" d="100"/>
        </p:scale>
        <p:origin x="376" y="184"/>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3ED633B-BACD-A84C-92D8-F8DE61B565C3}" type="datetimeFigureOut">
              <a:rPr lang="en-US" smtClean="0"/>
              <a:t>3/21/20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300330B-BB5E-7B4E-9AAB-1072CAACB228}" type="slidenum">
              <a:rPr lang="en-US" smtClean="0"/>
              <a:t>‹#›</a:t>
            </a:fld>
            <a:endParaRPr lang="en-US"/>
          </a:p>
        </p:txBody>
      </p:sp>
    </p:spTree>
    <p:extLst>
      <p:ext uri="{BB962C8B-B14F-4D97-AF65-F5344CB8AC3E}">
        <p14:creationId xmlns:p14="http://schemas.microsoft.com/office/powerpoint/2010/main" val="15667018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3/21/20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9157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03136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7786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8646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3/21/20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109113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676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676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014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5690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3/21/20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99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3/21/20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9131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3/21/20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8047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2"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20/20 Vision</a:t>
            </a:r>
            <a:endParaRPr lang="en-US" sz="8000" dirty="0"/>
          </a:p>
        </p:txBody>
      </p:sp>
      <p:sp>
        <p:nvSpPr>
          <p:cNvPr id="3" name="Subtitle 2"/>
          <p:cNvSpPr>
            <a:spLocks noGrp="1"/>
          </p:cNvSpPr>
          <p:nvPr>
            <p:ph type="subTitle" idx="1"/>
          </p:nvPr>
        </p:nvSpPr>
        <p:spPr>
          <a:xfrm>
            <a:off x="1436346" y="3956280"/>
            <a:ext cx="6270922" cy="1086237"/>
          </a:xfrm>
        </p:spPr>
        <p:txBody>
          <a:bodyPr>
            <a:noAutofit/>
          </a:bodyPr>
          <a:lstStyle/>
          <a:p>
            <a:r>
              <a:rPr lang="en-US" sz="3600" dirty="0" smtClean="0"/>
              <a:t>Developing a Biblical Worldview</a:t>
            </a:r>
            <a:endParaRPr lang="en-US" sz="3600" dirty="0"/>
          </a:p>
        </p:txBody>
      </p:sp>
    </p:spTree>
    <p:extLst>
      <p:ext uri="{BB962C8B-B14F-4D97-AF65-F5344CB8AC3E}">
        <p14:creationId xmlns:p14="http://schemas.microsoft.com/office/powerpoint/2010/main" val="1034226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836271" y="651846"/>
            <a:ext cx="7471458" cy="4985980"/>
          </a:xfrm>
          <a:prstGeom prst="rect">
            <a:avLst/>
          </a:prstGeom>
          <a:noFill/>
        </p:spPr>
        <p:txBody>
          <a:bodyPr wrap="square" rtlCol="0">
            <a:spAutoFit/>
          </a:bodyPr>
          <a:lstStyle/>
          <a:p>
            <a:pPr>
              <a:spcAft>
                <a:spcPts val="1800"/>
              </a:spcAft>
            </a:pPr>
            <a:r>
              <a:rPr lang="en-US" sz="3200" dirty="0"/>
              <a:t>Now no shrub of the field was yet in the earth, and no plant of the field had yet sprouted, for the </a:t>
            </a:r>
            <a:r>
              <a:rPr lang="en-US" sz="3200" cap="small" dirty="0"/>
              <a:t>Lord</a:t>
            </a:r>
            <a:r>
              <a:rPr lang="en-US" sz="3200" dirty="0"/>
              <a:t> God had not sent rain upon the earth, and there was no man to cultivate the ground. </a:t>
            </a:r>
            <a:endParaRPr lang="en-US" sz="3200" dirty="0" smtClean="0"/>
          </a:p>
          <a:p>
            <a:pPr>
              <a:spcAft>
                <a:spcPts val="1800"/>
              </a:spcAft>
            </a:pPr>
            <a:r>
              <a:rPr lang="en-US" sz="3200" dirty="0"/>
              <a:t>Then the </a:t>
            </a:r>
            <a:r>
              <a:rPr lang="en-US" sz="3200" cap="small" dirty="0"/>
              <a:t>Lord</a:t>
            </a:r>
            <a:r>
              <a:rPr lang="en-US" sz="3200" dirty="0"/>
              <a:t> God took the man and put him into the garden of Eden to cultivate it and keep it. </a:t>
            </a:r>
            <a:endParaRPr lang="en-US" sz="3200" dirty="0" smtClean="0"/>
          </a:p>
          <a:p>
            <a:pPr>
              <a:spcAft>
                <a:spcPts val="1800"/>
              </a:spcAft>
            </a:pPr>
            <a:r>
              <a:rPr lang="en-US" sz="3200" b="1" dirty="0" smtClean="0"/>
              <a:t>Genesis 2:5, 15</a:t>
            </a:r>
            <a:endParaRPr lang="en-US" sz="3200" b="1" dirty="0"/>
          </a:p>
        </p:txBody>
      </p:sp>
      <p:cxnSp>
        <p:nvCxnSpPr>
          <p:cNvPr id="5" name="Straight Connector 4"/>
          <p:cNvCxnSpPr/>
          <p:nvPr/>
        </p:nvCxnSpPr>
        <p:spPr>
          <a:xfrm>
            <a:off x="966039" y="3143203"/>
            <a:ext cx="4643453" cy="16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05046" y="2637692"/>
            <a:ext cx="2161793" cy="175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79477" y="4359122"/>
            <a:ext cx="2161793" cy="175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948454" y="4870939"/>
            <a:ext cx="1847499" cy="9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37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263325" y="1276879"/>
            <a:ext cx="8617351" cy="2400657"/>
          </a:xfrm>
          <a:prstGeom prst="rect">
            <a:avLst/>
          </a:prstGeom>
          <a:noFill/>
        </p:spPr>
        <p:txBody>
          <a:bodyPr wrap="square" rtlCol="0">
            <a:spAutoFit/>
          </a:bodyPr>
          <a:lstStyle/>
          <a:p>
            <a:pPr>
              <a:spcAft>
                <a:spcPts val="1200"/>
              </a:spcAft>
            </a:pPr>
            <a:r>
              <a:rPr lang="en-US" sz="2800" dirty="0" smtClean="0"/>
              <a:t>Yet </a:t>
            </a:r>
            <a:r>
              <a:rPr lang="en-US" sz="2800" dirty="0"/>
              <a:t>You have made him </a:t>
            </a:r>
            <a:r>
              <a:rPr lang="en-US" sz="2800" dirty="0" smtClean="0"/>
              <a:t>[man] a</a:t>
            </a:r>
            <a:r>
              <a:rPr lang="en-US" sz="2800" dirty="0"/>
              <a:t> little lower than God,</a:t>
            </a:r>
            <a:r>
              <a:rPr lang="en-US" sz="2800" dirty="0"/>
              <a:t/>
            </a:r>
            <a:br>
              <a:rPr lang="en-US" sz="2800" dirty="0"/>
            </a:br>
            <a:r>
              <a:rPr lang="en-US" sz="2800" dirty="0"/>
              <a:t>And You crown him with glory and majesty!</a:t>
            </a:r>
            <a:r>
              <a:rPr lang="en-US" sz="2800" dirty="0"/>
              <a:t/>
            </a:r>
            <a:br>
              <a:rPr lang="en-US" sz="2800" dirty="0"/>
            </a:br>
            <a:r>
              <a:rPr lang="en-US" sz="2800" dirty="0"/>
              <a:t>You make him to rule over the works of Your hands;</a:t>
            </a:r>
            <a:r>
              <a:rPr lang="en-US" sz="2800" dirty="0"/>
              <a:t/>
            </a:r>
            <a:br>
              <a:rPr lang="en-US" sz="2800" dirty="0"/>
            </a:br>
            <a:r>
              <a:rPr lang="en-US" sz="2800" dirty="0"/>
              <a:t>You have put all things under his </a:t>
            </a:r>
            <a:r>
              <a:rPr lang="en-US" sz="2800" dirty="0" smtClean="0"/>
              <a:t>feet</a:t>
            </a:r>
            <a:r>
              <a:rPr lang="en-US" sz="2800" dirty="0" smtClean="0"/>
              <a:t>. </a:t>
            </a:r>
            <a:endParaRPr lang="en-US" sz="2800" dirty="0" smtClean="0"/>
          </a:p>
          <a:p>
            <a:r>
              <a:rPr lang="en-US" sz="2800" dirty="0" smtClean="0"/>
              <a:t>Psalm 8:3-6</a:t>
            </a:r>
            <a:endParaRPr lang="en-US" sz="2800" dirty="0"/>
          </a:p>
        </p:txBody>
      </p:sp>
    </p:spTree>
    <p:extLst>
      <p:ext uri="{BB962C8B-B14F-4D97-AF65-F5344CB8AC3E}">
        <p14:creationId xmlns:p14="http://schemas.microsoft.com/office/powerpoint/2010/main" val="698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dirty="0" smtClean="0">
                <a:solidFill>
                  <a:prstClr val="black"/>
                </a:solidFill>
              </a:rPr>
              <a:t>The Biblical View (</a:t>
            </a:r>
            <a:r>
              <a:rPr lang="en-US" sz="3600" smtClean="0">
                <a:solidFill>
                  <a:prstClr val="black"/>
                </a:solidFill>
              </a:rPr>
              <a:t>Genesis 1-3)</a:t>
            </a:r>
            <a:endParaRPr lang="en-US" sz="3600" dirty="0">
              <a:solidFill>
                <a:prstClr val="black"/>
              </a:solidFill>
            </a:endParaRPr>
          </a:p>
        </p:txBody>
      </p:sp>
      <p:sp>
        <p:nvSpPr>
          <p:cNvPr id="5" name="TextBox 4"/>
          <p:cNvSpPr txBox="1"/>
          <p:nvPr/>
        </p:nvSpPr>
        <p:spPr>
          <a:xfrm>
            <a:off x="682215" y="981994"/>
            <a:ext cx="7779569" cy="4462760"/>
          </a:xfrm>
          <a:prstGeom prst="rect">
            <a:avLst/>
          </a:prstGeom>
          <a:noFill/>
        </p:spPr>
        <p:txBody>
          <a:bodyPr wrap="square" rtlCol="0">
            <a:spAutoFit/>
          </a:bodyPr>
          <a:lstStyle/>
          <a:p>
            <a:pPr marL="285750" indent="-285750">
              <a:buFont typeface="Arial" charset="0"/>
              <a:buChar char="•"/>
            </a:pPr>
            <a:r>
              <a:rPr lang="en-US" sz="3200" b="1" dirty="0" smtClean="0">
                <a:solidFill>
                  <a:prstClr val="black"/>
                </a:solidFill>
              </a:rPr>
              <a:t>God</a:t>
            </a:r>
          </a:p>
          <a:p>
            <a:pPr marL="914400" lvl="1" indent="-457200">
              <a:spcAft>
                <a:spcPts val="1200"/>
              </a:spcAft>
              <a:buFont typeface="Courier New" charset="0"/>
              <a:buChar char="o"/>
            </a:pPr>
            <a:r>
              <a:rPr lang="en-US" sz="2800" dirty="0" smtClean="0">
                <a:solidFill>
                  <a:prstClr val="black"/>
                </a:solidFill>
              </a:rPr>
              <a:t>There is an infinite, personal God.</a:t>
            </a:r>
          </a:p>
          <a:p>
            <a:pPr marL="285750" indent="-285750">
              <a:buFont typeface="Arial" charset="0"/>
              <a:buChar char="•"/>
            </a:pPr>
            <a:r>
              <a:rPr lang="en-US" sz="3200" b="1" dirty="0" smtClean="0">
                <a:solidFill>
                  <a:prstClr val="black"/>
                </a:solidFill>
              </a:rPr>
              <a:t>Man</a:t>
            </a:r>
          </a:p>
          <a:p>
            <a:pPr marL="914400" lvl="1" indent="-457200">
              <a:buFont typeface="Courier New" charset="0"/>
              <a:buChar char="o"/>
            </a:pPr>
            <a:r>
              <a:rPr lang="en-US" sz="2800" dirty="0" smtClean="0">
                <a:solidFill>
                  <a:prstClr val="black"/>
                </a:solidFill>
              </a:rPr>
              <a:t>Man is made in God’s image.</a:t>
            </a:r>
          </a:p>
          <a:p>
            <a:pPr marL="914400" lvl="1" indent="-457200">
              <a:buFont typeface="Courier New" charset="0"/>
              <a:buChar char="o"/>
            </a:pPr>
            <a:r>
              <a:rPr lang="en-US" sz="2800" dirty="0" smtClean="0">
                <a:solidFill>
                  <a:prstClr val="black"/>
                </a:solidFill>
              </a:rPr>
              <a:t>God gave man dominion over nature.</a:t>
            </a:r>
          </a:p>
          <a:p>
            <a:pPr marL="914400" lvl="1" indent="-457200">
              <a:spcAft>
                <a:spcPts val="1200"/>
              </a:spcAft>
              <a:buFont typeface="Courier New" charset="0"/>
              <a:buChar char="o"/>
            </a:pPr>
            <a:r>
              <a:rPr lang="en-US" sz="2800" dirty="0" smtClean="0">
                <a:solidFill>
                  <a:prstClr val="black"/>
                </a:solidFill>
              </a:rPr>
              <a:t>Humans rebelled, sin bringing death. </a:t>
            </a:r>
          </a:p>
          <a:p>
            <a:pPr marL="285750" indent="-285750">
              <a:buFont typeface="Arial" charset="0"/>
              <a:buChar char="•"/>
            </a:pPr>
            <a:r>
              <a:rPr lang="en-US" sz="3200" b="1" dirty="0" smtClean="0">
                <a:solidFill>
                  <a:prstClr val="black"/>
                </a:solidFill>
              </a:rPr>
              <a:t>Nature</a:t>
            </a:r>
          </a:p>
          <a:p>
            <a:pPr marL="914400" lvl="1" indent="-457200">
              <a:buFont typeface="Courier New" charset="0"/>
              <a:buChar char="o"/>
            </a:pPr>
            <a:r>
              <a:rPr lang="en-US" sz="2800" dirty="0" smtClean="0">
                <a:solidFill>
                  <a:prstClr val="black"/>
                </a:solidFill>
              </a:rPr>
              <a:t>God created nature “good.”</a:t>
            </a:r>
          </a:p>
          <a:p>
            <a:pPr marL="914400" lvl="1" indent="-457200">
              <a:buFont typeface="Courier New" charset="0"/>
              <a:buChar char="o"/>
            </a:pPr>
            <a:r>
              <a:rPr lang="en-US" sz="2800" dirty="0" smtClean="0">
                <a:solidFill>
                  <a:prstClr val="black"/>
                </a:solidFill>
              </a:rPr>
              <a:t> </a:t>
            </a:r>
            <a:endParaRPr lang="en-US" sz="2800" dirty="0" smtClean="0">
              <a:solidFill>
                <a:prstClr val="black"/>
              </a:solidFill>
            </a:endParaRPr>
          </a:p>
        </p:txBody>
      </p:sp>
    </p:spTree>
    <p:extLst>
      <p:ext uri="{BB962C8B-B14F-4D97-AF65-F5344CB8AC3E}">
        <p14:creationId xmlns:p14="http://schemas.microsoft.com/office/powerpoint/2010/main" val="156035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889081" y="427582"/>
            <a:ext cx="7365839" cy="5586145"/>
          </a:xfrm>
          <a:prstGeom prst="rect">
            <a:avLst/>
          </a:prstGeom>
          <a:noFill/>
        </p:spPr>
        <p:txBody>
          <a:bodyPr wrap="square" rtlCol="0">
            <a:spAutoFit/>
          </a:bodyPr>
          <a:lstStyle/>
          <a:p>
            <a:pPr>
              <a:spcAft>
                <a:spcPts val="600"/>
              </a:spcAft>
            </a:pPr>
            <a:r>
              <a:rPr lang="en-US" sz="3200" dirty="0" smtClean="0"/>
              <a:t>The </a:t>
            </a:r>
            <a:r>
              <a:rPr lang="en-US" sz="3200" dirty="0"/>
              <a:t>serpent said to the woman, “You surely will not die! For God knows that in the day you eat from it your eyes will be opened, and you will be like God, knowing good and evil.” When the woman saw that the tree was good for food, and that it was a delight to the eyes, and that the tree was desirable to make </a:t>
            </a:r>
            <a:r>
              <a:rPr lang="en-US" sz="3200" i="1" dirty="0"/>
              <a:t>one</a:t>
            </a:r>
            <a:r>
              <a:rPr lang="en-US" sz="3200" dirty="0"/>
              <a:t> wise, she took from its fruit and ate; and she gave also to her husband with her, and he ate</a:t>
            </a:r>
            <a:r>
              <a:rPr lang="en-US" sz="3200" dirty="0" smtClean="0"/>
              <a:t>.</a:t>
            </a:r>
          </a:p>
          <a:p>
            <a:pPr>
              <a:spcAft>
                <a:spcPts val="600"/>
              </a:spcAft>
            </a:pPr>
            <a:r>
              <a:rPr lang="en-US" sz="3200" b="1" dirty="0" smtClean="0"/>
              <a:t>Genesis </a:t>
            </a:r>
            <a:r>
              <a:rPr lang="en-US" sz="3200" b="1" dirty="0" smtClean="0"/>
              <a:t>3</a:t>
            </a:r>
            <a:r>
              <a:rPr lang="en-US" sz="3200" b="1" dirty="0" smtClean="0"/>
              <a:t>:4-6</a:t>
            </a:r>
            <a:endParaRPr lang="en-US" sz="3200" b="1" dirty="0"/>
          </a:p>
        </p:txBody>
      </p:sp>
      <p:cxnSp>
        <p:nvCxnSpPr>
          <p:cNvPr id="5" name="Straight Connector 4"/>
          <p:cNvCxnSpPr/>
          <p:nvPr/>
        </p:nvCxnSpPr>
        <p:spPr>
          <a:xfrm>
            <a:off x="4741985" y="2917183"/>
            <a:ext cx="3346042" cy="194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77006" y="3386106"/>
            <a:ext cx="4456642" cy="77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64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604636" y="211118"/>
            <a:ext cx="7442354" cy="6001643"/>
          </a:xfrm>
          <a:prstGeom prst="rect">
            <a:avLst/>
          </a:prstGeom>
          <a:noFill/>
        </p:spPr>
        <p:txBody>
          <a:bodyPr wrap="square" rtlCol="0">
            <a:spAutoFit/>
          </a:bodyPr>
          <a:lstStyle/>
          <a:p>
            <a:pPr>
              <a:spcAft>
                <a:spcPts val="1200"/>
              </a:spcAft>
            </a:pPr>
            <a:r>
              <a:rPr lang="en-US" sz="2800" dirty="0" smtClean="0"/>
              <a:t>Then </a:t>
            </a:r>
            <a:r>
              <a:rPr lang="en-US" sz="2800" dirty="0"/>
              <a:t>the </a:t>
            </a:r>
            <a:r>
              <a:rPr lang="en-US" sz="2800" cap="small" dirty="0"/>
              <a:t>Lord</a:t>
            </a:r>
            <a:r>
              <a:rPr lang="en-US" sz="2800" dirty="0"/>
              <a:t> God called to the man, and said to him, “Where are you?” He said, “I heard the sound of You in the garden, and I was afraid because I was naked; so I hid myself.” And He said, “Who told you that you were naked? Have you eaten from the tree of which I commanded you not to eat?” </a:t>
            </a:r>
            <a:endParaRPr lang="en-US" sz="2800" dirty="0" smtClean="0"/>
          </a:p>
          <a:p>
            <a:pPr>
              <a:spcAft>
                <a:spcPts val="1200"/>
              </a:spcAft>
            </a:pPr>
            <a:r>
              <a:rPr lang="en-US" sz="2800" dirty="0" smtClean="0"/>
              <a:t>The </a:t>
            </a:r>
            <a:r>
              <a:rPr lang="en-US" sz="2800" dirty="0"/>
              <a:t>man said, “The woman whom You gave </a:t>
            </a:r>
            <a:r>
              <a:rPr lang="en-US" sz="2800" i="1" dirty="0"/>
              <a:t>to be</a:t>
            </a:r>
            <a:r>
              <a:rPr lang="en-US" sz="2800" dirty="0"/>
              <a:t> with me, she gave me from the tree, and I ate.” Then the </a:t>
            </a:r>
            <a:r>
              <a:rPr lang="en-US" sz="2800" cap="small" dirty="0"/>
              <a:t>Lord</a:t>
            </a:r>
            <a:r>
              <a:rPr lang="en-US" sz="2800" dirty="0"/>
              <a:t> God said to the woman, “What is this you have done?” And the woman said, “The serpent deceived me, and I ate.”</a:t>
            </a:r>
          </a:p>
          <a:p>
            <a:pPr>
              <a:spcAft>
                <a:spcPts val="600"/>
              </a:spcAft>
            </a:pPr>
            <a:r>
              <a:rPr lang="en-US" sz="2800" b="1" dirty="0" smtClean="0"/>
              <a:t>Genesis </a:t>
            </a:r>
            <a:r>
              <a:rPr lang="en-US" sz="2800" b="1" dirty="0" smtClean="0"/>
              <a:t>3</a:t>
            </a:r>
            <a:r>
              <a:rPr lang="en-US" sz="2800" b="1" dirty="0" smtClean="0"/>
              <a:t>:9-13</a:t>
            </a:r>
            <a:endParaRPr lang="en-US" sz="2800" b="1" dirty="0"/>
          </a:p>
        </p:txBody>
      </p:sp>
      <p:cxnSp>
        <p:nvCxnSpPr>
          <p:cNvPr id="17" name="Straight Connector 16"/>
          <p:cNvCxnSpPr/>
          <p:nvPr/>
        </p:nvCxnSpPr>
        <p:spPr>
          <a:xfrm>
            <a:off x="5451230" y="1529861"/>
            <a:ext cx="191672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4636" y="1969477"/>
            <a:ext cx="554997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24554" y="3815862"/>
            <a:ext cx="412180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635369" y="5501493"/>
            <a:ext cx="381586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700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left)">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479119" y="455076"/>
            <a:ext cx="7817252" cy="5816977"/>
          </a:xfrm>
          <a:prstGeom prst="rect">
            <a:avLst/>
          </a:prstGeom>
          <a:noFill/>
        </p:spPr>
        <p:txBody>
          <a:bodyPr wrap="square" rtlCol="0">
            <a:spAutoFit/>
          </a:bodyPr>
          <a:lstStyle/>
          <a:p>
            <a:r>
              <a:rPr lang="en-US" sz="3200" dirty="0"/>
              <a:t>The </a:t>
            </a:r>
            <a:r>
              <a:rPr lang="en-US" sz="3200" cap="small" dirty="0"/>
              <a:t>Lord</a:t>
            </a:r>
            <a:r>
              <a:rPr lang="en-US" sz="3200" dirty="0"/>
              <a:t> God commanded the man, saying, “From any tree of the garden you may eat freely; but from the tree of the knowledge of good and evil you shall not eat, for in the day that you eat from it you will surely die.”</a:t>
            </a:r>
            <a:br>
              <a:rPr lang="en-US" sz="3200" dirty="0"/>
            </a:br>
            <a:endParaRPr lang="en-US" sz="3200" dirty="0" smtClean="0"/>
          </a:p>
          <a:p>
            <a:pPr>
              <a:spcAft>
                <a:spcPts val="2400"/>
              </a:spcAft>
            </a:pPr>
            <a:r>
              <a:rPr lang="en-US" sz="3200" dirty="0" smtClean="0"/>
              <a:t>Till </a:t>
            </a:r>
            <a:r>
              <a:rPr lang="en-US" sz="3200" dirty="0"/>
              <a:t>you return to the ground,</a:t>
            </a:r>
            <a:br>
              <a:rPr lang="en-US" sz="3200" dirty="0"/>
            </a:br>
            <a:r>
              <a:rPr lang="en-US" sz="3200" dirty="0"/>
              <a:t>Because from it you were taken;</a:t>
            </a:r>
            <a:br>
              <a:rPr lang="en-US" sz="3200" dirty="0"/>
            </a:br>
            <a:r>
              <a:rPr lang="en-US" sz="3200" dirty="0"/>
              <a:t>For you are dust,</a:t>
            </a:r>
            <a:br>
              <a:rPr lang="en-US" sz="3200" dirty="0"/>
            </a:br>
            <a:r>
              <a:rPr lang="en-US" sz="3200" dirty="0"/>
              <a:t>And to dust you shall return.”</a:t>
            </a:r>
          </a:p>
          <a:p>
            <a:pPr>
              <a:spcAft>
                <a:spcPts val="600"/>
              </a:spcAft>
            </a:pPr>
            <a:r>
              <a:rPr lang="en-US" sz="3200" b="1" dirty="0" smtClean="0"/>
              <a:t>Genesis 2:16-17; 3:19</a:t>
            </a:r>
            <a:endParaRPr lang="en-US" sz="3200" b="1" dirty="0"/>
          </a:p>
        </p:txBody>
      </p:sp>
      <p:cxnSp>
        <p:nvCxnSpPr>
          <p:cNvPr id="8" name="Straight Connector 7"/>
          <p:cNvCxnSpPr/>
          <p:nvPr/>
        </p:nvCxnSpPr>
        <p:spPr>
          <a:xfrm flipH="1">
            <a:off x="3974123" y="2936631"/>
            <a:ext cx="293663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18846" y="5380895"/>
            <a:ext cx="393895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575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1273722" y="2228672"/>
            <a:ext cx="6596557" cy="2400657"/>
          </a:xfrm>
          <a:prstGeom prst="rect">
            <a:avLst/>
          </a:prstGeom>
          <a:noFill/>
        </p:spPr>
        <p:txBody>
          <a:bodyPr wrap="square" rtlCol="0">
            <a:spAutoFit/>
          </a:bodyPr>
          <a:lstStyle/>
          <a:p>
            <a:pPr>
              <a:spcAft>
                <a:spcPts val="1200"/>
              </a:spcAft>
            </a:pPr>
            <a:r>
              <a:rPr lang="en-US" sz="2800" dirty="0"/>
              <a:t>Therefore, just as through one man sin entered into the world, and death through sin, and so death spread to all men, because all </a:t>
            </a:r>
            <a:r>
              <a:rPr lang="en-US" sz="2800" dirty="0" smtClean="0"/>
              <a:t>sinned.</a:t>
            </a:r>
            <a:endParaRPr lang="en-US" sz="2800" dirty="0" smtClean="0"/>
          </a:p>
          <a:p>
            <a:pPr>
              <a:spcAft>
                <a:spcPts val="1200"/>
              </a:spcAft>
            </a:pPr>
            <a:r>
              <a:rPr lang="en-US" sz="2800" dirty="0" smtClean="0"/>
              <a:t>Romans 5:12</a:t>
            </a:r>
            <a:endParaRPr lang="en-US" sz="2800" dirty="0"/>
          </a:p>
        </p:txBody>
      </p:sp>
    </p:spTree>
    <p:extLst>
      <p:ext uri="{BB962C8B-B14F-4D97-AF65-F5344CB8AC3E}">
        <p14:creationId xmlns:p14="http://schemas.microsoft.com/office/powerpoint/2010/main" val="653285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dirty="0" smtClean="0">
                <a:solidFill>
                  <a:prstClr val="black"/>
                </a:solidFill>
              </a:rPr>
              <a:t>The Biblical View (</a:t>
            </a:r>
            <a:r>
              <a:rPr lang="en-US" sz="3600" smtClean="0">
                <a:solidFill>
                  <a:prstClr val="black"/>
                </a:solidFill>
              </a:rPr>
              <a:t>Genesis 1-3)</a:t>
            </a:r>
            <a:endParaRPr lang="en-US" sz="3600" dirty="0">
              <a:solidFill>
                <a:prstClr val="black"/>
              </a:solidFill>
            </a:endParaRPr>
          </a:p>
        </p:txBody>
      </p:sp>
      <p:sp>
        <p:nvSpPr>
          <p:cNvPr id="5" name="TextBox 4"/>
          <p:cNvSpPr txBox="1"/>
          <p:nvPr/>
        </p:nvSpPr>
        <p:spPr>
          <a:xfrm>
            <a:off x="682215" y="981994"/>
            <a:ext cx="7779569" cy="4462760"/>
          </a:xfrm>
          <a:prstGeom prst="rect">
            <a:avLst/>
          </a:prstGeom>
          <a:noFill/>
        </p:spPr>
        <p:txBody>
          <a:bodyPr wrap="square" rtlCol="0">
            <a:spAutoFit/>
          </a:bodyPr>
          <a:lstStyle/>
          <a:p>
            <a:pPr marL="285750" indent="-285750">
              <a:buFont typeface="Arial" charset="0"/>
              <a:buChar char="•"/>
            </a:pPr>
            <a:r>
              <a:rPr lang="en-US" sz="3200" b="1" dirty="0" smtClean="0">
                <a:solidFill>
                  <a:prstClr val="black"/>
                </a:solidFill>
              </a:rPr>
              <a:t>God</a:t>
            </a:r>
          </a:p>
          <a:p>
            <a:pPr marL="914400" lvl="1" indent="-457200">
              <a:spcAft>
                <a:spcPts val="1200"/>
              </a:spcAft>
              <a:buFont typeface="Courier New" charset="0"/>
              <a:buChar char="o"/>
            </a:pPr>
            <a:r>
              <a:rPr lang="en-US" sz="2800" dirty="0" smtClean="0">
                <a:solidFill>
                  <a:prstClr val="black"/>
                </a:solidFill>
              </a:rPr>
              <a:t>There is an infinite, personal God.</a:t>
            </a:r>
          </a:p>
          <a:p>
            <a:pPr marL="285750" indent="-285750">
              <a:buFont typeface="Arial" charset="0"/>
              <a:buChar char="•"/>
            </a:pPr>
            <a:r>
              <a:rPr lang="en-US" sz="3200" b="1" dirty="0" smtClean="0">
                <a:solidFill>
                  <a:prstClr val="black"/>
                </a:solidFill>
              </a:rPr>
              <a:t>Man</a:t>
            </a:r>
          </a:p>
          <a:p>
            <a:pPr marL="914400" lvl="1" indent="-457200">
              <a:buFont typeface="Courier New" charset="0"/>
              <a:buChar char="o"/>
            </a:pPr>
            <a:r>
              <a:rPr lang="en-US" sz="2800" dirty="0" smtClean="0">
                <a:solidFill>
                  <a:prstClr val="black"/>
                </a:solidFill>
              </a:rPr>
              <a:t>Man is made in God’s image.</a:t>
            </a:r>
          </a:p>
          <a:p>
            <a:pPr marL="914400" lvl="1" indent="-457200">
              <a:buFont typeface="Courier New" charset="0"/>
              <a:buChar char="o"/>
            </a:pPr>
            <a:r>
              <a:rPr lang="en-US" sz="2800" dirty="0" smtClean="0">
                <a:solidFill>
                  <a:prstClr val="black"/>
                </a:solidFill>
              </a:rPr>
              <a:t>God gave man dominion over nature.</a:t>
            </a:r>
          </a:p>
          <a:p>
            <a:pPr marL="914400" lvl="1" indent="-457200">
              <a:spcAft>
                <a:spcPts val="1200"/>
              </a:spcAft>
              <a:buFont typeface="Courier New" charset="0"/>
              <a:buChar char="o"/>
            </a:pPr>
            <a:r>
              <a:rPr lang="en-US" sz="2800" dirty="0" smtClean="0">
                <a:solidFill>
                  <a:prstClr val="black"/>
                </a:solidFill>
              </a:rPr>
              <a:t>Humans rebelled, sin bringing death. </a:t>
            </a:r>
          </a:p>
          <a:p>
            <a:pPr marL="285750" indent="-285750">
              <a:buFont typeface="Arial" charset="0"/>
              <a:buChar char="•"/>
            </a:pPr>
            <a:r>
              <a:rPr lang="en-US" sz="3200" b="1" dirty="0" smtClean="0">
                <a:solidFill>
                  <a:prstClr val="black"/>
                </a:solidFill>
              </a:rPr>
              <a:t>Nature</a:t>
            </a:r>
          </a:p>
          <a:p>
            <a:pPr marL="914400" lvl="1" indent="-457200">
              <a:buFont typeface="Courier New" charset="0"/>
              <a:buChar char="o"/>
            </a:pPr>
            <a:r>
              <a:rPr lang="en-US" sz="2800" dirty="0" smtClean="0">
                <a:solidFill>
                  <a:prstClr val="black"/>
                </a:solidFill>
              </a:rPr>
              <a:t>God created nature “good.”</a:t>
            </a:r>
          </a:p>
          <a:p>
            <a:pPr marL="914400" lvl="1" indent="-457200">
              <a:buFont typeface="Courier New" charset="0"/>
              <a:buChar char="o"/>
            </a:pPr>
            <a:r>
              <a:rPr lang="en-US" sz="2800" dirty="0" smtClean="0">
                <a:solidFill>
                  <a:prstClr val="black"/>
                </a:solidFill>
              </a:rPr>
              <a:t>Man’s sin brought corruption upon nature.</a:t>
            </a:r>
          </a:p>
        </p:txBody>
      </p:sp>
    </p:spTree>
    <p:extLst>
      <p:ext uri="{BB962C8B-B14F-4D97-AF65-F5344CB8AC3E}">
        <p14:creationId xmlns:p14="http://schemas.microsoft.com/office/powerpoint/2010/main" val="108544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479119" y="455076"/>
            <a:ext cx="7817252" cy="5786199"/>
          </a:xfrm>
          <a:prstGeom prst="rect">
            <a:avLst/>
          </a:prstGeom>
          <a:noFill/>
        </p:spPr>
        <p:txBody>
          <a:bodyPr wrap="square" rtlCol="0">
            <a:spAutoFit/>
          </a:bodyPr>
          <a:lstStyle/>
          <a:p>
            <a:r>
              <a:rPr lang="en-US" sz="2400" dirty="0" smtClean="0"/>
              <a:t>Then </a:t>
            </a:r>
            <a:r>
              <a:rPr lang="en-US" sz="2400" dirty="0"/>
              <a:t>to Adam He said, “Because you have listened to the voice of your wife, and have eaten from the tree about which I commanded you, saying, ‘You shall not eat from it’;</a:t>
            </a:r>
          </a:p>
          <a:p>
            <a:pPr>
              <a:spcAft>
                <a:spcPts val="1200"/>
              </a:spcAft>
            </a:pPr>
            <a:r>
              <a:rPr lang="en-US" sz="2400" dirty="0"/>
              <a:t>Cursed is the ground because of you;</a:t>
            </a:r>
            <a:br>
              <a:rPr lang="en-US" sz="2400" dirty="0"/>
            </a:br>
            <a:r>
              <a:rPr lang="en-US" sz="2400" dirty="0"/>
              <a:t>In toil you will eat of it</a:t>
            </a:r>
            <a:br>
              <a:rPr lang="en-US" sz="2400" dirty="0"/>
            </a:br>
            <a:r>
              <a:rPr lang="en-US" sz="2400" dirty="0"/>
              <a:t>All the days of your life.</a:t>
            </a:r>
            <a:br>
              <a:rPr lang="en-US" sz="2400" dirty="0"/>
            </a:br>
            <a:r>
              <a:rPr lang="en-US" sz="2400" dirty="0"/>
              <a:t>“Both thorns and thistles it shall grow for you;</a:t>
            </a:r>
            <a:br>
              <a:rPr lang="en-US" sz="2400" dirty="0"/>
            </a:br>
            <a:r>
              <a:rPr lang="en-US" sz="2400" dirty="0"/>
              <a:t>And you will eat the plants of the field;</a:t>
            </a:r>
            <a:br>
              <a:rPr lang="en-US" sz="2400" dirty="0"/>
            </a:br>
            <a:r>
              <a:rPr lang="en-US" sz="2400" dirty="0"/>
              <a:t>By the sweat of your face</a:t>
            </a:r>
            <a:br>
              <a:rPr lang="en-US" sz="2400" dirty="0"/>
            </a:br>
            <a:r>
              <a:rPr lang="en-US" sz="2400" dirty="0"/>
              <a:t>You will eat bread,</a:t>
            </a:r>
            <a:br>
              <a:rPr lang="en-US" sz="2400" dirty="0"/>
            </a:br>
            <a:r>
              <a:rPr lang="en-US" sz="2400" dirty="0"/>
              <a:t>Till you return to the ground,</a:t>
            </a:r>
            <a:br>
              <a:rPr lang="en-US" sz="2400" dirty="0"/>
            </a:br>
            <a:r>
              <a:rPr lang="en-US" sz="2400" dirty="0"/>
              <a:t>Because from it you were taken;</a:t>
            </a:r>
            <a:br>
              <a:rPr lang="en-US" sz="2400" dirty="0"/>
            </a:br>
            <a:r>
              <a:rPr lang="en-US" sz="2400" dirty="0"/>
              <a:t>For you are dust,</a:t>
            </a:r>
            <a:br>
              <a:rPr lang="en-US" sz="2400" dirty="0"/>
            </a:br>
            <a:r>
              <a:rPr lang="en-US" sz="2400" dirty="0"/>
              <a:t>And to dust you shall return.”</a:t>
            </a:r>
          </a:p>
          <a:p>
            <a:pPr>
              <a:spcAft>
                <a:spcPts val="600"/>
              </a:spcAft>
            </a:pPr>
            <a:r>
              <a:rPr lang="en-US" sz="2400" b="1" dirty="0" smtClean="0"/>
              <a:t>Genesis </a:t>
            </a:r>
            <a:r>
              <a:rPr lang="en-US" sz="2400" b="1" dirty="0" smtClean="0"/>
              <a:t>3</a:t>
            </a:r>
            <a:r>
              <a:rPr lang="en-US" sz="2400" b="1" dirty="0" smtClean="0"/>
              <a:t>:17-19</a:t>
            </a:r>
            <a:endParaRPr lang="en-US" sz="2400" b="1" dirty="0"/>
          </a:p>
        </p:txBody>
      </p:sp>
      <p:cxnSp>
        <p:nvCxnSpPr>
          <p:cNvPr id="8" name="Straight Connector 7"/>
          <p:cNvCxnSpPr/>
          <p:nvPr/>
        </p:nvCxnSpPr>
        <p:spPr>
          <a:xfrm flipH="1">
            <a:off x="615462" y="1969477"/>
            <a:ext cx="462475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54015" y="3059723"/>
            <a:ext cx="233875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53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1273723" y="2228672"/>
            <a:ext cx="5728962" cy="1969770"/>
          </a:xfrm>
          <a:prstGeom prst="rect">
            <a:avLst/>
          </a:prstGeom>
          <a:noFill/>
        </p:spPr>
        <p:txBody>
          <a:bodyPr wrap="square" rtlCol="0">
            <a:spAutoFit/>
          </a:bodyPr>
          <a:lstStyle/>
          <a:p>
            <a:pPr>
              <a:spcAft>
                <a:spcPts val="1200"/>
              </a:spcAft>
            </a:pPr>
            <a:r>
              <a:rPr lang="en-US" sz="2800" dirty="0"/>
              <a:t>For the creation was subjected to futility, not willingly, but because of Him who subjected </a:t>
            </a:r>
            <a:r>
              <a:rPr lang="en-US" sz="2800" dirty="0" smtClean="0"/>
              <a:t>it</a:t>
            </a:r>
            <a:r>
              <a:rPr lang="mr-IN" sz="2800" dirty="0" smtClean="0"/>
              <a:t>…</a:t>
            </a:r>
            <a:endParaRPr lang="en-US" sz="2800" dirty="0" smtClean="0"/>
          </a:p>
          <a:p>
            <a:pPr>
              <a:spcAft>
                <a:spcPts val="1200"/>
              </a:spcAft>
            </a:pPr>
            <a:r>
              <a:rPr lang="en-US" sz="2800" dirty="0" smtClean="0"/>
              <a:t>Romans 8:20</a:t>
            </a:r>
            <a:endParaRPr lang="en-US" sz="2800" dirty="0"/>
          </a:p>
        </p:txBody>
      </p:sp>
    </p:spTree>
    <p:extLst>
      <p:ext uri="{BB962C8B-B14F-4D97-AF65-F5344CB8AC3E}">
        <p14:creationId xmlns:p14="http://schemas.microsoft.com/office/powerpoint/2010/main" val="733157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779913" y="1624119"/>
            <a:ext cx="7195047" cy="2831544"/>
          </a:xfrm>
          <a:prstGeom prst="rect">
            <a:avLst/>
          </a:prstGeom>
          <a:noFill/>
        </p:spPr>
        <p:txBody>
          <a:bodyPr wrap="square" rtlCol="0">
            <a:spAutoFit/>
          </a:bodyPr>
          <a:lstStyle/>
          <a:p>
            <a:pPr>
              <a:spcAft>
                <a:spcPts val="1200"/>
              </a:spcAft>
            </a:pPr>
            <a:r>
              <a:rPr lang="en-US" sz="2800" b="1" dirty="0" smtClean="0"/>
              <a:t>“The </a:t>
            </a:r>
            <a:r>
              <a:rPr lang="en-US" sz="2800" b="1" dirty="0"/>
              <a:t>eye is the lamp of the body. So, if your eye is healthy, your whole body will be full of light, but if your eye is bad, your whole body will be full of darkness. If then the light in you is darkness, how great is the darkness!”</a:t>
            </a:r>
            <a:endParaRPr lang="en-US" sz="2800" b="1" dirty="0" smtClean="0"/>
          </a:p>
          <a:p>
            <a:r>
              <a:rPr lang="en-US" sz="2800" dirty="0" smtClean="0"/>
              <a:t>Matthew 6:22-23</a:t>
            </a:r>
            <a:endParaRPr lang="en-US" sz="2800" dirty="0"/>
          </a:p>
        </p:txBody>
      </p:sp>
    </p:spTree>
    <p:extLst>
      <p:ext uri="{BB962C8B-B14F-4D97-AF65-F5344CB8AC3E}">
        <p14:creationId xmlns:p14="http://schemas.microsoft.com/office/powerpoint/2010/main" val="601267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dirty="0" smtClean="0">
                <a:solidFill>
                  <a:prstClr val="black"/>
                </a:solidFill>
              </a:rPr>
              <a:t>The Biblical View (</a:t>
            </a:r>
            <a:r>
              <a:rPr lang="en-US" sz="3600" smtClean="0">
                <a:solidFill>
                  <a:prstClr val="black"/>
                </a:solidFill>
              </a:rPr>
              <a:t>Genesis 1-3)</a:t>
            </a:r>
            <a:endParaRPr lang="en-US" sz="3600" dirty="0">
              <a:solidFill>
                <a:prstClr val="black"/>
              </a:solidFill>
            </a:endParaRPr>
          </a:p>
        </p:txBody>
      </p:sp>
      <p:sp>
        <p:nvSpPr>
          <p:cNvPr id="5" name="TextBox 4"/>
          <p:cNvSpPr txBox="1"/>
          <p:nvPr/>
        </p:nvSpPr>
        <p:spPr>
          <a:xfrm>
            <a:off x="682215" y="981994"/>
            <a:ext cx="7779569" cy="4462760"/>
          </a:xfrm>
          <a:prstGeom prst="rect">
            <a:avLst/>
          </a:prstGeom>
          <a:noFill/>
        </p:spPr>
        <p:txBody>
          <a:bodyPr wrap="square" rtlCol="0">
            <a:spAutoFit/>
          </a:bodyPr>
          <a:lstStyle/>
          <a:p>
            <a:pPr marL="285750" indent="-285750">
              <a:buFont typeface="Arial" charset="0"/>
              <a:buChar char="•"/>
            </a:pPr>
            <a:r>
              <a:rPr lang="en-US" sz="3200" b="1" dirty="0" smtClean="0">
                <a:solidFill>
                  <a:prstClr val="black"/>
                </a:solidFill>
              </a:rPr>
              <a:t>God</a:t>
            </a:r>
          </a:p>
          <a:p>
            <a:pPr marL="914400" lvl="1" indent="-457200">
              <a:spcAft>
                <a:spcPts val="1200"/>
              </a:spcAft>
              <a:buFont typeface="Courier New" charset="0"/>
              <a:buChar char="o"/>
            </a:pPr>
            <a:r>
              <a:rPr lang="en-US" sz="2800" dirty="0" smtClean="0">
                <a:solidFill>
                  <a:prstClr val="black"/>
                </a:solidFill>
              </a:rPr>
              <a:t>There is an infinite, personal God.</a:t>
            </a:r>
          </a:p>
          <a:p>
            <a:pPr marL="285750" indent="-285750">
              <a:buFont typeface="Arial" charset="0"/>
              <a:buChar char="•"/>
            </a:pPr>
            <a:r>
              <a:rPr lang="en-US" sz="3200" b="1" dirty="0" smtClean="0">
                <a:solidFill>
                  <a:prstClr val="black"/>
                </a:solidFill>
              </a:rPr>
              <a:t>Man</a:t>
            </a:r>
          </a:p>
          <a:p>
            <a:pPr marL="914400" lvl="1" indent="-457200">
              <a:buFont typeface="Courier New" charset="0"/>
              <a:buChar char="o"/>
            </a:pPr>
            <a:r>
              <a:rPr lang="en-US" sz="2800" dirty="0" smtClean="0">
                <a:solidFill>
                  <a:prstClr val="black"/>
                </a:solidFill>
              </a:rPr>
              <a:t>Man is made in God’s image.</a:t>
            </a:r>
          </a:p>
          <a:p>
            <a:pPr marL="914400" lvl="1" indent="-457200">
              <a:buFont typeface="Courier New" charset="0"/>
              <a:buChar char="o"/>
            </a:pPr>
            <a:r>
              <a:rPr lang="en-US" sz="2800" dirty="0" smtClean="0">
                <a:solidFill>
                  <a:prstClr val="black"/>
                </a:solidFill>
              </a:rPr>
              <a:t>God gave man dominion over nature.</a:t>
            </a:r>
          </a:p>
          <a:p>
            <a:pPr marL="914400" lvl="1" indent="-457200">
              <a:spcAft>
                <a:spcPts val="1200"/>
              </a:spcAft>
              <a:buFont typeface="Courier New" charset="0"/>
              <a:buChar char="o"/>
            </a:pPr>
            <a:r>
              <a:rPr lang="en-US" sz="2800" dirty="0" smtClean="0">
                <a:solidFill>
                  <a:prstClr val="black"/>
                </a:solidFill>
              </a:rPr>
              <a:t>Humans rebelled, sin bringing death. </a:t>
            </a:r>
          </a:p>
          <a:p>
            <a:pPr marL="285750" indent="-285750">
              <a:buFont typeface="Arial" charset="0"/>
              <a:buChar char="•"/>
            </a:pPr>
            <a:r>
              <a:rPr lang="en-US" sz="3200" b="1" dirty="0" smtClean="0">
                <a:solidFill>
                  <a:prstClr val="black"/>
                </a:solidFill>
              </a:rPr>
              <a:t>Nature</a:t>
            </a:r>
          </a:p>
          <a:p>
            <a:pPr marL="914400" lvl="1" indent="-457200">
              <a:buFont typeface="Courier New" charset="0"/>
              <a:buChar char="o"/>
            </a:pPr>
            <a:r>
              <a:rPr lang="en-US" sz="2800" dirty="0" smtClean="0">
                <a:solidFill>
                  <a:prstClr val="black"/>
                </a:solidFill>
              </a:rPr>
              <a:t>God created nature “good.”</a:t>
            </a:r>
          </a:p>
          <a:p>
            <a:pPr marL="914400" lvl="1" indent="-457200">
              <a:buFont typeface="Courier New" charset="0"/>
              <a:buChar char="o"/>
            </a:pPr>
            <a:r>
              <a:rPr lang="en-US" sz="2800" dirty="0" smtClean="0">
                <a:solidFill>
                  <a:prstClr val="black"/>
                </a:solidFill>
              </a:rPr>
              <a:t>Man’s sin brought corruption upon nature.</a:t>
            </a:r>
          </a:p>
        </p:txBody>
      </p:sp>
    </p:spTree>
    <p:extLst>
      <p:ext uri="{BB962C8B-B14F-4D97-AF65-F5344CB8AC3E}">
        <p14:creationId xmlns:p14="http://schemas.microsoft.com/office/powerpoint/2010/main" val="552413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486137"/>
            <a:ext cx="7668227" cy="646331"/>
          </a:xfrm>
          <a:prstGeom prst="rect">
            <a:avLst/>
          </a:prstGeom>
          <a:noFill/>
        </p:spPr>
        <p:txBody>
          <a:bodyPr wrap="square" rtlCol="0">
            <a:spAutoFit/>
          </a:bodyPr>
          <a:lstStyle/>
          <a:p>
            <a:pPr algn="ctr"/>
            <a:r>
              <a:rPr lang="en-US" sz="3600" dirty="0" smtClean="0"/>
              <a:t>Tension in the Worldview</a:t>
            </a:r>
            <a:endParaRPr lang="en-US" sz="3600" dirty="0"/>
          </a:p>
        </p:txBody>
      </p:sp>
      <p:sp>
        <p:nvSpPr>
          <p:cNvPr id="8" name="TextBox 7"/>
          <p:cNvSpPr txBox="1"/>
          <p:nvPr/>
        </p:nvSpPr>
        <p:spPr>
          <a:xfrm>
            <a:off x="737884" y="1491512"/>
            <a:ext cx="3738623" cy="1569660"/>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2400" dirty="0" smtClean="0"/>
              <a:t>Humans bear God’s image, </a:t>
            </a:r>
            <a:r>
              <a:rPr lang="en-US" sz="2400" dirty="0" smtClean="0"/>
              <a:t>given an exalted place, entrusted with dominion over creation.</a:t>
            </a:r>
            <a:endParaRPr lang="en-US" sz="2400" dirty="0" smtClean="0"/>
          </a:p>
        </p:txBody>
      </p:sp>
      <p:sp>
        <p:nvSpPr>
          <p:cNvPr id="9" name="TextBox 8"/>
          <p:cNvSpPr txBox="1"/>
          <p:nvPr/>
        </p:nvSpPr>
        <p:spPr>
          <a:xfrm>
            <a:off x="4667489" y="1491512"/>
            <a:ext cx="3738623" cy="1569660"/>
          </a:xfrm>
          <a:prstGeom prst="rect">
            <a:avLst/>
          </a:prstGeom>
          <a:solidFill>
            <a:schemeClr val="accent6"/>
          </a:solidFill>
          <a:ln w="38100">
            <a:solidFill>
              <a:schemeClr val="tx1"/>
            </a:solidFill>
          </a:ln>
        </p:spPr>
        <p:txBody>
          <a:bodyPr wrap="square" rtlCol="0">
            <a:spAutoFit/>
          </a:bodyPr>
          <a:lstStyle/>
          <a:p>
            <a:pPr algn="ctr"/>
            <a:r>
              <a:rPr lang="en-US" sz="2400" dirty="0" smtClean="0"/>
              <a:t>Humans are fallen, caught up in rebellion against God, sinful and under the sway of the evil one.</a:t>
            </a:r>
            <a:endParaRPr lang="en-US" sz="2400" dirty="0" smtClean="0"/>
          </a:p>
        </p:txBody>
      </p:sp>
      <p:sp>
        <p:nvSpPr>
          <p:cNvPr id="11" name="TextBox 10"/>
          <p:cNvSpPr txBox="1"/>
          <p:nvPr/>
        </p:nvSpPr>
        <p:spPr>
          <a:xfrm>
            <a:off x="737883" y="3246598"/>
            <a:ext cx="3738623" cy="830997"/>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2400" dirty="0" smtClean="0"/>
              <a:t>Nature is good, created by God for a good purpose.</a:t>
            </a:r>
            <a:endParaRPr lang="en-US" sz="2400" dirty="0" smtClean="0"/>
          </a:p>
        </p:txBody>
      </p:sp>
      <p:sp>
        <p:nvSpPr>
          <p:cNvPr id="12" name="TextBox 11"/>
          <p:cNvSpPr txBox="1"/>
          <p:nvPr/>
        </p:nvSpPr>
        <p:spPr>
          <a:xfrm>
            <a:off x="4667489" y="3246597"/>
            <a:ext cx="3738623" cy="830997"/>
          </a:xfrm>
          <a:prstGeom prst="rect">
            <a:avLst/>
          </a:prstGeom>
          <a:solidFill>
            <a:schemeClr val="accent6"/>
          </a:solidFill>
          <a:ln w="38100">
            <a:solidFill>
              <a:schemeClr val="tx1"/>
            </a:solidFill>
          </a:ln>
        </p:spPr>
        <p:txBody>
          <a:bodyPr wrap="square" rtlCol="0">
            <a:spAutoFit/>
          </a:bodyPr>
          <a:lstStyle/>
          <a:p>
            <a:pPr algn="ctr"/>
            <a:r>
              <a:rPr lang="en-US" sz="2400" dirty="0" smtClean="0"/>
              <a:t>The earth is under a curse, broken by corruption.</a:t>
            </a:r>
            <a:endParaRPr lang="en-US" sz="2400" dirty="0" smtClean="0"/>
          </a:p>
        </p:txBody>
      </p:sp>
      <p:sp>
        <p:nvSpPr>
          <p:cNvPr id="13" name="TextBox 12"/>
          <p:cNvSpPr txBox="1"/>
          <p:nvPr/>
        </p:nvSpPr>
        <p:spPr>
          <a:xfrm>
            <a:off x="1247170" y="4263019"/>
            <a:ext cx="4887412" cy="2308324"/>
          </a:xfrm>
          <a:prstGeom prst="rect">
            <a:avLst/>
          </a:prstGeom>
          <a:solidFill>
            <a:schemeClr val="accent2"/>
          </a:solidFill>
          <a:ln w="38100">
            <a:solidFill>
              <a:schemeClr val="tx1"/>
            </a:solidFill>
          </a:ln>
        </p:spPr>
        <p:txBody>
          <a:bodyPr wrap="square" rtlCol="0">
            <a:spAutoFit/>
          </a:bodyPr>
          <a:lstStyle/>
          <a:p>
            <a:r>
              <a:rPr lang="en-US" sz="2400" dirty="0" smtClean="0"/>
              <a:t>This tension helps us understand:</a:t>
            </a:r>
          </a:p>
          <a:p>
            <a:pPr marL="457200" indent="-457200">
              <a:buFontTx/>
              <a:buChar char="-"/>
            </a:pPr>
            <a:r>
              <a:rPr lang="en-US" sz="2400" dirty="0" smtClean="0"/>
              <a:t>Man’s proper place</a:t>
            </a:r>
          </a:p>
          <a:p>
            <a:pPr marL="457200" indent="-457200">
              <a:buFontTx/>
              <a:buChar char="-"/>
            </a:pPr>
            <a:r>
              <a:rPr lang="en-US" sz="2400" dirty="0" smtClean="0"/>
              <a:t> </a:t>
            </a:r>
          </a:p>
          <a:p>
            <a:pPr marL="457200" indent="-457200">
              <a:buFontTx/>
              <a:buChar char="-"/>
            </a:pPr>
            <a:r>
              <a:rPr lang="en-US" sz="2400" dirty="0" smtClean="0"/>
              <a:t> </a:t>
            </a:r>
          </a:p>
          <a:p>
            <a:pPr marL="457200" indent="-457200">
              <a:buFontTx/>
              <a:buChar char="-"/>
            </a:pPr>
            <a:r>
              <a:rPr lang="en-US" sz="2400" dirty="0" smtClean="0"/>
              <a:t> </a:t>
            </a:r>
          </a:p>
          <a:p>
            <a:pPr marL="457200" indent="-457200">
              <a:buFontTx/>
              <a:buChar char="-"/>
            </a:pPr>
            <a:r>
              <a:rPr lang="en-US" sz="2400" dirty="0" smtClean="0"/>
              <a:t> </a:t>
            </a:r>
            <a:endParaRPr lang="en-US" sz="2400" dirty="0" smtClean="0"/>
          </a:p>
        </p:txBody>
      </p:sp>
    </p:spTree>
    <p:extLst>
      <p:ext uri="{BB962C8B-B14F-4D97-AF65-F5344CB8AC3E}">
        <p14:creationId xmlns:p14="http://schemas.microsoft.com/office/powerpoint/2010/main" val="4555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xEl>
                                              <p:pRg st="3" end="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build="p" animBg="1"/>
      <p:bldP spid="11" grpId="0" build="p" animBg="1"/>
      <p:bldP spid="12" grpId="0" build="p" animBg="1"/>
      <p:bldP spid="13"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263325" y="1276879"/>
            <a:ext cx="8617351" cy="4124206"/>
          </a:xfrm>
          <a:prstGeom prst="rect">
            <a:avLst/>
          </a:prstGeom>
          <a:noFill/>
        </p:spPr>
        <p:txBody>
          <a:bodyPr wrap="square" rtlCol="0">
            <a:spAutoFit/>
          </a:bodyPr>
          <a:lstStyle/>
          <a:p>
            <a:pPr>
              <a:spcAft>
                <a:spcPts val="1200"/>
              </a:spcAft>
            </a:pPr>
            <a:r>
              <a:rPr lang="en-US" sz="2800" dirty="0"/>
              <a:t>When I consider Your heavens, the work of Your fingers,</a:t>
            </a:r>
            <a:r>
              <a:rPr lang="en-US" sz="2800" dirty="0"/>
              <a:t/>
            </a:r>
            <a:br>
              <a:rPr lang="en-US" sz="2800" dirty="0"/>
            </a:br>
            <a:r>
              <a:rPr lang="en-US" sz="2800" dirty="0"/>
              <a:t>The moon and the stars, which You have ordained;</a:t>
            </a:r>
            <a:r>
              <a:rPr lang="en-US" sz="2800" dirty="0"/>
              <a:t/>
            </a:r>
            <a:br>
              <a:rPr lang="en-US" sz="2800" dirty="0"/>
            </a:br>
            <a:r>
              <a:rPr lang="en-US" sz="2800" dirty="0"/>
              <a:t>What is man that You take thought of him,</a:t>
            </a:r>
            <a:r>
              <a:rPr lang="en-US" sz="2800" dirty="0"/>
              <a:t/>
            </a:r>
            <a:br>
              <a:rPr lang="en-US" sz="2800" dirty="0"/>
            </a:br>
            <a:r>
              <a:rPr lang="en-US" sz="2800" dirty="0"/>
              <a:t>And the son of man that You care for him?</a:t>
            </a:r>
            <a:r>
              <a:rPr lang="en-US" sz="2800" dirty="0"/>
              <a:t/>
            </a:r>
            <a:br>
              <a:rPr lang="en-US" sz="2800" dirty="0"/>
            </a:br>
            <a:r>
              <a:rPr lang="en-US" sz="2800" dirty="0"/>
              <a:t>Yet You have made him a little lower than God,</a:t>
            </a:r>
            <a:r>
              <a:rPr lang="en-US" sz="2800" dirty="0"/>
              <a:t/>
            </a:r>
            <a:br>
              <a:rPr lang="en-US" sz="2800" dirty="0"/>
            </a:br>
            <a:r>
              <a:rPr lang="en-US" sz="2800" dirty="0"/>
              <a:t>And You crown him with glory and majesty!</a:t>
            </a:r>
            <a:r>
              <a:rPr lang="en-US" sz="2800" dirty="0"/>
              <a:t/>
            </a:r>
            <a:br>
              <a:rPr lang="en-US" sz="2800" dirty="0"/>
            </a:br>
            <a:r>
              <a:rPr lang="en-US" sz="2800" dirty="0"/>
              <a:t>You make him to rule over the works of Your hands;</a:t>
            </a:r>
            <a:r>
              <a:rPr lang="en-US" sz="2800" dirty="0"/>
              <a:t/>
            </a:r>
            <a:br>
              <a:rPr lang="en-US" sz="2800" dirty="0"/>
            </a:br>
            <a:r>
              <a:rPr lang="en-US" sz="2800" dirty="0"/>
              <a:t>You have put all things under his </a:t>
            </a:r>
            <a:r>
              <a:rPr lang="en-US" sz="2800" dirty="0" smtClean="0"/>
              <a:t>feet</a:t>
            </a:r>
            <a:r>
              <a:rPr lang="en-US" sz="2800" dirty="0" smtClean="0"/>
              <a:t>. </a:t>
            </a:r>
            <a:endParaRPr lang="en-US" sz="2800" dirty="0" smtClean="0"/>
          </a:p>
          <a:p>
            <a:r>
              <a:rPr lang="en-US" sz="2800" dirty="0" smtClean="0"/>
              <a:t>Psalm 8:3-6</a:t>
            </a:r>
            <a:endParaRPr lang="en-US" sz="2800" dirty="0"/>
          </a:p>
        </p:txBody>
      </p:sp>
    </p:spTree>
    <p:extLst>
      <p:ext uri="{BB962C8B-B14F-4D97-AF65-F5344CB8AC3E}">
        <p14:creationId xmlns:p14="http://schemas.microsoft.com/office/powerpoint/2010/main" val="903206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486137"/>
            <a:ext cx="7668227" cy="646331"/>
          </a:xfrm>
          <a:prstGeom prst="rect">
            <a:avLst/>
          </a:prstGeom>
          <a:noFill/>
        </p:spPr>
        <p:txBody>
          <a:bodyPr wrap="square" rtlCol="0">
            <a:spAutoFit/>
          </a:bodyPr>
          <a:lstStyle/>
          <a:p>
            <a:pPr algn="ctr"/>
            <a:r>
              <a:rPr lang="en-US" sz="3600" dirty="0" smtClean="0"/>
              <a:t>Tension in the Worldview</a:t>
            </a:r>
            <a:endParaRPr lang="en-US" sz="3600" dirty="0"/>
          </a:p>
        </p:txBody>
      </p:sp>
      <p:sp>
        <p:nvSpPr>
          <p:cNvPr id="8" name="TextBox 7"/>
          <p:cNvSpPr txBox="1"/>
          <p:nvPr/>
        </p:nvSpPr>
        <p:spPr>
          <a:xfrm>
            <a:off x="737884" y="1491512"/>
            <a:ext cx="3738623" cy="1569660"/>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2400" dirty="0" smtClean="0"/>
              <a:t>Humans bear God’s image, </a:t>
            </a:r>
            <a:r>
              <a:rPr lang="en-US" sz="2400" dirty="0" smtClean="0"/>
              <a:t>given an exalted place, entrusted with dominion over creation.</a:t>
            </a:r>
            <a:endParaRPr lang="en-US" sz="2400" dirty="0" smtClean="0"/>
          </a:p>
        </p:txBody>
      </p:sp>
      <p:sp>
        <p:nvSpPr>
          <p:cNvPr id="9" name="TextBox 8"/>
          <p:cNvSpPr txBox="1"/>
          <p:nvPr/>
        </p:nvSpPr>
        <p:spPr>
          <a:xfrm>
            <a:off x="4667489" y="1491512"/>
            <a:ext cx="3738623" cy="1569660"/>
          </a:xfrm>
          <a:prstGeom prst="rect">
            <a:avLst/>
          </a:prstGeom>
          <a:solidFill>
            <a:schemeClr val="accent6"/>
          </a:solidFill>
          <a:ln w="38100">
            <a:solidFill>
              <a:schemeClr val="tx1"/>
            </a:solidFill>
          </a:ln>
        </p:spPr>
        <p:txBody>
          <a:bodyPr wrap="square" rtlCol="0">
            <a:spAutoFit/>
          </a:bodyPr>
          <a:lstStyle/>
          <a:p>
            <a:pPr algn="ctr"/>
            <a:r>
              <a:rPr lang="en-US" sz="2400" dirty="0" smtClean="0"/>
              <a:t>Humans are fallen, caught up in rebellion against God, sinful and under the sway of the evil one.</a:t>
            </a:r>
            <a:endParaRPr lang="en-US" sz="2400" dirty="0" smtClean="0"/>
          </a:p>
        </p:txBody>
      </p:sp>
      <p:sp>
        <p:nvSpPr>
          <p:cNvPr id="11" name="TextBox 10"/>
          <p:cNvSpPr txBox="1"/>
          <p:nvPr/>
        </p:nvSpPr>
        <p:spPr>
          <a:xfrm>
            <a:off x="737883" y="3246598"/>
            <a:ext cx="3738623" cy="830997"/>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2400" dirty="0" smtClean="0"/>
              <a:t>Nature is good, created by God for a good purpose.</a:t>
            </a:r>
            <a:endParaRPr lang="en-US" sz="2400" dirty="0" smtClean="0"/>
          </a:p>
        </p:txBody>
      </p:sp>
      <p:sp>
        <p:nvSpPr>
          <p:cNvPr id="12" name="TextBox 11"/>
          <p:cNvSpPr txBox="1"/>
          <p:nvPr/>
        </p:nvSpPr>
        <p:spPr>
          <a:xfrm>
            <a:off x="4667489" y="3246597"/>
            <a:ext cx="3738623" cy="830997"/>
          </a:xfrm>
          <a:prstGeom prst="rect">
            <a:avLst/>
          </a:prstGeom>
          <a:solidFill>
            <a:schemeClr val="accent6"/>
          </a:solidFill>
          <a:ln w="38100">
            <a:solidFill>
              <a:schemeClr val="tx1"/>
            </a:solidFill>
          </a:ln>
        </p:spPr>
        <p:txBody>
          <a:bodyPr wrap="square" rtlCol="0">
            <a:spAutoFit/>
          </a:bodyPr>
          <a:lstStyle/>
          <a:p>
            <a:pPr algn="ctr"/>
            <a:r>
              <a:rPr lang="en-US" sz="2400" dirty="0" smtClean="0"/>
              <a:t>The earth is under a curse, broken by corruption.</a:t>
            </a:r>
            <a:endParaRPr lang="en-US" sz="2400" dirty="0" smtClean="0"/>
          </a:p>
        </p:txBody>
      </p:sp>
      <p:sp>
        <p:nvSpPr>
          <p:cNvPr id="13" name="TextBox 12"/>
          <p:cNvSpPr txBox="1"/>
          <p:nvPr/>
        </p:nvSpPr>
        <p:spPr>
          <a:xfrm>
            <a:off x="1247170" y="4263019"/>
            <a:ext cx="4887412" cy="2308324"/>
          </a:xfrm>
          <a:prstGeom prst="rect">
            <a:avLst/>
          </a:prstGeom>
          <a:solidFill>
            <a:schemeClr val="accent2"/>
          </a:solidFill>
          <a:ln w="38100">
            <a:solidFill>
              <a:schemeClr val="tx1"/>
            </a:solidFill>
          </a:ln>
        </p:spPr>
        <p:txBody>
          <a:bodyPr wrap="square" rtlCol="0">
            <a:spAutoFit/>
          </a:bodyPr>
          <a:lstStyle/>
          <a:p>
            <a:r>
              <a:rPr lang="en-US" sz="2400" dirty="0" smtClean="0"/>
              <a:t>This tension helps us understand:</a:t>
            </a:r>
          </a:p>
          <a:p>
            <a:pPr marL="457200" indent="-457200">
              <a:buFontTx/>
              <a:buChar char="-"/>
            </a:pPr>
            <a:r>
              <a:rPr lang="en-US" sz="2400" dirty="0" smtClean="0"/>
              <a:t>Man’s proper place</a:t>
            </a:r>
          </a:p>
          <a:p>
            <a:pPr marL="457200" indent="-457200">
              <a:buFontTx/>
              <a:buChar char="-"/>
            </a:pPr>
            <a:r>
              <a:rPr lang="en-US" sz="2400" dirty="0" smtClean="0"/>
              <a:t>The problem of evil </a:t>
            </a:r>
          </a:p>
          <a:p>
            <a:pPr marL="457200" indent="-457200">
              <a:buFontTx/>
              <a:buChar char="-"/>
            </a:pPr>
            <a:r>
              <a:rPr lang="en-US" sz="2400" dirty="0"/>
              <a:t>Crises and disaster</a:t>
            </a:r>
          </a:p>
          <a:p>
            <a:pPr marL="457200" indent="-457200">
              <a:buFontTx/>
              <a:buChar char="-"/>
            </a:pPr>
            <a:r>
              <a:rPr lang="en-US" sz="2400" dirty="0"/>
              <a:t>Our relationship toward nature</a:t>
            </a:r>
          </a:p>
          <a:p>
            <a:pPr marL="457200" indent="-457200">
              <a:buFontTx/>
              <a:buChar char="-"/>
            </a:pPr>
            <a:r>
              <a:rPr lang="en-US" sz="2400" dirty="0"/>
              <a:t>Our relationship with the world</a:t>
            </a:r>
          </a:p>
        </p:txBody>
      </p:sp>
    </p:spTree>
    <p:extLst>
      <p:ext uri="{BB962C8B-B14F-4D97-AF65-F5344CB8AC3E}">
        <p14:creationId xmlns:p14="http://schemas.microsoft.com/office/powerpoint/2010/main" val="47246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3">
                                            <p:txEl>
                                              <p:charRg st="74" end="9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3">
                                            <p:txEl>
                                              <p:charRg st="94" end="12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3">
                                            <p:txEl>
                                              <p:charRg st="125" end="15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uiExpand="1" build="allAtOnce"/>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00942"/>
            <a:ext cx="7668227" cy="646331"/>
          </a:xfrm>
          <a:prstGeom prst="rect">
            <a:avLst/>
          </a:prstGeom>
          <a:noFill/>
        </p:spPr>
        <p:txBody>
          <a:bodyPr wrap="square" rtlCol="0">
            <a:spAutoFit/>
          </a:bodyPr>
          <a:lstStyle/>
          <a:p>
            <a:pPr algn="ctr"/>
            <a:r>
              <a:rPr lang="en-US" sz="3600" dirty="0" smtClean="0"/>
              <a:t>Hope in the Worldview</a:t>
            </a:r>
            <a:endParaRPr lang="en-US" sz="3600" dirty="0"/>
          </a:p>
        </p:txBody>
      </p:sp>
      <p:sp>
        <p:nvSpPr>
          <p:cNvPr id="8" name="TextBox 7"/>
          <p:cNvSpPr txBox="1"/>
          <p:nvPr/>
        </p:nvSpPr>
        <p:spPr>
          <a:xfrm>
            <a:off x="355922" y="1050701"/>
            <a:ext cx="4305783" cy="1862048"/>
          </a:xfrm>
          <a:prstGeom prst="rect">
            <a:avLst/>
          </a:prstGeom>
          <a:solidFill>
            <a:schemeClr val="accent4"/>
          </a:solidFill>
          <a:ln w="38100">
            <a:solidFill>
              <a:schemeClr val="tx1"/>
            </a:solidFill>
          </a:ln>
        </p:spPr>
        <p:txBody>
          <a:bodyPr wrap="square" rtlCol="0">
            <a:spAutoFit/>
          </a:bodyPr>
          <a:lstStyle/>
          <a:p>
            <a:pPr algn="ctr"/>
            <a:r>
              <a:rPr lang="en-US" sz="2300" b="1" dirty="0" smtClean="0"/>
              <a:t>John 3:16 </a:t>
            </a:r>
            <a:r>
              <a:rPr lang="en-US" sz="2300" dirty="0" smtClean="0"/>
              <a:t>- For </a:t>
            </a:r>
            <a:r>
              <a:rPr lang="en-US" sz="2300" dirty="0"/>
              <a:t>God so loved the world, that He gave His only </a:t>
            </a:r>
            <a:r>
              <a:rPr lang="en-US" sz="2300" dirty="0" smtClean="0"/>
              <a:t>begotten Son</a:t>
            </a:r>
            <a:r>
              <a:rPr lang="en-US" sz="2300" dirty="0"/>
              <a:t>, that </a:t>
            </a:r>
            <a:r>
              <a:rPr lang="en-US" sz="2300" dirty="0" smtClean="0"/>
              <a:t>whoever believes </a:t>
            </a:r>
            <a:r>
              <a:rPr lang="en-US" sz="2300" dirty="0"/>
              <a:t>in Him shall not </a:t>
            </a:r>
            <a:r>
              <a:rPr lang="en-US" sz="2300" dirty="0" smtClean="0"/>
              <a:t>perish, but </a:t>
            </a:r>
            <a:r>
              <a:rPr lang="en-US" sz="2300" dirty="0"/>
              <a:t>have </a:t>
            </a:r>
            <a:r>
              <a:rPr lang="en-US" sz="2300" dirty="0" smtClean="0"/>
              <a:t>eternal life</a:t>
            </a:r>
            <a:r>
              <a:rPr lang="en-US" sz="2300" dirty="0"/>
              <a:t>.</a:t>
            </a:r>
            <a:endParaRPr lang="en-US" sz="2300" dirty="0" smtClean="0"/>
          </a:p>
        </p:txBody>
      </p:sp>
      <p:sp>
        <p:nvSpPr>
          <p:cNvPr id="9" name="TextBox 8"/>
          <p:cNvSpPr txBox="1"/>
          <p:nvPr/>
        </p:nvSpPr>
        <p:spPr>
          <a:xfrm>
            <a:off x="4893199" y="1050701"/>
            <a:ext cx="3755984" cy="4339650"/>
          </a:xfrm>
          <a:prstGeom prst="rect">
            <a:avLst/>
          </a:prstGeom>
          <a:solidFill>
            <a:schemeClr val="accent2"/>
          </a:solidFill>
          <a:ln w="38100">
            <a:solidFill>
              <a:schemeClr val="tx1"/>
            </a:solidFill>
          </a:ln>
        </p:spPr>
        <p:txBody>
          <a:bodyPr wrap="square" rtlCol="0">
            <a:spAutoFit/>
          </a:bodyPr>
          <a:lstStyle/>
          <a:p>
            <a:pPr algn="ctr"/>
            <a:r>
              <a:rPr lang="en-US" sz="2300" b="1" dirty="0" smtClean="0"/>
              <a:t>Hebrews 2:14-15 </a:t>
            </a:r>
            <a:r>
              <a:rPr lang="en-US" sz="2300" dirty="0" smtClean="0"/>
              <a:t>- </a:t>
            </a:r>
            <a:r>
              <a:rPr lang="en-US" sz="2300" dirty="0"/>
              <a:t>Therefore, since the children share in flesh and blood, He Himself likewise also partook of the same, that through death He might render powerless him who had the power of death, that is, the devil, and might free those who through fear of death were subject to slavery all their lives.</a:t>
            </a:r>
            <a:endParaRPr lang="en-US" sz="2300" dirty="0" smtClean="0"/>
          </a:p>
        </p:txBody>
      </p:sp>
      <p:sp>
        <p:nvSpPr>
          <p:cNvPr id="11" name="TextBox 10"/>
          <p:cNvSpPr txBox="1"/>
          <p:nvPr/>
        </p:nvSpPr>
        <p:spPr>
          <a:xfrm>
            <a:off x="357805" y="3105043"/>
            <a:ext cx="4315475" cy="3277820"/>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2300" b="1" dirty="0" smtClean="0"/>
              <a:t>Colossians 1:19-20 </a:t>
            </a:r>
            <a:r>
              <a:rPr lang="en-US" sz="2300" dirty="0" smtClean="0"/>
              <a:t>- For</a:t>
            </a:r>
            <a:r>
              <a:rPr lang="en-US" sz="2300" dirty="0"/>
              <a:t> </a:t>
            </a:r>
            <a:r>
              <a:rPr lang="en-US" sz="2300" dirty="0" smtClean="0"/>
              <a:t>it was</a:t>
            </a:r>
            <a:r>
              <a:rPr lang="en-US" sz="2300" dirty="0"/>
              <a:t> </a:t>
            </a:r>
            <a:r>
              <a:rPr lang="en-US" sz="2300" dirty="0" smtClean="0"/>
              <a:t>the Father’s</a:t>
            </a:r>
            <a:r>
              <a:rPr lang="en-US" sz="2300" dirty="0"/>
              <a:t> good </a:t>
            </a:r>
            <a:r>
              <a:rPr lang="en-US" sz="2300" dirty="0" smtClean="0"/>
              <a:t>pleasure for all the fullness </a:t>
            </a:r>
            <a:r>
              <a:rPr lang="en-US" sz="2300" dirty="0"/>
              <a:t>to </a:t>
            </a:r>
            <a:r>
              <a:rPr lang="en-US" sz="2300" dirty="0" smtClean="0"/>
              <a:t>dwell in Him, and through Him </a:t>
            </a:r>
            <a:r>
              <a:rPr lang="en-US" sz="2300" dirty="0"/>
              <a:t>to reconcile all things to Himself, having </a:t>
            </a:r>
            <a:r>
              <a:rPr lang="en-US" sz="2300" dirty="0" smtClean="0"/>
              <a:t>made peace </a:t>
            </a:r>
            <a:r>
              <a:rPr lang="en-US" sz="2300" dirty="0"/>
              <a:t>through the blood of His cross; through Him, I say, whether things on earth or things </a:t>
            </a:r>
            <a:r>
              <a:rPr lang="en-US" sz="2300" dirty="0" smtClean="0"/>
              <a:t>in  heaven</a:t>
            </a:r>
            <a:r>
              <a:rPr lang="en-US" sz="2300" dirty="0"/>
              <a:t>.</a:t>
            </a:r>
            <a:endParaRPr lang="en-US" sz="2300" dirty="0" smtClean="0"/>
          </a:p>
        </p:txBody>
      </p:sp>
      <p:sp>
        <p:nvSpPr>
          <p:cNvPr id="7" name="TextBox 6"/>
          <p:cNvSpPr txBox="1"/>
          <p:nvPr/>
        </p:nvSpPr>
        <p:spPr>
          <a:xfrm>
            <a:off x="993976" y="1654199"/>
            <a:ext cx="7156047" cy="3416320"/>
          </a:xfrm>
          <a:prstGeom prst="rect">
            <a:avLst/>
          </a:prstGeom>
          <a:solidFill>
            <a:schemeClr val="accent6"/>
          </a:solidFill>
          <a:ln w="38100">
            <a:solidFill>
              <a:schemeClr val="tx1"/>
            </a:solidFill>
          </a:ln>
        </p:spPr>
        <p:txBody>
          <a:bodyPr wrap="square" rtlCol="0">
            <a:spAutoFit/>
          </a:bodyPr>
          <a:lstStyle/>
          <a:p>
            <a:pPr algn="ctr"/>
            <a:r>
              <a:rPr lang="en-US" sz="2400" b="1" dirty="0" smtClean="0"/>
              <a:t>Romans 8:20-21 </a:t>
            </a:r>
            <a:r>
              <a:rPr lang="en-US" sz="2400" dirty="0" smtClean="0"/>
              <a:t>- </a:t>
            </a:r>
            <a:r>
              <a:rPr lang="en-US" sz="2400" dirty="0"/>
              <a:t>For I consider that the sufferings of this present time are not worthy to be compared with the glory that is to be revealed to us. For the anxious longing of the creation waits eagerly for the revealing of the sons of God</a:t>
            </a:r>
            <a:r>
              <a:rPr lang="en-US" sz="2400" dirty="0" smtClean="0"/>
              <a:t>. For </a:t>
            </a:r>
            <a:r>
              <a:rPr lang="en-US" sz="2400" dirty="0"/>
              <a:t>the creation was subjected to futility, not willingly, </a:t>
            </a:r>
            <a:r>
              <a:rPr lang="en-US" sz="2400" dirty="0" smtClean="0"/>
              <a:t>but because </a:t>
            </a:r>
            <a:r>
              <a:rPr lang="en-US" sz="2400" dirty="0"/>
              <a:t>of Him who </a:t>
            </a:r>
            <a:r>
              <a:rPr lang="en-US" sz="2400" dirty="0" smtClean="0"/>
              <a:t>subjected it</a:t>
            </a:r>
            <a:r>
              <a:rPr lang="en-US" sz="2400" dirty="0"/>
              <a:t>, in hope that the creation itself also will be set free from its slavery to corruption into the freedom of the glory of the children of God.</a:t>
            </a:r>
            <a:endParaRPr lang="en-US" sz="2400" dirty="0" smtClean="0"/>
          </a:p>
        </p:txBody>
      </p:sp>
    </p:spTree>
    <p:extLst>
      <p:ext uri="{BB962C8B-B14F-4D97-AF65-F5344CB8AC3E}">
        <p14:creationId xmlns:p14="http://schemas.microsoft.com/office/powerpoint/2010/main" val="172440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build="p" animBg="1"/>
      <p:bldP spid="11" grpId="0" build="p" animBg="1"/>
      <p:bldP spid="7"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480567" y="411076"/>
            <a:ext cx="7216598" cy="5863144"/>
          </a:xfrm>
          <a:prstGeom prst="rect">
            <a:avLst/>
          </a:prstGeom>
          <a:noFill/>
        </p:spPr>
        <p:txBody>
          <a:bodyPr wrap="square" rtlCol="0">
            <a:spAutoFit/>
          </a:bodyPr>
          <a:lstStyle/>
          <a:p>
            <a:pPr>
              <a:spcAft>
                <a:spcPts val="1800"/>
              </a:spcAft>
            </a:pPr>
            <a:r>
              <a:rPr lang="en-US" sz="2400" dirty="0"/>
              <a:t>Then I saw a new heaven and a new earth; for the first heaven and the first earth passed away, and there is no longer </a:t>
            </a:r>
            <a:r>
              <a:rPr lang="en-US" sz="2400" i="1" dirty="0"/>
              <a:t>any</a:t>
            </a:r>
            <a:r>
              <a:rPr lang="en-US" sz="2400" dirty="0"/>
              <a:t> sea. And I saw the holy city, new Jerusalem, coming down out of heaven from God, made ready as a bride adorned for her husband. And I heard a loud voice from the throne, saying, “Behold, the tabernacle of God is among men, and He will dwell among them, and they shall be His people, and God Himself will be among them, and He will wipe away every tear from their eyes; and there will no longer be </a:t>
            </a:r>
            <a:r>
              <a:rPr lang="en-US" sz="2400" i="1" dirty="0"/>
              <a:t>any</a:t>
            </a:r>
            <a:r>
              <a:rPr lang="en-US" sz="2400" dirty="0"/>
              <a:t> death; there will no longer be </a:t>
            </a:r>
            <a:r>
              <a:rPr lang="en-US" sz="2400" i="1" dirty="0"/>
              <a:t>any</a:t>
            </a:r>
            <a:r>
              <a:rPr lang="en-US" sz="2400" dirty="0"/>
              <a:t> mourning, or crying, or pain; the first things have passed away</a:t>
            </a:r>
            <a:r>
              <a:rPr lang="en-US" sz="2400" dirty="0" smtClean="0"/>
              <a:t>.” And</a:t>
            </a:r>
            <a:r>
              <a:rPr lang="en-US" sz="2400" dirty="0"/>
              <a:t> He who sits on the throne said, “Behold, I am making all things new.”</a:t>
            </a:r>
          </a:p>
          <a:p>
            <a:r>
              <a:rPr lang="en-US" sz="2400" dirty="0" smtClean="0">
                <a:solidFill>
                  <a:prstClr val="black"/>
                </a:solidFill>
              </a:rPr>
              <a:t>Revelation 21:1-5</a:t>
            </a:r>
            <a:endParaRPr lang="en-US" sz="2400" dirty="0">
              <a:solidFill>
                <a:prstClr val="black"/>
              </a:solidFill>
            </a:endParaRPr>
          </a:p>
        </p:txBody>
      </p:sp>
    </p:spTree>
    <p:extLst>
      <p:ext uri="{BB962C8B-B14F-4D97-AF65-F5344CB8AC3E}">
        <p14:creationId xmlns:p14="http://schemas.microsoft.com/office/powerpoint/2010/main" val="898327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480567" y="411076"/>
            <a:ext cx="7216598" cy="5493812"/>
          </a:xfrm>
          <a:prstGeom prst="rect">
            <a:avLst/>
          </a:prstGeom>
          <a:noFill/>
        </p:spPr>
        <p:txBody>
          <a:bodyPr wrap="square" rtlCol="0">
            <a:spAutoFit/>
          </a:bodyPr>
          <a:lstStyle/>
          <a:p>
            <a:pPr>
              <a:spcAft>
                <a:spcPts val="1800"/>
              </a:spcAft>
            </a:pPr>
            <a:r>
              <a:rPr lang="en-US" sz="2400" dirty="0"/>
              <a:t>Then he showed me a river of the water of life, clear as crystal, coming from the throne of God and of the Lamb, in the middle of its street. On either side of the river was the tree of life, bearing twelve </a:t>
            </a:r>
            <a:r>
              <a:rPr lang="en-US" sz="2400" i="1" dirty="0"/>
              <a:t>kinds of</a:t>
            </a:r>
            <a:r>
              <a:rPr lang="en-US" sz="2400" dirty="0"/>
              <a:t> fruit, yielding its fruit every month; and the leaves of the tree were for the healing of the nations. There will no longer be any curse; and the throne of God and of the Lamb will be in it, and His bond-servants will serve Him; they will see His face, and His name </a:t>
            </a:r>
            <a:r>
              <a:rPr lang="en-US" sz="2400" i="1" dirty="0"/>
              <a:t>will be</a:t>
            </a:r>
            <a:r>
              <a:rPr lang="en-US" sz="2400" dirty="0"/>
              <a:t> on their foreheads. And there will no longer be </a:t>
            </a:r>
            <a:r>
              <a:rPr lang="en-US" sz="2400" i="1" dirty="0"/>
              <a:t>any</a:t>
            </a:r>
            <a:r>
              <a:rPr lang="en-US" sz="2400" dirty="0"/>
              <a:t> night; and they will not have need of the light of a lamp nor the light of the sun, because the Lord God will illumine them; and they will reign forever and ever</a:t>
            </a:r>
            <a:r>
              <a:rPr lang="en-US" sz="2400" dirty="0" smtClean="0"/>
              <a:t>.</a:t>
            </a:r>
          </a:p>
          <a:p>
            <a:r>
              <a:rPr lang="en-US" sz="2400" dirty="0" smtClean="0">
                <a:solidFill>
                  <a:prstClr val="black"/>
                </a:solidFill>
              </a:rPr>
              <a:t>Revelation 22:1-5</a:t>
            </a:r>
            <a:endParaRPr lang="en-US" sz="2400" dirty="0">
              <a:solidFill>
                <a:prstClr val="black"/>
              </a:solidFill>
            </a:endParaRPr>
          </a:p>
        </p:txBody>
      </p:sp>
    </p:spTree>
    <p:extLst>
      <p:ext uri="{BB962C8B-B14F-4D97-AF65-F5344CB8AC3E}">
        <p14:creationId xmlns:p14="http://schemas.microsoft.com/office/powerpoint/2010/main" val="428041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256011"/>
            <a:ext cx="6270922" cy="2098226"/>
          </a:xfrm>
        </p:spPr>
        <p:txBody>
          <a:bodyPr/>
          <a:lstStyle/>
          <a:p>
            <a:r>
              <a:rPr lang="en-US" sz="8000" dirty="0" smtClean="0"/>
              <a:t>20/20 Vision</a:t>
            </a:r>
            <a:endParaRPr lang="en-US" sz="8000" dirty="0"/>
          </a:p>
        </p:txBody>
      </p:sp>
      <p:sp>
        <p:nvSpPr>
          <p:cNvPr id="3" name="Subtitle 2"/>
          <p:cNvSpPr>
            <a:spLocks noGrp="1"/>
          </p:cNvSpPr>
          <p:nvPr>
            <p:ph type="subTitle" idx="1"/>
          </p:nvPr>
        </p:nvSpPr>
        <p:spPr>
          <a:xfrm>
            <a:off x="1436346" y="3423837"/>
            <a:ext cx="6270922" cy="1553269"/>
          </a:xfrm>
        </p:spPr>
        <p:txBody>
          <a:bodyPr>
            <a:noAutofit/>
          </a:bodyPr>
          <a:lstStyle/>
          <a:p>
            <a:r>
              <a:rPr lang="en-US" sz="3600" smtClean="0"/>
              <a:t>“If </a:t>
            </a:r>
            <a:r>
              <a:rPr lang="en-US" sz="3600" dirty="0" smtClean="0"/>
              <a:t>your eye is healthy, your </a:t>
            </a:r>
            <a:r>
              <a:rPr lang="en-US" sz="3600" smtClean="0"/>
              <a:t>whole body will be full of light.”</a:t>
            </a:r>
            <a:endParaRPr lang="en-US" sz="3600" dirty="0"/>
          </a:p>
        </p:txBody>
      </p:sp>
    </p:spTree>
    <p:extLst>
      <p:ext uri="{BB962C8B-B14F-4D97-AF65-F5344CB8AC3E}">
        <p14:creationId xmlns:p14="http://schemas.microsoft.com/office/powerpoint/2010/main" val="1838115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737887" y="1716386"/>
            <a:ext cx="7668227" cy="3585597"/>
          </a:xfrm>
          <a:prstGeom prst="rect">
            <a:avLst/>
          </a:prstGeom>
          <a:noFill/>
        </p:spPr>
        <p:txBody>
          <a:bodyPr wrap="square" rtlCol="0">
            <a:spAutoFit/>
          </a:bodyPr>
          <a:lstStyle/>
          <a:p>
            <a:pPr algn="ctr">
              <a:spcAft>
                <a:spcPts val="1800"/>
              </a:spcAft>
            </a:pPr>
            <a:r>
              <a:rPr lang="en-US" sz="3600" b="1" dirty="0" smtClean="0"/>
              <a:t>“The term literally means a view of the world, a biblically informed perspective on all of reality. A worldview is like a mental map that tells us how to navigate the world effectively.”</a:t>
            </a:r>
          </a:p>
          <a:p>
            <a:pPr algn="ctr">
              <a:spcAft>
                <a:spcPts val="1800"/>
              </a:spcAft>
            </a:pPr>
            <a:r>
              <a:rPr lang="en-US" sz="3200" dirty="0" smtClean="0"/>
              <a:t>Nancy </a:t>
            </a:r>
            <a:r>
              <a:rPr lang="en-US" sz="3200" dirty="0" err="1" smtClean="0"/>
              <a:t>Pearcey</a:t>
            </a:r>
            <a:r>
              <a:rPr lang="en-US" sz="3200" dirty="0" smtClean="0"/>
              <a:t>, </a:t>
            </a:r>
            <a:r>
              <a:rPr lang="en-US" sz="3200" i="1" dirty="0" smtClean="0"/>
              <a:t>Total Truth </a:t>
            </a:r>
            <a:r>
              <a:rPr lang="en-US" sz="3200" dirty="0" smtClean="0"/>
              <a:t>(2004)</a:t>
            </a:r>
            <a:endParaRPr lang="en-US" sz="2800" i="1" dirty="0"/>
          </a:p>
        </p:txBody>
      </p:sp>
      <p:sp>
        <p:nvSpPr>
          <p:cNvPr id="3" name="TextBox 2"/>
          <p:cNvSpPr txBox="1"/>
          <p:nvPr/>
        </p:nvSpPr>
        <p:spPr>
          <a:xfrm>
            <a:off x="737887" y="486137"/>
            <a:ext cx="7668227" cy="800219"/>
          </a:xfrm>
          <a:prstGeom prst="rect">
            <a:avLst/>
          </a:prstGeom>
          <a:noFill/>
        </p:spPr>
        <p:txBody>
          <a:bodyPr wrap="square" rtlCol="0">
            <a:spAutoFit/>
          </a:bodyPr>
          <a:lstStyle/>
          <a:p>
            <a:pPr algn="ctr"/>
            <a:r>
              <a:rPr lang="en-US" sz="4600" dirty="0" smtClean="0"/>
              <a:t>A Biblical Worldview</a:t>
            </a:r>
            <a:endParaRPr lang="en-US" sz="4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Tree>
    <p:extLst>
      <p:ext uri="{BB962C8B-B14F-4D97-AF65-F5344CB8AC3E}">
        <p14:creationId xmlns:p14="http://schemas.microsoft.com/office/powerpoint/2010/main" val="1254296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486137"/>
            <a:ext cx="7668227" cy="800219"/>
          </a:xfrm>
          <a:prstGeom prst="rect">
            <a:avLst/>
          </a:prstGeom>
          <a:noFill/>
        </p:spPr>
        <p:txBody>
          <a:bodyPr wrap="square" rtlCol="0">
            <a:spAutoFit/>
          </a:bodyPr>
          <a:lstStyle/>
          <a:p>
            <a:pPr algn="ctr"/>
            <a:r>
              <a:rPr lang="en-US" sz="4600" dirty="0" smtClean="0"/>
              <a:t>A Biblical View of</a:t>
            </a:r>
            <a:r>
              <a:rPr lang="mr-IN" sz="4600" dirty="0" smtClean="0"/>
              <a:t>…</a:t>
            </a:r>
            <a:endParaRPr lang="en-US" sz="4600" dirty="0"/>
          </a:p>
        </p:txBody>
      </p:sp>
      <p:sp>
        <p:nvSpPr>
          <p:cNvPr id="5" name="TextBox 4"/>
          <p:cNvSpPr txBox="1"/>
          <p:nvPr/>
        </p:nvSpPr>
        <p:spPr>
          <a:xfrm>
            <a:off x="1053297" y="1436827"/>
            <a:ext cx="6679284" cy="4524315"/>
          </a:xfrm>
          <a:prstGeom prst="rect">
            <a:avLst/>
          </a:prstGeom>
          <a:noFill/>
        </p:spPr>
        <p:txBody>
          <a:bodyPr wrap="square" rtlCol="0">
            <a:spAutoFit/>
          </a:bodyPr>
          <a:lstStyle/>
          <a:p>
            <a:pPr marL="285750" indent="-285750">
              <a:buFont typeface="Arial" charset="0"/>
              <a:buChar char="•"/>
            </a:pPr>
            <a:r>
              <a:rPr lang="en-US" sz="3200" b="1" dirty="0" smtClean="0"/>
              <a:t>God and Man</a:t>
            </a:r>
          </a:p>
          <a:p>
            <a:pPr marL="285750" indent="-285750">
              <a:buFont typeface="Arial" charset="0"/>
              <a:buChar char="•"/>
            </a:pPr>
            <a:r>
              <a:rPr lang="en-US" sz="3200" b="1" dirty="0" smtClean="0"/>
              <a:t>Nature and the World</a:t>
            </a:r>
          </a:p>
          <a:p>
            <a:pPr marL="285750" indent="-285750">
              <a:buFont typeface="Arial" charset="0"/>
              <a:buChar char="•"/>
            </a:pPr>
            <a:r>
              <a:rPr lang="en-US" sz="3200" b="1" dirty="0" smtClean="0"/>
              <a:t>Knowledge, Truth, Morality</a:t>
            </a:r>
          </a:p>
          <a:p>
            <a:pPr marL="285750" indent="-285750">
              <a:buFont typeface="Arial" charset="0"/>
              <a:buChar char="•"/>
            </a:pPr>
            <a:r>
              <a:rPr lang="en-US" sz="3200" b="1" dirty="0" smtClean="0"/>
              <a:t>Science and Education</a:t>
            </a:r>
          </a:p>
          <a:p>
            <a:pPr marL="285750" indent="-285750">
              <a:buFont typeface="Arial" charset="0"/>
              <a:buChar char="•"/>
            </a:pPr>
            <a:r>
              <a:rPr lang="en-US" sz="3200" b="1" dirty="0" smtClean="0"/>
              <a:t>Sex and Sexuality</a:t>
            </a:r>
          </a:p>
          <a:p>
            <a:pPr marL="285750" indent="-285750">
              <a:buFont typeface="Arial" charset="0"/>
              <a:buChar char="•"/>
            </a:pPr>
            <a:r>
              <a:rPr lang="en-US" sz="3200" b="1" dirty="0" smtClean="0"/>
              <a:t>Marriage and Family</a:t>
            </a:r>
          </a:p>
          <a:p>
            <a:pPr marL="285750" indent="-285750">
              <a:buFont typeface="Arial" charset="0"/>
              <a:buChar char="•"/>
            </a:pPr>
            <a:r>
              <a:rPr lang="en-US" sz="3200" b="1" dirty="0" smtClean="0"/>
              <a:t>Work and Recreation</a:t>
            </a:r>
          </a:p>
          <a:p>
            <a:pPr marL="285750" indent="-285750">
              <a:buFont typeface="Arial" charset="0"/>
              <a:buChar char="•"/>
            </a:pPr>
            <a:r>
              <a:rPr lang="en-US" sz="3200" b="1" dirty="0" smtClean="0"/>
              <a:t>Government and Politics</a:t>
            </a:r>
          </a:p>
          <a:p>
            <a:pPr marL="285750" indent="-285750">
              <a:buFont typeface="Arial" charset="0"/>
              <a:buChar char="•"/>
            </a:pPr>
            <a:r>
              <a:rPr lang="en-US" sz="3200" b="1" dirty="0" smtClean="0"/>
              <a:t>Religion and </a:t>
            </a:r>
            <a:r>
              <a:rPr lang="en-US" sz="3200" b="1" dirty="0" smtClean="0"/>
              <a:t>Church</a:t>
            </a:r>
            <a:endParaRPr lang="en-US" sz="3200" b="1" dirty="0" smtClean="0"/>
          </a:p>
        </p:txBody>
      </p:sp>
      <p:sp>
        <p:nvSpPr>
          <p:cNvPr id="6" name="TextBox 5"/>
          <p:cNvSpPr txBox="1"/>
          <p:nvPr/>
        </p:nvSpPr>
        <p:spPr>
          <a:xfrm>
            <a:off x="3622876" y="1679632"/>
            <a:ext cx="5049456" cy="3539430"/>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2800" b="1" u="sng" dirty="0" smtClean="0"/>
              <a:t>Why are we doing this?</a:t>
            </a:r>
          </a:p>
          <a:p>
            <a:pPr marL="514350" indent="-514350">
              <a:buAutoNum type="arabicPeriod"/>
            </a:pPr>
            <a:r>
              <a:rPr lang="en-US" sz="2800" b="1" i="1" dirty="0" smtClean="0"/>
              <a:t>Examine</a:t>
            </a:r>
            <a:r>
              <a:rPr lang="en-US" sz="2800" dirty="0" smtClean="0"/>
              <a:t> my beliefs against what the Bible teaches.</a:t>
            </a:r>
          </a:p>
          <a:p>
            <a:pPr marL="514350" indent="-514350">
              <a:buAutoNum type="arabicPeriod"/>
            </a:pPr>
            <a:r>
              <a:rPr lang="en-US" sz="2800" b="1" i="1" dirty="0" smtClean="0"/>
              <a:t>Unify</a:t>
            </a:r>
            <a:r>
              <a:rPr lang="en-US" sz="2800" dirty="0" smtClean="0"/>
              <a:t> all my thoughts, words, actions within Biblical truth.</a:t>
            </a:r>
          </a:p>
          <a:p>
            <a:pPr marL="514350" indent="-514350">
              <a:buAutoNum type="arabicPeriod"/>
            </a:pPr>
            <a:r>
              <a:rPr lang="en-US" sz="2800" b="1" i="1" dirty="0" smtClean="0"/>
              <a:t>Navigate</a:t>
            </a:r>
            <a:r>
              <a:rPr lang="en-US" sz="2800" dirty="0" smtClean="0"/>
              <a:t> the world wisely, protecting myself and my family, and reaching the lost.</a:t>
            </a:r>
            <a:endParaRPr lang="en-US" sz="2800" dirty="0"/>
          </a:p>
        </p:txBody>
      </p:sp>
    </p:spTree>
    <p:extLst>
      <p:ext uri="{BB962C8B-B14F-4D97-AF65-F5344CB8AC3E}">
        <p14:creationId xmlns:p14="http://schemas.microsoft.com/office/powerpoint/2010/main" val="72900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20/20 Vision</a:t>
            </a:r>
            <a:endParaRPr lang="en-US" sz="8000" dirty="0"/>
          </a:p>
        </p:txBody>
      </p:sp>
      <p:sp>
        <p:nvSpPr>
          <p:cNvPr id="3" name="Subtitle 2"/>
          <p:cNvSpPr>
            <a:spLocks noGrp="1"/>
          </p:cNvSpPr>
          <p:nvPr>
            <p:ph type="subTitle" idx="1"/>
          </p:nvPr>
        </p:nvSpPr>
        <p:spPr>
          <a:xfrm>
            <a:off x="1120574" y="3956280"/>
            <a:ext cx="6902852" cy="1414373"/>
          </a:xfrm>
        </p:spPr>
        <p:txBody>
          <a:bodyPr>
            <a:noAutofit/>
          </a:bodyPr>
          <a:lstStyle/>
          <a:p>
            <a:r>
              <a:rPr lang="en-US" sz="3600" dirty="0" smtClean="0"/>
              <a:t>Biblical View of </a:t>
            </a:r>
            <a:r>
              <a:rPr lang="en-US" sz="3600" dirty="0" smtClean="0"/>
              <a:t>Nature </a:t>
            </a:r>
            <a:r>
              <a:rPr lang="en-US" sz="3600" smtClean="0"/>
              <a:t>&amp; the World</a:t>
            </a:r>
            <a:endParaRPr lang="en-US" sz="3600" dirty="0"/>
          </a:p>
        </p:txBody>
      </p:sp>
    </p:spTree>
    <p:extLst>
      <p:ext uri="{BB962C8B-B14F-4D97-AF65-F5344CB8AC3E}">
        <p14:creationId xmlns:p14="http://schemas.microsoft.com/office/powerpoint/2010/main" val="1518637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dirty="0" smtClean="0">
                <a:solidFill>
                  <a:prstClr val="black"/>
                </a:solidFill>
              </a:rPr>
              <a:t>The Biblical View (</a:t>
            </a:r>
            <a:r>
              <a:rPr lang="en-US" sz="3600" smtClean="0">
                <a:solidFill>
                  <a:prstClr val="black"/>
                </a:solidFill>
              </a:rPr>
              <a:t>Genesis </a:t>
            </a:r>
            <a:r>
              <a:rPr lang="en-US" sz="3600" smtClean="0">
                <a:solidFill>
                  <a:prstClr val="black"/>
                </a:solidFill>
              </a:rPr>
              <a:t>1-3)</a:t>
            </a:r>
            <a:endParaRPr lang="en-US" sz="3600" dirty="0">
              <a:solidFill>
                <a:prstClr val="black"/>
              </a:solidFill>
            </a:endParaRPr>
          </a:p>
        </p:txBody>
      </p:sp>
      <p:sp>
        <p:nvSpPr>
          <p:cNvPr id="5" name="TextBox 4"/>
          <p:cNvSpPr txBox="1"/>
          <p:nvPr/>
        </p:nvSpPr>
        <p:spPr>
          <a:xfrm>
            <a:off x="682215" y="981994"/>
            <a:ext cx="7779569" cy="4462760"/>
          </a:xfrm>
          <a:prstGeom prst="rect">
            <a:avLst/>
          </a:prstGeom>
          <a:noFill/>
        </p:spPr>
        <p:txBody>
          <a:bodyPr wrap="square" rtlCol="0">
            <a:spAutoFit/>
          </a:bodyPr>
          <a:lstStyle/>
          <a:p>
            <a:pPr marL="285750" indent="-285750">
              <a:buFont typeface="Arial" charset="0"/>
              <a:buChar char="•"/>
            </a:pPr>
            <a:r>
              <a:rPr lang="en-US" sz="3200" b="1" dirty="0" smtClean="0">
                <a:solidFill>
                  <a:prstClr val="black"/>
                </a:solidFill>
              </a:rPr>
              <a:t>God</a:t>
            </a:r>
          </a:p>
          <a:p>
            <a:pPr marL="914400" lvl="1" indent="-457200">
              <a:spcAft>
                <a:spcPts val="1200"/>
              </a:spcAft>
              <a:buFont typeface="Courier New" charset="0"/>
              <a:buChar char="o"/>
            </a:pPr>
            <a:r>
              <a:rPr lang="en-US" sz="2800" dirty="0" smtClean="0">
                <a:solidFill>
                  <a:prstClr val="black"/>
                </a:solidFill>
              </a:rPr>
              <a:t>There is an infinite, personal God.</a:t>
            </a:r>
          </a:p>
          <a:p>
            <a:pPr marL="285750" indent="-285750">
              <a:buFont typeface="Arial" charset="0"/>
              <a:buChar char="•"/>
            </a:pPr>
            <a:r>
              <a:rPr lang="en-US" sz="3200" b="1" dirty="0" smtClean="0">
                <a:solidFill>
                  <a:prstClr val="black"/>
                </a:solidFill>
              </a:rPr>
              <a:t>Man</a:t>
            </a:r>
          </a:p>
          <a:p>
            <a:pPr marL="914400" lvl="1" indent="-457200">
              <a:buFont typeface="Courier New" charset="0"/>
              <a:buChar char="o"/>
            </a:pPr>
            <a:r>
              <a:rPr lang="en-US" sz="2800" dirty="0" smtClean="0">
                <a:solidFill>
                  <a:prstClr val="black"/>
                </a:solidFill>
              </a:rPr>
              <a:t>Man is made in God’s image.</a:t>
            </a:r>
          </a:p>
          <a:p>
            <a:pPr marL="914400" lvl="1" indent="-457200">
              <a:buFont typeface="Courier New" charset="0"/>
              <a:buChar char="o"/>
            </a:pPr>
            <a:r>
              <a:rPr lang="en-US" sz="2800" dirty="0" smtClean="0">
                <a:solidFill>
                  <a:prstClr val="black"/>
                </a:solidFill>
              </a:rPr>
              <a:t> </a:t>
            </a:r>
          </a:p>
          <a:p>
            <a:pPr marL="914400" lvl="1" indent="-457200">
              <a:spcAft>
                <a:spcPts val="1200"/>
              </a:spcAft>
              <a:buFont typeface="Courier New" charset="0"/>
              <a:buChar char="o"/>
            </a:pPr>
            <a:r>
              <a:rPr lang="en-US" sz="2800" dirty="0" smtClean="0">
                <a:solidFill>
                  <a:prstClr val="black"/>
                </a:solidFill>
              </a:rPr>
              <a:t> </a:t>
            </a:r>
          </a:p>
          <a:p>
            <a:pPr marL="285750" indent="-285750">
              <a:buFont typeface="Arial" charset="0"/>
              <a:buChar char="•"/>
            </a:pPr>
            <a:r>
              <a:rPr lang="en-US" sz="3200" b="1" dirty="0" smtClean="0">
                <a:solidFill>
                  <a:prstClr val="black"/>
                </a:solidFill>
              </a:rPr>
              <a:t>Nature</a:t>
            </a:r>
          </a:p>
          <a:p>
            <a:pPr marL="914400" lvl="1" indent="-457200">
              <a:buFont typeface="Courier New" charset="0"/>
              <a:buChar char="o"/>
            </a:pPr>
            <a:r>
              <a:rPr lang="en-US" sz="2800" dirty="0" smtClean="0">
                <a:solidFill>
                  <a:prstClr val="black"/>
                </a:solidFill>
              </a:rPr>
              <a:t>God created nature “good.”</a:t>
            </a:r>
          </a:p>
          <a:p>
            <a:pPr marL="914400" lvl="1" indent="-457200">
              <a:buFont typeface="Courier New" charset="0"/>
              <a:buChar char="o"/>
            </a:pPr>
            <a:r>
              <a:rPr lang="en-US" sz="2800" dirty="0" smtClean="0">
                <a:solidFill>
                  <a:prstClr val="black"/>
                </a:solidFill>
              </a:rPr>
              <a:t> </a:t>
            </a:r>
          </a:p>
        </p:txBody>
      </p:sp>
      <p:sp>
        <p:nvSpPr>
          <p:cNvPr id="7" name="Content Placeholder 5"/>
          <p:cNvSpPr txBox="1">
            <a:spLocks/>
          </p:cNvSpPr>
          <p:nvPr/>
        </p:nvSpPr>
        <p:spPr>
          <a:xfrm>
            <a:off x="682215" y="3213374"/>
            <a:ext cx="4730483" cy="3524062"/>
          </a:xfrm>
          <a:prstGeom prst="rect">
            <a:avLst/>
          </a:prstGeom>
          <a:solidFill>
            <a:schemeClr val="accent2"/>
          </a:solidFill>
          <a:ln>
            <a:solidFill>
              <a:schemeClr val="tx1"/>
            </a:solidFill>
          </a:ln>
        </p:spPr>
        <p:txBody>
          <a:bodyPr>
            <a:normAutofit lnSpcReduction="10000"/>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2800" dirty="0"/>
              <a:t>Alternate </a:t>
            </a:r>
            <a:r>
              <a:rPr lang="en-US" sz="2800" dirty="0" smtClean="0"/>
              <a:t>Worldview</a:t>
            </a:r>
          </a:p>
          <a:p>
            <a:r>
              <a:rPr lang="en-US" sz="2800" dirty="0" smtClean="0"/>
              <a:t>There is no God—nature is all there is. (Or God is limited and/or impersonal.)</a:t>
            </a:r>
          </a:p>
          <a:p>
            <a:r>
              <a:rPr lang="en-US" sz="2800" dirty="0" smtClean="0"/>
              <a:t>Humans are merely biological machines. (Or Man is created, but “on their own.”)</a:t>
            </a:r>
            <a:endParaRPr lang="en-US" sz="2800" dirty="0" smtClean="0"/>
          </a:p>
        </p:txBody>
      </p:sp>
    </p:spTree>
    <p:extLst>
      <p:ext uri="{BB962C8B-B14F-4D97-AF65-F5344CB8AC3E}">
        <p14:creationId xmlns:p14="http://schemas.microsoft.com/office/powerpoint/2010/main" val="184062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uiExpand="1" build="allAtOnce"/>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836271" y="651846"/>
            <a:ext cx="7471458" cy="4278094"/>
          </a:xfrm>
          <a:prstGeom prst="rect">
            <a:avLst/>
          </a:prstGeom>
          <a:noFill/>
        </p:spPr>
        <p:txBody>
          <a:bodyPr wrap="square" rtlCol="0">
            <a:spAutoFit/>
          </a:bodyPr>
          <a:lstStyle/>
          <a:p>
            <a:pPr>
              <a:spcAft>
                <a:spcPts val="1200"/>
              </a:spcAft>
            </a:pPr>
            <a:r>
              <a:rPr lang="en-US" sz="2800" dirty="0"/>
              <a:t>And God saw everything that he had made, and behold, it was very good. And there was evening and there was morning, the sixth day. </a:t>
            </a:r>
            <a:endParaRPr lang="en-US" sz="2800" dirty="0" smtClean="0"/>
          </a:p>
          <a:p>
            <a:pPr>
              <a:spcAft>
                <a:spcPts val="1200"/>
              </a:spcAft>
            </a:pPr>
            <a:r>
              <a:rPr lang="en-US" sz="2800" dirty="0" smtClean="0"/>
              <a:t>Thus </a:t>
            </a:r>
            <a:r>
              <a:rPr lang="en-US" sz="2800" dirty="0"/>
              <a:t>the heavens and the earth were finished, and all the host of them. </a:t>
            </a:r>
            <a:r>
              <a:rPr lang="en-US" sz="2800" dirty="0" smtClean="0"/>
              <a:t>And</a:t>
            </a:r>
            <a:r>
              <a:rPr lang="en-US" sz="2800" dirty="0"/>
              <a:t> on the seventh day God finished his work that he had done, and he rested on the seventh day from all his work that he had done</a:t>
            </a:r>
            <a:r>
              <a:rPr lang="en-US" sz="2800" dirty="0" smtClean="0"/>
              <a:t>.</a:t>
            </a:r>
          </a:p>
          <a:p>
            <a:pPr>
              <a:spcAft>
                <a:spcPts val="600"/>
              </a:spcAft>
            </a:pPr>
            <a:r>
              <a:rPr lang="en-US" sz="2800" b="1" dirty="0" smtClean="0"/>
              <a:t>Genesis 1:31 </a:t>
            </a:r>
            <a:r>
              <a:rPr lang="mr-IN" sz="2800" b="1" dirty="0" smtClean="0"/>
              <a:t>–</a:t>
            </a:r>
            <a:r>
              <a:rPr lang="en-US" sz="2800" b="1" dirty="0" smtClean="0"/>
              <a:t> 2:2</a:t>
            </a:r>
            <a:endParaRPr lang="en-US" sz="2800" b="1" dirty="0"/>
          </a:p>
        </p:txBody>
      </p:sp>
      <p:cxnSp>
        <p:nvCxnSpPr>
          <p:cNvPr id="5" name="Straight Connector 4"/>
          <p:cNvCxnSpPr/>
          <p:nvPr/>
        </p:nvCxnSpPr>
        <p:spPr>
          <a:xfrm>
            <a:off x="2110154" y="1547446"/>
            <a:ext cx="24266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31540" y="3806438"/>
            <a:ext cx="3790931" cy="16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0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dirty="0" smtClean="0">
                <a:solidFill>
                  <a:prstClr val="black"/>
                </a:solidFill>
              </a:rPr>
              <a:t>The Biblical View (</a:t>
            </a:r>
            <a:r>
              <a:rPr lang="en-US" sz="3600" smtClean="0">
                <a:solidFill>
                  <a:prstClr val="black"/>
                </a:solidFill>
              </a:rPr>
              <a:t>Genesis 1-3)</a:t>
            </a:r>
            <a:endParaRPr lang="en-US" sz="3600" dirty="0">
              <a:solidFill>
                <a:prstClr val="black"/>
              </a:solidFill>
            </a:endParaRPr>
          </a:p>
        </p:txBody>
      </p:sp>
      <p:sp>
        <p:nvSpPr>
          <p:cNvPr id="5" name="TextBox 4"/>
          <p:cNvSpPr txBox="1"/>
          <p:nvPr/>
        </p:nvSpPr>
        <p:spPr>
          <a:xfrm>
            <a:off x="682215" y="981994"/>
            <a:ext cx="7779569" cy="4462760"/>
          </a:xfrm>
          <a:prstGeom prst="rect">
            <a:avLst/>
          </a:prstGeom>
          <a:noFill/>
        </p:spPr>
        <p:txBody>
          <a:bodyPr wrap="square" rtlCol="0">
            <a:spAutoFit/>
          </a:bodyPr>
          <a:lstStyle/>
          <a:p>
            <a:pPr marL="285750" indent="-285750">
              <a:buFont typeface="Arial" charset="0"/>
              <a:buChar char="•"/>
            </a:pPr>
            <a:r>
              <a:rPr lang="en-US" sz="3200" b="1" dirty="0" smtClean="0">
                <a:solidFill>
                  <a:prstClr val="black"/>
                </a:solidFill>
              </a:rPr>
              <a:t>God</a:t>
            </a:r>
          </a:p>
          <a:p>
            <a:pPr marL="914400" lvl="1" indent="-457200">
              <a:spcAft>
                <a:spcPts val="1200"/>
              </a:spcAft>
              <a:buFont typeface="Courier New" charset="0"/>
              <a:buChar char="o"/>
            </a:pPr>
            <a:r>
              <a:rPr lang="en-US" sz="2800" dirty="0" smtClean="0">
                <a:solidFill>
                  <a:prstClr val="black"/>
                </a:solidFill>
              </a:rPr>
              <a:t>There is an infinite, personal God.</a:t>
            </a:r>
          </a:p>
          <a:p>
            <a:pPr marL="285750" indent="-285750">
              <a:buFont typeface="Arial" charset="0"/>
              <a:buChar char="•"/>
            </a:pPr>
            <a:r>
              <a:rPr lang="en-US" sz="3200" b="1" dirty="0" smtClean="0">
                <a:solidFill>
                  <a:prstClr val="black"/>
                </a:solidFill>
              </a:rPr>
              <a:t>Man</a:t>
            </a:r>
          </a:p>
          <a:p>
            <a:pPr marL="914400" lvl="1" indent="-457200">
              <a:buFont typeface="Courier New" charset="0"/>
              <a:buChar char="o"/>
            </a:pPr>
            <a:r>
              <a:rPr lang="en-US" sz="2800" dirty="0" smtClean="0">
                <a:solidFill>
                  <a:prstClr val="black"/>
                </a:solidFill>
              </a:rPr>
              <a:t>Man is made in God’s image.</a:t>
            </a:r>
          </a:p>
          <a:p>
            <a:pPr marL="914400" lvl="1" indent="-457200">
              <a:buFont typeface="Courier New" charset="0"/>
              <a:buChar char="o"/>
            </a:pPr>
            <a:r>
              <a:rPr lang="en-US" sz="2800" dirty="0" smtClean="0">
                <a:solidFill>
                  <a:prstClr val="black"/>
                </a:solidFill>
              </a:rPr>
              <a:t>God gave man dominion over nature.</a:t>
            </a:r>
          </a:p>
          <a:p>
            <a:pPr marL="914400" lvl="1" indent="-457200">
              <a:spcAft>
                <a:spcPts val="1200"/>
              </a:spcAft>
              <a:buFont typeface="Courier New" charset="0"/>
              <a:buChar char="o"/>
            </a:pPr>
            <a:r>
              <a:rPr lang="en-US" sz="2800" dirty="0" smtClean="0">
                <a:solidFill>
                  <a:prstClr val="black"/>
                </a:solidFill>
              </a:rPr>
              <a:t> </a:t>
            </a:r>
            <a:endParaRPr lang="en-US" sz="2800" dirty="0" smtClean="0">
              <a:solidFill>
                <a:prstClr val="black"/>
              </a:solidFill>
            </a:endParaRPr>
          </a:p>
          <a:p>
            <a:pPr marL="285750" indent="-285750">
              <a:buFont typeface="Arial" charset="0"/>
              <a:buChar char="•"/>
            </a:pPr>
            <a:r>
              <a:rPr lang="en-US" sz="3200" b="1" dirty="0" smtClean="0">
                <a:solidFill>
                  <a:prstClr val="black"/>
                </a:solidFill>
              </a:rPr>
              <a:t>Nature</a:t>
            </a:r>
          </a:p>
          <a:p>
            <a:pPr marL="914400" lvl="1" indent="-457200">
              <a:buFont typeface="Courier New" charset="0"/>
              <a:buChar char="o"/>
            </a:pPr>
            <a:r>
              <a:rPr lang="en-US" sz="2800" dirty="0" smtClean="0">
                <a:solidFill>
                  <a:prstClr val="black"/>
                </a:solidFill>
              </a:rPr>
              <a:t>God created nature “good.”</a:t>
            </a:r>
          </a:p>
          <a:p>
            <a:pPr marL="914400" lvl="1" indent="-457200">
              <a:buFont typeface="Courier New" charset="0"/>
              <a:buChar char="o"/>
            </a:pPr>
            <a:r>
              <a:rPr lang="en-US" sz="2800" dirty="0" smtClean="0">
                <a:solidFill>
                  <a:prstClr val="black"/>
                </a:solidFill>
              </a:rPr>
              <a:t> </a:t>
            </a:r>
            <a:endParaRPr lang="en-US" sz="2800" dirty="0" smtClean="0">
              <a:solidFill>
                <a:prstClr val="black"/>
              </a:solidFill>
            </a:endParaRPr>
          </a:p>
        </p:txBody>
      </p:sp>
    </p:spTree>
    <p:extLst>
      <p:ext uri="{BB962C8B-B14F-4D97-AF65-F5344CB8AC3E}">
        <p14:creationId xmlns:p14="http://schemas.microsoft.com/office/powerpoint/2010/main" val="90851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755247" y="293031"/>
            <a:ext cx="7694271" cy="6078587"/>
          </a:xfrm>
          <a:prstGeom prst="rect">
            <a:avLst/>
          </a:prstGeom>
          <a:noFill/>
        </p:spPr>
        <p:txBody>
          <a:bodyPr wrap="square" rtlCol="0">
            <a:spAutoFit/>
          </a:bodyPr>
          <a:lstStyle/>
          <a:p>
            <a:pPr>
              <a:spcAft>
                <a:spcPts val="600"/>
              </a:spcAft>
            </a:pPr>
            <a:r>
              <a:rPr lang="en-US" sz="2600" dirty="0"/>
              <a:t>Then God said, “Let us make man in our image, after our likeness. And let them have dominion over the fish of the sea and over the birds of the heavens and over the livestock and over all the earth and over every creeping thing that creeps on the earth.”</a:t>
            </a:r>
          </a:p>
          <a:p>
            <a:pPr>
              <a:spcAft>
                <a:spcPts val="600"/>
              </a:spcAft>
            </a:pPr>
            <a:r>
              <a:rPr lang="en-US" sz="2600" dirty="0" smtClean="0"/>
              <a:t>So </a:t>
            </a:r>
            <a:r>
              <a:rPr lang="en-US" sz="2600" dirty="0"/>
              <a:t>God created man in his own image,</a:t>
            </a:r>
            <a:br>
              <a:rPr lang="en-US" sz="2600" dirty="0"/>
            </a:br>
            <a:r>
              <a:rPr lang="en-US" sz="2600" dirty="0"/>
              <a:t>    in the image of God he created him;</a:t>
            </a:r>
            <a:br>
              <a:rPr lang="en-US" sz="2600" dirty="0"/>
            </a:br>
            <a:r>
              <a:rPr lang="en-US" sz="2600" dirty="0"/>
              <a:t>    male and female he created them.</a:t>
            </a:r>
          </a:p>
          <a:p>
            <a:pPr>
              <a:spcAft>
                <a:spcPts val="1800"/>
              </a:spcAft>
            </a:pPr>
            <a:r>
              <a:rPr lang="en-US" sz="2600" dirty="0" smtClean="0"/>
              <a:t>And </a:t>
            </a:r>
            <a:r>
              <a:rPr lang="en-US" sz="2600" dirty="0"/>
              <a:t>God blessed </a:t>
            </a:r>
            <a:r>
              <a:rPr lang="en-US" sz="2600" dirty="0" smtClean="0"/>
              <a:t>them</a:t>
            </a:r>
            <a:r>
              <a:rPr lang="en-US" sz="2600" dirty="0" smtClean="0"/>
              <a:t>; </a:t>
            </a:r>
            <a:r>
              <a:rPr lang="en-US" sz="2600" dirty="0"/>
              <a:t>and God said to them, “Be fruitful and multiply, and fill the earth, and subdue it; and rule over the fish of the sea and over the birds of the sky and over every living thing that moves on the earth.”</a:t>
            </a:r>
            <a:endParaRPr lang="en-US" sz="2600" dirty="0"/>
          </a:p>
          <a:p>
            <a:pPr>
              <a:spcAft>
                <a:spcPts val="600"/>
              </a:spcAft>
            </a:pPr>
            <a:r>
              <a:rPr lang="en-US" sz="2600" b="1" dirty="0" smtClean="0"/>
              <a:t>Genesis 1:26-28</a:t>
            </a:r>
            <a:endParaRPr lang="en-US" sz="2600" b="1" dirty="0"/>
          </a:p>
        </p:txBody>
      </p:sp>
      <p:cxnSp>
        <p:nvCxnSpPr>
          <p:cNvPr id="5" name="Straight Connector 4"/>
          <p:cNvCxnSpPr/>
          <p:nvPr/>
        </p:nvCxnSpPr>
        <p:spPr>
          <a:xfrm>
            <a:off x="2706916" y="1133577"/>
            <a:ext cx="3790931" cy="16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493577" y="4044462"/>
            <a:ext cx="24266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297096" y="4468792"/>
            <a:ext cx="3790931" cy="16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493576" y="4853354"/>
            <a:ext cx="1213339" cy="117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22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5803</TotalTime>
  <Words>804</Words>
  <Application>Microsoft Macintosh PowerPoint</Application>
  <PresentationFormat>On-screen Show (4:3)</PresentationFormat>
  <Paragraphs>138</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Courier New</vt:lpstr>
      <vt:lpstr>Franklin Gothic Book</vt:lpstr>
      <vt:lpstr>Arial</vt:lpstr>
      <vt:lpstr>Crop</vt:lpstr>
      <vt:lpstr>20/20 Vision</vt:lpstr>
      <vt:lpstr>PowerPoint Presentation</vt:lpstr>
      <vt:lpstr>PowerPoint Presentation</vt:lpstr>
      <vt:lpstr>PowerPoint Presentation</vt:lpstr>
      <vt:lpstr>20/20 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20/20 Vision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91</cp:revision>
  <cp:lastPrinted>2020-01-03T20:54:08Z</cp:lastPrinted>
  <dcterms:created xsi:type="dcterms:W3CDTF">2020-01-02T19:59:36Z</dcterms:created>
  <dcterms:modified xsi:type="dcterms:W3CDTF">2020-03-22T06:09:33Z</dcterms:modified>
</cp:coreProperties>
</file>