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8" r:id="rId2"/>
    <p:sldId id="259" r:id="rId3"/>
    <p:sldId id="286" r:id="rId4"/>
    <p:sldId id="272" r:id="rId5"/>
    <p:sldId id="257" r:id="rId6"/>
    <p:sldId id="260" r:id="rId7"/>
    <p:sldId id="287" r:id="rId8"/>
    <p:sldId id="289" r:id="rId9"/>
    <p:sldId id="275" r:id="rId10"/>
    <p:sldId id="265" r:id="rId11"/>
    <p:sldId id="277" r:id="rId12"/>
    <p:sldId id="290" r:id="rId13"/>
    <p:sldId id="266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3"/>
    <p:restoredTop sz="94667"/>
  </p:normalViewPr>
  <p:slideViewPr>
    <p:cSldViewPr snapToGrid="0" snapToObjects="1">
      <p:cViewPr varScale="1">
        <p:scale>
          <a:sx n="75" d="100"/>
          <a:sy n="75" d="100"/>
        </p:scale>
        <p:origin x="18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mr-IN" b="1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b="1" dirty="0" smtClean="0"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b="1" dirty="0" smtClean="0">
                <a:latin typeface="PT Sans" charset="-52"/>
                <a:ea typeface="PT Sans" charset="-52"/>
                <a:cs typeface="PT Sans" charset="-52"/>
              </a:rPr>
              <a:t>3/22/20</a:t>
            </a:r>
            <a:endParaRPr lang="en-US" sz="5400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Welcome!</a:t>
            </a:r>
          </a:p>
          <a:p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Class is about to begin.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4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Thematic Context </a:t>
            </a:r>
            <a:r>
              <a:rPr lang="en-US" sz="3200">
                <a:latin typeface="PT Sans" charset="-52"/>
                <a:ea typeface="PT Sans" charset="-52"/>
                <a:cs typeface="PT Sans" charset="-52"/>
              </a:rPr>
              <a:t>of Jeremiah 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423949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4804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</a:t>
            </a:r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05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11" grpId="0" animBg="1"/>
      <p:bldP spid="12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Jeremiah’s Message (1:12-16)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737221"/>
          </a:xfrm>
        </p:spPr>
        <p:txBody>
          <a:bodyPr>
            <a:normAutofit/>
          </a:bodyPr>
          <a:lstStyle/>
          <a:p>
            <a:pPr marL="9144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Jeremiah is two images:</a:t>
            </a:r>
          </a:p>
          <a:p>
            <a:pPr marL="1028700" lvl="1" indent="-48006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latin typeface="PT Sans" charset="-52"/>
                <a:ea typeface="PT Sans" charset="-52"/>
                <a:cs typeface="PT Sans" charset="-52"/>
              </a:rPr>
              <a:t>Almond tree (1:11-12)</a:t>
            </a:r>
          </a:p>
          <a:p>
            <a:pPr marL="1485900" lvl="2" indent="-480060"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God is “watching” over his word.</a:t>
            </a:r>
          </a:p>
          <a:p>
            <a:pPr marL="1485900" lvl="2" indent="-480060"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Should affect Jeremiah’s preaching.</a:t>
            </a:r>
          </a:p>
          <a:p>
            <a:pPr marL="1028700" lvl="1" indent="-48006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latin typeface="PT Sans" charset="-52"/>
                <a:ea typeface="PT Sans" charset="-52"/>
                <a:cs typeface="PT Sans" charset="-52"/>
              </a:rPr>
              <a:t>Boiling pot (1:13-16)</a:t>
            </a:r>
          </a:p>
          <a:p>
            <a:pPr marL="1485900" lvl="2" indent="-480060"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Disaster from the North (Babylon)</a:t>
            </a:r>
          </a:p>
          <a:p>
            <a:pPr marL="1485900" lvl="2" indent="-480060"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Judah has forsaken God, worshipped others</a:t>
            </a:r>
          </a:p>
          <a:p>
            <a:pPr marL="571500" indent="-480060">
              <a:lnSpc>
                <a:spcPct val="100000"/>
              </a:lnSpc>
              <a:spcAft>
                <a:spcPts val="1200"/>
              </a:spcAft>
            </a:pP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9329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4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Jeremiah’s Charge (1:17-19)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72156"/>
          </a:xfrm>
        </p:spPr>
        <p:txBody>
          <a:bodyPr>
            <a:normAutofit/>
          </a:bodyPr>
          <a:lstStyle/>
          <a:p>
            <a:pPr marL="571500" indent="-480060">
              <a:lnSpc>
                <a:spcPct val="200000"/>
              </a:lnSpc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What will </a:t>
            </a:r>
            <a:r>
              <a:rPr lang="en-US" sz="3200">
                <a:latin typeface="PT Sans" charset="-52"/>
                <a:ea typeface="PT Sans" charset="-52"/>
                <a:cs typeface="PT Sans" charset="-52"/>
              </a:rPr>
              <a:t>Jeremiah’s work be like?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>
              <a:lnSpc>
                <a:spcPct val="200000"/>
              </a:lnSpc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How will he do this? </a:t>
            </a:r>
          </a:p>
          <a:p>
            <a:pPr marL="571500" indent="-480060">
              <a:lnSpc>
                <a:spcPct val="200000"/>
              </a:lnSpc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What is it going to take?</a:t>
            </a:r>
          </a:p>
          <a:p>
            <a:pPr marL="571500" indent="-480060">
              <a:lnSpc>
                <a:spcPct val="200000"/>
              </a:lnSpc>
            </a:pP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138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#4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Introducing Jeremiah</a:t>
            </a: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up: Jeremiah Chapter 2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289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Review </a:t>
            </a:r>
            <a:r>
              <a:rPr lang="en-US" sz="40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(think about/discuss answers)</a:t>
            </a:r>
            <a:endParaRPr lang="en-US" sz="40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7" y="1261641"/>
            <a:ext cx="8411178" cy="5162308"/>
          </a:xfrm>
        </p:spPr>
        <p:txBody>
          <a:bodyPr>
            <a:normAutofit/>
          </a:bodyPr>
          <a:lstStyle/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What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is the prophet’s purpose?</a:t>
            </a:r>
          </a:p>
          <a:p>
            <a:pPr marL="1485900" lvl="2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PT Sans" charset="-52"/>
                <a:ea typeface="PT Sans" charset="-52"/>
                <a:cs typeface="PT Sans" charset="-52"/>
              </a:rPr>
              <a:t>____________ History</a:t>
            </a:r>
          </a:p>
          <a:p>
            <a:pPr marL="1485900" lvl="2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PT Sans" charset="-52"/>
                <a:ea typeface="PT Sans" charset="-52"/>
                <a:cs typeface="PT Sans" charset="-52"/>
              </a:rPr>
              <a:t>Enforce _______________.</a:t>
            </a:r>
          </a:p>
          <a:p>
            <a:pPr marL="1485900" lvl="2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PT Sans" charset="-52"/>
                <a:ea typeface="PT Sans" charset="-52"/>
                <a:cs typeface="PT Sans" charset="-52"/>
              </a:rPr>
              <a:t>Declare _____________ events.</a:t>
            </a:r>
          </a:p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Which King of Israel introduced idol worship?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Which King of Israel introduced Baal worship?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Who invaded/destroyed the northern kingdom?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of Judah who trusted God/survived invasion?</a:t>
            </a:r>
          </a:p>
          <a:p>
            <a:pPr marL="571500" indent="-4800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Last good King of Judah?</a:t>
            </a: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8651" y="5380177"/>
            <a:ext cx="98963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Josiah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5142" y="1600559"/>
            <a:ext cx="3152173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/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/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/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Declare future events.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6461" y="3275146"/>
            <a:ext cx="144683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Jeroboam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2402" y="3810818"/>
            <a:ext cx="90089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2813" y="4346490"/>
            <a:ext cx="116048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571500" indent="-754380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Assyria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3372" y="4918512"/>
            <a:ext cx="138992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Hezekiah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832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Historical Context of Jeremiah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</a:t>
            </a:r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</a:t>
            </a:r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</a:t>
            </a:r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677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#4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Introducing Jeremiah</a:t>
            </a:r>
          </a:p>
        </p:txBody>
      </p:sp>
    </p:spTree>
    <p:extLst>
      <p:ext uri="{BB962C8B-B14F-4D97-AF65-F5344CB8AC3E}">
        <p14:creationId xmlns:p14="http://schemas.microsoft.com/office/powerpoint/2010/main" val="16651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Plan for Today: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>
                <a:latin typeface="PT Sans" charset="-52"/>
                <a:ea typeface="PT Sans" charset="-52"/>
                <a:cs typeface="PT Sans" charset="-52"/>
              </a:rPr>
              <a:t>Structure of the Book</a:t>
            </a:r>
          </a:p>
          <a:p>
            <a:pPr marL="571500" indent="-75438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>
                <a:latin typeface="PT Sans" charset="-52"/>
                <a:ea typeface="PT Sans" charset="-52"/>
                <a:cs typeface="PT Sans" charset="-52"/>
              </a:rPr>
              <a:t>Jeremiah’s Call</a:t>
            </a:r>
          </a:p>
          <a:p>
            <a:pPr marL="571500" indent="-75438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>
                <a:latin typeface="PT Sans" charset="-52"/>
                <a:ea typeface="PT Sans" charset="-52"/>
                <a:cs typeface="PT Sans" charset="-52"/>
              </a:rPr>
              <a:t>Jeremiah’s Message</a:t>
            </a:r>
          </a:p>
          <a:p>
            <a:pPr marL="571500" indent="-75438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>
                <a:latin typeface="PT Sans" charset="-52"/>
                <a:ea typeface="PT Sans" charset="-52"/>
                <a:cs typeface="PT Sans" charset="-52"/>
              </a:rPr>
              <a:t>Jeremiah’s Charge</a:t>
            </a:r>
          </a:p>
        </p:txBody>
      </p:sp>
    </p:spTree>
    <p:extLst>
      <p:ext uri="{BB962C8B-B14F-4D97-AF65-F5344CB8AC3E}">
        <p14:creationId xmlns:p14="http://schemas.microsoft.com/office/powerpoint/2010/main" val="4072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</a:t>
            </a: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e of the Book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80060">
              <a:lnSpc>
                <a:spcPct val="100000"/>
              </a:lnSpc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00000"/>
              </a:lnSpc>
              <a:buFont typeface="Wingdings" charset="2"/>
              <a:buChar char="§"/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00000"/>
              </a:lnSpc>
              <a:buFont typeface="Wingdings" charset="2"/>
              <a:buChar char="Ø"/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00000"/>
              </a:lnSpc>
              <a:buFont typeface="Wingdings" charset="2"/>
              <a:buChar char="§"/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00000"/>
              </a:lnSpc>
              <a:spcAft>
                <a:spcPts val="3000"/>
              </a:spcAft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  <a:p>
            <a:pPr marL="571500" indent="-480060">
              <a:lnSpc>
                <a:spcPct val="100000"/>
              </a:lnSpc>
              <a:buFont typeface="Courier New" charset="0"/>
              <a:buChar char="o"/>
            </a:pP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Epilogue (</a:t>
            </a:r>
            <a:r>
              <a:rPr lang="en-US" sz="32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latin typeface="PT Sans" charset="-52"/>
                <a:ea typeface="PT Sans" charset="-52"/>
                <a:cs typeface="PT Sans" charset="-52"/>
              </a:rPr>
              <a:t> 52)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313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</a:t>
            </a: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e of the Book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80060">
              <a:lnSpc>
                <a:spcPct val="100000"/>
              </a:lnSpc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Condemnation &amp; Disaster (</a:t>
            </a:r>
            <a:r>
              <a:rPr lang="en-US" sz="26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 1-12)</a:t>
            </a:r>
          </a:p>
          <a:p>
            <a:pPr marL="1028700" lvl="1" indent="-480060">
              <a:lnSpc>
                <a:spcPct val="100000"/>
              </a:lnSpc>
              <a:buFont typeface="Wingdings" charset="2"/>
              <a:buChar char="§"/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God’s Plans, Jeremiah’s Complaints (</a:t>
            </a:r>
            <a:r>
              <a:rPr lang="en-US" sz="26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 13-20)</a:t>
            </a:r>
          </a:p>
          <a:p>
            <a:pPr marL="1485900" lvl="2" indent="-480060">
              <a:lnSpc>
                <a:spcPct val="100000"/>
              </a:lnSpc>
              <a:buFont typeface="Courier New" charset="0"/>
              <a:buChar char="o"/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To Kings (&amp; others) (</a:t>
            </a:r>
            <a:r>
              <a:rPr lang="en-US" sz="26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 21-29)</a:t>
            </a:r>
          </a:p>
          <a:p>
            <a:pPr marL="1943100" lvl="3" indent="-480060">
              <a:lnSpc>
                <a:spcPct val="100000"/>
              </a:lnSpc>
              <a:buFont typeface="Wingdings" charset="2"/>
              <a:buChar char="Ø"/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Words of Hope (</a:t>
            </a:r>
            <a:r>
              <a:rPr lang="en-US" sz="26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485900" lvl="2" indent="-480060">
              <a:lnSpc>
                <a:spcPct val="100000"/>
              </a:lnSpc>
              <a:buFont typeface="Courier New" charset="0"/>
              <a:buChar char="o"/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To Kings (&amp; others) (ch.34-35)</a:t>
            </a:r>
          </a:p>
          <a:p>
            <a:pPr marL="1028700" lvl="1" indent="-480060">
              <a:lnSpc>
                <a:spcPct val="100000"/>
              </a:lnSpc>
              <a:buFont typeface="Wingdings" charset="2"/>
              <a:buChar char="§"/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Jeremiah’s Suffering (ch.36-45)</a:t>
            </a:r>
          </a:p>
          <a:p>
            <a:pPr marL="571500" indent="-480060">
              <a:lnSpc>
                <a:spcPct val="100000"/>
              </a:lnSpc>
              <a:spcAft>
                <a:spcPts val="3000"/>
              </a:spcAft>
            </a:pPr>
            <a:r>
              <a:rPr lang="en-US" sz="2600" dirty="0">
                <a:latin typeface="PT Sans" charset="-52"/>
                <a:ea typeface="PT Sans" charset="-52"/>
                <a:cs typeface="PT Sans" charset="-52"/>
              </a:rPr>
              <a:t>Oracles Against the Nations (ch.34-35)</a:t>
            </a:r>
          </a:p>
          <a:p>
            <a:pPr marL="571500" indent="-480060">
              <a:lnSpc>
                <a:spcPct val="100000"/>
              </a:lnSpc>
              <a:buFont typeface="Courier New" charset="0"/>
              <a:buChar char="o"/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Epilogue (</a:t>
            </a:r>
            <a:r>
              <a:rPr lang="en-US" sz="2400" dirty="0" err="1"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 52)</a:t>
            </a:r>
            <a:endParaRPr lang="en-US" sz="24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602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</a:t>
            </a: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e of the Book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4856" y="4152160"/>
            <a:ext cx="6146158" cy="2523282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(</a:t>
            </a:r>
            <a:r>
              <a:rPr lang="en-US" sz="20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1-12)</a:t>
            </a:r>
          </a:p>
          <a:p>
            <a:pPr marL="1028700" lvl="1" indent="-480060">
              <a:buFont typeface="Wingdings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Plans, Jeremiah’s Complaints (</a:t>
            </a:r>
            <a:r>
              <a:rPr lang="en-US" sz="20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13-20)</a:t>
            </a:r>
          </a:p>
          <a:p>
            <a:pPr marL="1485900" lvl="2" indent="-480060">
              <a:buFont typeface="Courier New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(</a:t>
            </a:r>
            <a:r>
              <a:rPr lang="en-US" sz="20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21-29)</a:t>
            </a:r>
          </a:p>
          <a:p>
            <a:pPr marL="1943100" lvl="3" indent="-480060">
              <a:buFont typeface="Wingdings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(</a:t>
            </a:r>
            <a:r>
              <a:rPr lang="en-US" sz="20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485900" lvl="2" indent="-480060">
              <a:buFont typeface="Courier New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(ch.34-35)</a:t>
            </a:r>
          </a:p>
          <a:p>
            <a:pPr marL="1028700" lvl="1" indent="-480060">
              <a:buFont typeface="Wingdings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(ch.36-45)</a:t>
            </a:r>
          </a:p>
          <a:p>
            <a:pPr marL="571500" indent="-480060">
              <a:spcAft>
                <a:spcPts val="3000"/>
              </a:spcAft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(ch.46-51)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873" y="1690691"/>
            <a:ext cx="5343887" cy="2246275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24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buFont typeface="Wingdings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24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buFont typeface="Wingdings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24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buFont typeface="Wingdings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24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spcAft>
                <a:spcPts val="30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4584" y="1905885"/>
            <a:ext cx="254643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Jeremiah has more </a:t>
            </a:r>
            <a:r>
              <a:rPr lang="en-US" sz="2800"/>
              <a:t>historical content than other prophets.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871" y="4505860"/>
            <a:ext cx="2081514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Jeremiah has more about himself than </a:t>
            </a:r>
            <a:r>
              <a:rPr lang="en-US" sz="2800"/>
              <a:t>other books.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439838" y="2558007"/>
            <a:ext cx="1388962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974814" y="5182309"/>
            <a:ext cx="1388962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Jeremiah’s Call (1:1-10)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1010"/>
            <a:ext cx="7886700" cy="5011837"/>
          </a:xfrm>
        </p:spPr>
        <p:txBody>
          <a:bodyPr>
            <a:normAutofit/>
          </a:bodyPr>
          <a:lstStyle/>
          <a:p>
            <a:pPr marL="571500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What do we learn about Jeremiah in 1:1-3?</a:t>
            </a:r>
          </a:p>
          <a:p>
            <a:pPr marL="571500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Dynamics in Judah?</a:t>
            </a:r>
          </a:p>
          <a:p>
            <a:pPr marL="571500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Dynamics in the region?</a:t>
            </a:r>
          </a:p>
          <a:p>
            <a:pPr marL="571500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Compare and contrast Jeremiah’s call.</a:t>
            </a:r>
          </a:p>
          <a:p>
            <a:pPr marL="1485900" lvl="2" indent="-480060">
              <a:lnSpc>
                <a:spcPct val="100000"/>
              </a:lnSpc>
            </a:pPr>
            <a:r>
              <a:rPr lang="en-US" sz="1800" dirty="0">
                <a:latin typeface="PT Sans" charset="-52"/>
                <a:ea typeface="PT Sans" charset="-52"/>
                <a:cs typeface="PT Sans" charset="-52"/>
              </a:rPr>
              <a:t>Moses (Exodus 3)</a:t>
            </a:r>
          </a:p>
          <a:p>
            <a:pPr marL="1485900" lvl="2" indent="-480060">
              <a:lnSpc>
                <a:spcPct val="100000"/>
              </a:lnSpc>
            </a:pPr>
            <a:r>
              <a:rPr lang="en-US" sz="1800" dirty="0">
                <a:latin typeface="PT Sans" charset="-52"/>
                <a:ea typeface="PT Sans" charset="-52"/>
                <a:cs typeface="PT Sans" charset="-52"/>
              </a:rPr>
              <a:t>Gideon (Judges 6)</a:t>
            </a:r>
          </a:p>
          <a:p>
            <a:pPr marL="1485900" lvl="2" indent="-480060">
              <a:lnSpc>
                <a:spcPct val="100000"/>
              </a:lnSpc>
            </a:pPr>
            <a:r>
              <a:rPr lang="en-US" sz="1800" dirty="0">
                <a:latin typeface="PT Sans" charset="-52"/>
                <a:ea typeface="PT Sans" charset="-52"/>
                <a:cs typeface="PT Sans" charset="-52"/>
              </a:rPr>
              <a:t>Isaiah (Isaiah 6)</a:t>
            </a:r>
          </a:p>
          <a:p>
            <a:pPr marL="1485900" lvl="2" indent="-480060">
              <a:lnSpc>
                <a:spcPct val="100000"/>
              </a:lnSpc>
            </a:pPr>
            <a:r>
              <a:rPr lang="en-US" sz="1800" dirty="0">
                <a:latin typeface="PT Sans" charset="-52"/>
                <a:ea typeface="PT Sans" charset="-52"/>
                <a:cs typeface="PT Sans" charset="-52"/>
              </a:rPr>
              <a:t>Paul (Acts 9,22,26; Galatians 1:15)</a:t>
            </a:r>
          </a:p>
          <a:p>
            <a:pPr marL="571500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Appointed over nations and kingdoms</a:t>
            </a:r>
          </a:p>
          <a:p>
            <a:pPr marL="1028700" lvl="1" indent="-480060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Judgment </a:t>
            </a:r>
            <a:r>
              <a:rPr lang="en-US" b="1" i="1" dirty="0" smtClean="0">
                <a:latin typeface="PT Sans" charset="-52"/>
                <a:ea typeface="PT Sans" charset="-52"/>
                <a:cs typeface="PT Sans" charset="-52"/>
              </a:rPr>
              <a:t>and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 Restoration</a:t>
            </a:r>
          </a:p>
          <a:p>
            <a:pPr marL="571500" indent="-480060">
              <a:lnSpc>
                <a:spcPct val="100000"/>
              </a:lnSpc>
            </a:pPr>
            <a:endParaRPr lang="en-US" dirty="0" smtClean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662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509</Words>
  <Application>Microsoft Macintosh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Courier New</vt:lpstr>
      <vt:lpstr>PT Sans</vt:lpstr>
      <vt:lpstr>Wingdings</vt:lpstr>
      <vt:lpstr>Arial</vt:lpstr>
      <vt:lpstr>Office Theme</vt:lpstr>
      <vt:lpstr>Jeremiah – 3/22/20</vt:lpstr>
      <vt:lpstr>Review (think about/discuss answers)</vt:lpstr>
      <vt:lpstr>Historical Context of Jeremiah</vt:lpstr>
      <vt:lpstr>Jeremiah</vt:lpstr>
      <vt:lpstr>Plan for Today:</vt:lpstr>
      <vt:lpstr>Structure of the Book</vt:lpstr>
      <vt:lpstr>Structure of the Book</vt:lpstr>
      <vt:lpstr>Structure of the Book</vt:lpstr>
      <vt:lpstr>Jeremiah’s Call (1:1-10)</vt:lpstr>
      <vt:lpstr>Thematic Context of Jeremiah </vt:lpstr>
      <vt:lpstr>Jeremiah’s Message (1:12-16)</vt:lpstr>
      <vt:lpstr>Jeremiah’s Charge (1:17-19)</vt:lpstr>
      <vt:lpstr>Jeremiah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41</cp:revision>
  <cp:lastPrinted>2020-03-18T22:36:23Z</cp:lastPrinted>
  <dcterms:created xsi:type="dcterms:W3CDTF">2020-03-08T00:51:56Z</dcterms:created>
  <dcterms:modified xsi:type="dcterms:W3CDTF">2020-03-22T22:33:15Z</dcterms:modified>
</cp:coreProperties>
</file>