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6"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p:restoredTop sz="94667"/>
  </p:normalViewPr>
  <p:slideViewPr>
    <p:cSldViewPr snapToGrid="0" snapToObjects="1">
      <p:cViewPr varScale="1">
        <p:scale>
          <a:sx n="110" d="100"/>
          <a:sy n="110" d="100"/>
        </p:scale>
        <p:origin x="5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smtClean="0"/>
              <a:t>4/12/20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66490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smtClean="0"/>
              <a:t>4/12/20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637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smtClean="0"/>
              <a:t>4/12/20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3557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smtClean="0"/>
              <a:t>4/12/20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1934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smtClean="0"/>
              <a:t>4/12/20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607924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smtClean="0"/>
              <a:t>4/12/20</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929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smtClean="0"/>
              <a:t>4/12/20</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7273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4/12/20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306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4/12/20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194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4/12/20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8338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smtClean="0"/>
              <a:t>4/12/20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8946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4/12/20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8934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4/12/20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86577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4/12/20</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299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4/12/20</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73830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4/12/20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847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4/12/20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4486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smtClean="0"/>
              <a:t>4/12/20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smtClean="0"/>
              <a:t>
              </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7798786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29303"/>
            <a:ext cx="6858000" cy="1194650"/>
          </a:xfrm>
        </p:spPr>
        <p:txBody>
          <a:bodyPr>
            <a:normAutofit/>
          </a:bodyPr>
          <a:lstStyle/>
          <a:p>
            <a:r>
              <a:rPr lang="en-US" sz="8000" dirty="0" smtClean="0"/>
              <a:t>Resurrection</a:t>
            </a:r>
            <a:endParaRPr lang="en-US" sz="8000" dirty="0"/>
          </a:p>
        </p:txBody>
      </p:sp>
      <p:sp>
        <p:nvSpPr>
          <p:cNvPr id="3" name="Subtitle 2"/>
          <p:cNvSpPr>
            <a:spLocks noGrp="1"/>
          </p:cNvSpPr>
          <p:nvPr>
            <p:ph type="subTitle" idx="1"/>
          </p:nvPr>
        </p:nvSpPr>
        <p:spPr>
          <a:xfrm>
            <a:off x="1657349" y="3795153"/>
            <a:ext cx="6858000" cy="618523"/>
          </a:xfrm>
        </p:spPr>
        <p:txBody>
          <a:bodyPr>
            <a:normAutofit/>
          </a:bodyPr>
          <a:lstStyle/>
          <a:p>
            <a:r>
              <a:rPr lang="en-US" sz="3600" dirty="0" smtClean="0"/>
              <a:t>Past, Future, and Present</a:t>
            </a:r>
            <a:endParaRPr lang="en-US" sz="3600" dirty="0"/>
          </a:p>
        </p:txBody>
      </p:sp>
    </p:spTree>
    <p:extLst>
      <p:ext uri="{BB962C8B-B14F-4D97-AF65-F5344CB8AC3E}">
        <p14:creationId xmlns:p14="http://schemas.microsoft.com/office/powerpoint/2010/main" val="96079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Resurrection </a:t>
            </a:r>
            <a:r>
              <a:rPr lang="en-US" dirty="0" smtClean="0"/>
              <a:t/>
            </a:r>
            <a:br>
              <a:rPr lang="en-US" dirty="0" smtClean="0"/>
            </a:br>
            <a:r>
              <a:rPr lang="en-US" dirty="0" smtClean="0"/>
              <a:t>Past, Future, Present</a:t>
            </a:r>
            <a:endParaRPr lang="en-US" dirty="0"/>
          </a:p>
        </p:txBody>
      </p:sp>
      <p:sp>
        <p:nvSpPr>
          <p:cNvPr id="3" name="TextBox 2"/>
          <p:cNvSpPr txBox="1"/>
          <p:nvPr/>
        </p:nvSpPr>
        <p:spPr>
          <a:xfrm>
            <a:off x="1469985" y="2048717"/>
            <a:ext cx="3102015" cy="2062103"/>
          </a:xfrm>
          <a:prstGeom prst="rect">
            <a:avLst/>
          </a:prstGeom>
          <a:solidFill>
            <a:schemeClr val="accent6"/>
          </a:solidFill>
        </p:spPr>
        <p:txBody>
          <a:bodyPr wrap="square" rtlCol="0">
            <a:spAutoFit/>
          </a:bodyPr>
          <a:lstStyle/>
          <a:p>
            <a:pPr algn="ctr"/>
            <a:r>
              <a:rPr lang="en-US" sz="3200">
                <a:solidFill>
                  <a:schemeClr val="bg1"/>
                </a:solidFill>
              </a:rPr>
              <a:t>The resurrection declares Jesus to be the King, the son of God.</a:t>
            </a:r>
          </a:p>
        </p:txBody>
      </p:sp>
    </p:spTree>
    <p:extLst>
      <p:ext uri="{BB962C8B-B14F-4D97-AF65-F5344CB8AC3E}">
        <p14:creationId xmlns:p14="http://schemas.microsoft.com/office/powerpoint/2010/main" val="203614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919" y="258042"/>
            <a:ext cx="8704162" cy="3616375"/>
          </a:xfrm>
          <a:prstGeom prst="rect">
            <a:avLst/>
          </a:prstGeom>
          <a:noFill/>
        </p:spPr>
        <p:txBody>
          <a:bodyPr wrap="square" rtlCol="0">
            <a:spAutoFit/>
          </a:bodyPr>
          <a:lstStyle/>
          <a:p>
            <a:pPr>
              <a:spcAft>
                <a:spcPts val="600"/>
              </a:spcAft>
            </a:pPr>
            <a:r>
              <a:rPr lang="en-US" sz="2800" dirty="0"/>
              <a:t>Paul, a bond-servant of Christ </a:t>
            </a:r>
            <a:r>
              <a:rPr lang="en-US" sz="2800" dirty="0" smtClean="0"/>
              <a:t>Jesus, called</a:t>
            </a:r>
            <a:r>
              <a:rPr lang="en-US" sz="2800" dirty="0"/>
              <a:t> </a:t>
            </a:r>
            <a:r>
              <a:rPr lang="en-US" sz="2800" i="1" dirty="0" smtClean="0"/>
              <a:t>as</a:t>
            </a:r>
            <a:r>
              <a:rPr lang="en-US" sz="2800" dirty="0"/>
              <a:t> an </a:t>
            </a:r>
            <a:r>
              <a:rPr lang="en-US" sz="2800" dirty="0" smtClean="0"/>
              <a:t>apostle, set </a:t>
            </a:r>
            <a:r>
              <a:rPr lang="en-US" sz="2800" dirty="0"/>
              <a:t>apart for the gospel of God, which He promised beforehand </a:t>
            </a:r>
            <a:r>
              <a:rPr lang="en-US" sz="2800" dirty="0" smtClean="0"/>
              <a:t>through His</a:t>
            </a:r>
            <a:r>
              <a:rPr lang="en-US" sz="2800" dirty="0"/>
              <a:t> prophets in the holy </a:t>
            </a:r>
            <a:r>
              <a:rPr lang="en-US" sz="2800" dirty="0" smtClean="0"/>
              <a:t>Scriptures, concerning </a:t>
            </a:r>
            <a:r>
              <a:rPr lang="en-US" sz="2800" dirty="0"/>
              <a:t>His Son, who was born of a descendant of David according to the flesh, who was declared the Son of God with power by the resurrection from the dead, according to the Spirit of holiness, Jesus Christ our </a:t>
            </a:r>
            <a:r>
              <a:rPr lang="en-US" sz="2800" dirty="0" smtClean="0"/>
              <a:t>Lord.</a:t>
            </a:r>
          </a:p>
          <a:p>
            <a:r>
              <a:rPr lang="en-US" sz="2800" b="1" dirty="0" smtClean="0"/>
              <a:t>Romans 1:1-4</a:t>
            </a:r>
            <a:endParaRPr lang="en-US" sz="2800" b="1" dirty="0"/>
          </a:p>
        </p:txBody>
      </p:sp>
      <p:sp>
        <p:nvSpPr>
          <p:cNvPr id="3" name="TextBox 2"/>
          <p:cNvSpPr txBox="1"/>
          <p:nvPr/>
        </p:nvSpPr>
        <p:spPr>
          <a:xfrm>
            <a:off x="219919" y="4044893"/>
            <a:ext cx="5463251" cy="2308324"/>
          </a:xfrm>
          <a:prstGeom prst="rect">
            <a:avLst/>
          </a:prstGeom>
          <a:solidFill>
            <a:schemeClr val="accent4">
              <a:lumMod val="60000"/>
              <a:lumOff val="40000"/>
            </a:schemeClr>
          </a:solidFill>
        </p:spPr>
        <p:txBody>
          <a:bodyPr wrap="square" rtlCol="0">
            <a:spAutoFit/>
          </a:bodyPr>
          <a:lstStyle/>
          <a:p>
            <a:r>
              <a:rPr lang="en-US" sz="2400" dirty="0">
                <a:solidFill>
                  <a:schemeClr val="bg1"/>
                </a:solidFill>
              </a:rPr>
              <a:t>“But as for Me, I have installed My King</a:t>
            </a:r>
            <a:br>
              <a:rPr lang="en-US" sz="2400" dirty="0">
                <a:solidFill>
                  <a:schemeClr val="bg1"/>
                </a:solidFill>
              </a:rPr>
            </a:br>
            <a:r>
              <a:rPr lang="en-US" sz="2400" dirty="0">
                <a:solidFill>
                  <a:schemeClr val="bg1"/>
                </a:solidFill>
              </a:rPr>
              <a:t>Upon Zion, My holy mountain.”</a:t>
            </a:r>
          </a:p>
          <a:p>
            <a:r>
              <a:rPr lang="en-US" sz="2400" dirty="0">
                <a:solidFill>
                  <a:schemeClr val="bg1"/>
                </a:solidFill>
              </a:rPr>
              <a:t>“I will surely tell of the decree of the </a:t>
            </a:r>
            <a:r>
              <a:rPr lang="en-US" sz="2400" cap="small" dirty="0">
                <a:solidFill>
                  <a:schemeClr val="bg1"/>
                </a:solidFill>
              </a:rPr>
              <a:t>Lord</a:t>
            </a:r>
            <a:r>
              <a:rPr lang="en-US" sz="2400" dirty="0">
                <a:solidFill>
                  <a:schemeClr val="bg1"/>
                </a:solidFill>
              </a:rPr>
              <a:t>:</a:t>
            </a:r>
            <a:br>
              <a:rPr lang="en-US" sz="2400" dirty="0">
                <a:solidFill>
                  <a:schemeClr val="bg1"/>
                </a:solidFill>
              </a:rPr>
            </a:br>
            <a:r>
              <a:rPr lang="en-US" sz="2400" dirty="0">
                <a:solidFill>
                  <a:schemeClr val="bg1"/>
                </a:solidFill>
              </a:rPr>
              <a:t>He said to Me, ‘You are My Son,</a:t>
            </a:r>
            <a:br>
              <a:rPr lang="en-US" sz="2400" dirty="0">
                <a:solidFill>
                  <a:schemeClr val="bg1"/>
                </a:solidFill>
              </a:rPr>
            </a:br>
            <a:r>
              <a:rPr lang="en-US" sz="2400" dirty="0">
                <a:solidFill>
                  <a:schemeClr val="bg1"/>
                </a:solidFill>
              </a:rPr>
              <a:t>Today I have begotten </a:t>
            </a:r>
            <a:r>
              <a:rPr lang="en-US" sz="2400" dirty="0" smtClean="0">
                <a:solidFill>
                  <a:schemeClr val="bg1"/>
                </a:solidFill>
              </a:rPr>
              <a:t>You.</a:t>
            </a:r>
          </a:p>
          <a:p>
            <a:r>
              <a:rPr lang="en-US" sz="2400" b="1" dirty="0" smtClean="0">
                <a:solidFill>
                  <a:schemeClr val="bg1"/>
                </a:solidFill>
              </a:rPr>
              <a:t>Psalm 2:6-7</a:t>
            </a:r>
            <a:endParaRPr lang="en-US" sz="2400" b="1" dirty="0">
              <a:solidFill>
                <a:schemeClr val="bg1"/>
              </a:solidFill>
            </a:endParaRPr>
          </a:p>
        </p:txBody>
      </p:sp>
      <p:sp>
        <p:nvSpPr>
          <p:cNvPr id="4" name="TextBox 3"/>
          <p:cNvSpPr txBox="1"/>
          <p:nvPr/>
        </p:nvSpPr>
        <p:spPr>
          <a:xfrm>
            <a:off x="5704390" y="4044893"/>
            <a:ext cx="3219691" cy="2308324"/>
          </a:xfrm>
          <a:prstGeom prst="rect">
            <a:avLst/>
          </a:prstGeom>
          <a:solidFill>
            <a:schemeClr val="accent1">
              <a:lumMod val="60000"/>
              <a:lumOff val="40000"/>
            </a:schemeClr>
          </a:solidFill>
        </p:spPr>
        <p:txBody>
          <a:bodyPr wrap="square" rtlCol="0">
            <a:spAutoFit/>
          </a:bodyPr>
          <a:lstStyle/>
          <a:p>
            <a:pPr algn="ctr"/>
            <a:r>
              <a:rPr lang="en-US" sz="2400" dirty="0">
                <a:solidFill>
                  <a:schemeClr val="bg1"/>
                </a:solidFill>
              </a:rPr>
              <a:t>I will establish the throne of his kingdom forever. I will be a father to him and he will be a son to Me</a:t>
            </a:r>
            <a:r>
              <a:rPr lang="en-US" sz="2400" dirty="0" smtClean="0">
                <a:solidFill>
                  <a:schemeClr val="bg1"/>
                </a:solidFill>
              </a:rPr>
              <a:t>.</a:t>
            </a:r>
          </a:p>
          <a:p>
            <a:pPr algn="ctr"/>
            <a:r>
              <a:rPr lang="en-US" sz="2400" b="1" dirty="0" smtClean="0">
                <a:solidFill>
                  <a:schemeClr val="bg1"/>
                </a:solidFill>
              </a:rPr>
              <a:t>2 Samuel 7:13-14</a:t>
            </a:r>
            <a:endParaRPr lang="en-US" sz="2400" b="1" dirty="0">
              <a:solidFill>
                <a:schemeClr val="bg1"/>
              </a:solidFill>
            </a:endParaRPr>
          </a:p>
        </p:txBody>
      </p:sp>
    </p:spTree>
    <p:extLst>
      <p:ext uri="{BB962C8B-B14F-4D97-AF65-F5344CB8AC3E}">
        <p14:creationId xmlns:p14="http://schemas.microsoft.com/office/powerpoint/2010/main" val="1040781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Resurrection </a:t>
            </a:r>
            <a:r>
              <a:rPr lang="en-US" dirty="0" smtClean="0"/>
              <a:t/>
            </a:r>
            <a:br>
              <a:rPr lang="en-US" dirty="0" smtClean="0"/>
            </a:br>
            <a:r>
              <a:rPr lang="en-US" dirty="0" smtClean="0"/>
              <a:t>Past, Future, Present</a:t>
            </a:r>
            <a:endParaRPr lang="en-US" dirty="0"/>
          </a:p>
        </p:txBody>
      </p:sp>
      <p:sp>
        <p:nvSpPr>
          <p:cNvPr id="3" name="TextBox 2"/>
          <p:cNvSpPr txBox="1"/>
          <p:nvPr/>
        </p:nvSpPr>
        <p:spPr>
          <a:xfrm>
            <a:off x="1331085" y="2048717"/>
            <a:ext cx="3102015" cy="2062103"/>
          </a:xfrm>
          <a:prstGeom prst="rect">
            <a:avLst/>
          </a:prstGeom>
          <a:solidFill>
            <a:schemeClr val="accent6"/>
          </a:solidFill>
        </p:spPr>
        <p:txBody>
          <a:bodyPr wrap="square" rtlCol="0">
            <a:spAutoFit/>
          </a:bodyPr>
          <a:lstStyle/>
          <a:p>
            <a:pPr algn="ctr"/>
            <a:r>
              <a:rPr lang="en-US" sz="3200" dirty="0">
                <a:solidFill>
                  <a:schemeClr val="bg1"/>
                </a:solidFill>
              </a:rPr>
              <a:t>The resurrection declares Jesus to be the King, the son of God.</a:t>
            </a:r>
          </a:p>
        </p:txBody>
      </p:sp>
      <p:sp>
        <p:nvSpPr>
          <p:cNvPr id="4" name="Oval 3"/>
          <p:cNvSpPr/>
          <p:nvPr/>
        </p:nvSpPr>
        <p:spPr>
          <a:xfrm>
            <a:off x="289363" y="3402957"/>
            <a:ext cx="1504709" cy="8912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Acts 2</a:t>
            </a:r>
            <a:endParaRPr lang="en-US" sz="2400" b="1">
              <a:solidFill>
                <a:schemeClr val="bg1"/>
              </a:solidFill>
            </a:endParaRPr>
          </a:p>
        </p:txBody>
      </p:sp>
      <p:sp>
        <p:nvSpPr>
          <p:cNvPr id="5" name="TextBox 4"/>
          <p:cNvSpPr txBox="1"/>
          <p:nvPr/>
        </p:nvSpPr>
        <p:spPr>
          <a:xfrm>
            <a:off x="4724396" y="2048717"/>
            <a:ext cx="3102015" cy="2062103"/>
          </a:xfrm>
          <a:prstGeom prst="rect">
            <a:avLst/>
          </a:prstGeom>
          <a:solidFill>
            <a:schemeClr val="accent6"/>
          </a:solidFill>
        </p:spPr>
        <p:txBody>
          <a:bodyPr wrap="square" rtlCol="0">
            <a:spAutoFit/>
          </a:bodyPr>
          <a:lstStyle/>
          <a:p>
            <a:pPr algn="ctr"/>
            <a:r>
              <a:rPr lang="en-US" sz="3200" dirty="0">
                <a:solidFill>
                  <a:schemeClr val="bg1"/>
                </a:solidFill>
              </a:rPr>
              <a:t>The resurrection </a:t>
            </a:r>
            <a:r>
              <a:rPr lang="en-US" sz="3200" dirty="0" smtClean="0">
                <a:solidFill>
                  <a:schemeClr val="bg1"/>
                </a:solidFill>
              </a:rPr>
              <a:t>guarantees that we will also be resurrected.</a:t>
            </a:r>
            <a:endParaRPr lang="en-US" sz="3200" dirty="0">
              <a:solidFill>
                <a:schemeClr val="bg1"/>
              </a:solidFill>
            </a:endParaRPr>
          </a:p>
        </p:txBody>
      </p:sp>
      <p:sp>
        <p:nvSpPr>
          <p:cNvPr id="6" name="Oval 5"/>
          <p:cNvSpPr/>
          <p:nvPr/>
        </p:nvSpPr>
        <p:spPr>
          <a:xfrm>
            <a:off x="7365352" y="3402957"/>
            <a:ext cx="1504709" cy="8912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1 Cor. 15</a:t>
            </a:r>
            <a:endParaRPr lang="en-US" sz="2400" b="1" dirty="0">
              <a:solidFill>
                <a:schemeClr val="bg1"/>
              </a:solidFill>
            </a:endParaRPr>
          </a:p>
        </p:txBody>
      </p:sp>
    </p:spTree>
    <p:extLst>
      <p:ext uri="{BB962C8B-B14F-4D97-AF65-F5344CB8AC3E}">
        <p14:creationId xmlns:p14="http://schemas.microsoft.com/office/powerpoint/2010/main" val="3169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919" y="952523"/>
            <a:ext cx="8704162" cy="2754600"/>
          </a:xfrm>
          <a:prstGeom prst="rect">
            <a:avLst/>
          </a:prstGeom>
          <a:noFill/>
        </p:spPr>
        <p:txBody>
          <a:bodyPr wrap="square" rtlCol="0">
            <a:spAutoFit/>
          </a:bodyPr>
          <a:lstStyle/>
          <a:p>
            <a:pPr>
              <a:spcAft>
                <a:spcPts val="600"/>
              </a:spcAft>
            </a:pPr>
            <a:r>
              <a:rPr lang="en-US" sz="2800" dirty="0" smtClean="0"/>
              <a:t>For</a:t>
            </a:r>
            <a:r>
              <a:rPr lang="en-US" sz="2800" dirty="0"/>
              <a:t> our citizenship is in heaven, from which also we eagerly wait for a Savior, the Lord Jesus Christ; who </a:t>
            </a:r>
            <a:r>
              <a:rPr lang="en-US" sz="2800" dirty="0" smtClean="0"/>
              <a:t>will transform</a:t>
            </a:r>
            <a:r>
              <a:rPr lang="en-US" sz="2800" dirty="0"/>
              <a:t> the body of our humble state </a:t>
            </a:r>
            <a:r>
              <a:rPr lang="en-US" sz="2800" dirty="0" smtClean="0"/>
              <a:t>into conformity with</a:t>
            </a:r>
            <a:r>
              <a:rPr lang="en-US" sz="2800" dirty="0"/>
              <a:t> the body of His glory, by the exertion of the power that He has even to subject all things to Himself</a:t>
            </a:r>
            <a:r>
              <a:rPr lang="en-US" sz="2800" dirty="0" smtClean="0"/>
              <a:t>.</a:t>
            </a:r>
            <a:endParaRPr lang="en-US" sz="2800" dirty="0" smtClean="0"/>
          </a:p>
          <a:p>
            <a:r>
              <a:rPr lang="en-US" sz="2800" b="1" dirty="0" smtClean="0"/>
              <a:t>Philippians </a:t>
            </a:r>
            <a:r>
              <a:rPr lang="en-US" sz="2800" b="1" dirty="0" smtClean="0"/>
              <a:t>3:20-21</a:t>
            </a:r>
            <a:endParaRPr lang="en-US" sz="2800" b="1" dirty="0"/>
          </a:p>
        </p:txBody>
      </p:sp>
      <p:sp>
        <p:nvSpPr>
          <p:cNvPr id="3" name="TextBox 2"/>
          <p:cNvSpPr txBox="1"/>
          <p:nvPr/>
        </p:nvSpPr>
        <p:spPr>
          <a:xfrm>
            <a:off x="219919" y="3871274"/>
            <a:ext cx="8704162" cy="1938992"/>
          </a:xfrm>
          <a:prstGeom prst="rect">
            <a:avLst/>
          </a:prstGeom>
          <a:solidFill>
            <a:schemeClr val="accent1">
              <a:lumMod val="60000"/>
              <a:lumOff val="40000"/>
            </a:schemeClr>
          </a:solidFill>
        </p:spPr>
        <p:txBody>
          <a:bodyPr wrap="square" rtlCol="0">
            <a:spAutoFit/>
          </a:bodyPr>
          <a:lstStyle/>
          <a:p>
            <a:r>
              <a:rPr lang="en-US" sz="2400" dirty="0">
                <a:solidFill>
                  <a:schemeClr val="bg1"/>
                </a:solidFill>
              </a:rPr>
              <a:t>But we do not want you to be uninformed, brethren, about those who are asleep, so that you will not grieve as do the rest who have no hope. For if we believe that Jesus died and rose again, even so God will bring with Him those who have fallen asleep in Jesus</a:t>
            </a:r>
            <a:r>
              <a:rPr lang="en-US" sz="2400" dirty="0" smtClean="0">
                <a:solidFill>
                  <a:schemeClr val="bg1"/>
                </a:solidFill>
              </a:rPr>
              <a:t>.</a:t>
            </a:r>
          </a:p>
          <a:p>
            <a:r>
              <a:rPr lang="en-US" sz="2400" b="1" dirty="0" smtClean="0">
                <a:solidFill>
                  <a:schemeClr val="bg1"/>
                </a:solidFill>
              </a:rPr>
              <a:t>1 Thessalonians 4:13-14</a:t>
            </a:r>
            <a:endParaRPr lang="en-US" sz="2400" b="1" dirty="0">
              <a:solidFill>
                <a:schemeClr val="bg1"/>
              </a:solidFill>
            </a:endParaRPr>
          </a:p>
        </p:txBody>
      </p:sp>
    </p:spTree>
    <p:extLst>
      <p:ext uri="{BB962C8B-B14F-4D97-AF65-F5344CB8AC3E}">
        <p14:creationId xmlns:p14="http://schemas.microsoft.com/office/powerpoint/2010/main" val="32400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Resurrection </a:t>
            </a:r>
            <a:r>
              <a:rPr lang="en-US" dirty="0" smtClean="0"/>
              <a:t/>
            </a:r>
            <a:br>
              <a:rPr lang="en-US" dirty="0" smtClean="0"/>
            </a:br>
            <a:r>
              <a:rPr lang="en-US" dirty="0" smtClean="0"/>
              <a:t>Past, Future, Present</a:t>
            </a:r>
            <a:endParaRPr lang="en-US" dirty="0"/>
          </a:p>
        </p:txBody>
      </p:sp>
      <p:sp>
        <p:nvSpPr>
          <p:cNvPr id="3" name="TextBox 2"/>
          <p:cNvSpPr txBox="1"/>
          <p:nvPr/>
        </p:nvSpPr>
        <p:spPr>
          <a:xfrm>
            <a:off x="1388960" y="2048717"/>
            <a:ext cx="3102015" cy="2062103"/>
          </a:xfrm>
          <a:prstGeom prst="rect">
            <a:avLst/>
          </a:prstGeom>
          <a:solidFill>
            <a:schemeClr val="accent6"/>
          </a:solidFill>
        </p:spPr>
        <p:txBody>
          <a:bodyPr wrap="square" rtlCol="0">
            <a:spAutoFit/>
          </a:bodyPr>
          <a:lstStyle/>
          <a:p>
            <a:pPr algn="ctr"/>
            <a:r>
              <a:rPr lang="en-US" sz="3200" dirty="0">
                <a:solidFill>
                  <a:schemeClr val="bg1"/>
                </a:solidFill>
              </a:rPr>
              <a:t>The resurrection declares Jesus to be the King, the son of God.</a:t>
            </a:r>
          </a:p>
        </p:txBody>
      </p:sp>
      <p:sp>
        <p:nvSpPr>
          <p:cNvPr id="4" name="Oval 3"/>
          <p:cNvSpPr/>
          <p:nvPr/>
        </p:nvSpPr>
        <p:spPr>
          <a:xfrm>
            <a:off x="347238" y="3402957"/>
            <a:ext cx="1504709" cy="8912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Acts 2</a:t>
            </a:r>
            <a:endParaRPr lang="en-US" sz="2400" b="1">
              <a:solidFill>
                <a:schemeClr val="bg1"/>
              </a:solidFill>
            </a:endParaRPr>
          </a:p>
        </p:txBody>
      </p:sp>
      <p:sp>
        <p:nvSpPr>
          <p:cNvPr id="5" name="TextBox 4"/>
          <p:cNvSpPr txBox="1"/>
          <p:nvPr/>
        </p:nvSpPr>
        <p:spPr>
          <a:xfrm>
            <a:off x="4666521" y="2048717"/>
            <a:ext cx="3102015" cy="2062103"/>
          </a:xfrm>
          <a:prstGeom prst="rect">
            <a:avLst/>
          </a:prstGeom>
          <a:solidFill>
            <a:schemeClr val="accent6"/>
          </a:solidFill>
        </p:spPr>
        <p:txBody>
          <a:bodyPr wrap="square" rtlCol="0">
            <a:spAutoFit/>
          </a:bodyPr>
          <a:lstStyle/>
          <a:p>
            <a:pPr algn="ctr"/>
            <a:r>
              <a:rPr lang="en-US" sz="3200" dirty="0">
                <a:solidFill>
                  <a:schemeClr val="bg1"/>
                </a:solidFill>
              </a:rPr>
              <a:t>The resurrection </a:t>
            </a:r>
            <a:r>
              <a:rPr lang="en-US" sz="3200" dirty="0" smtClean="0">
                <a:solidFill>
                  <a:schemeClr val="bg1"/>
                </a:solidFill>
              </a:rPr>
              <a:t>guarantees that we will also be resurrected.</a:t>
            </a:r>
            <a:endParaRPr lang="en-US" sz="3200" dirty="0">
              <a:solidFill>
                <a:schemeClr val="bg1"/>
              </a:solidFill>
            </a:endParaRPr>
          </a:p>
        </p:txBody>
      </p:sp>
      <p:sp>
        <p:nvSpPr>
          <p:cNvPr id="6" name="Oval 5"/>
          <p:cNvSpPr/>
          <p:nvPr/>
        </p:nvSpPr>
        <p:spPr>
          <a:xfrm>
            <a:off x="7307477" y="3402957"/>
            <a:ext cx="1504709" cy="8912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1 Cor. 15</a:t>
            </a:r>
            <a:endParaRPr lang="en-US" sz="2400" b="1" dirty="0">
              <a:solidFill>
                <a:schemeClr val="bg1"/>
              </a:solidFill>
            </a:endParaRPr>
          </a:p>
        </p:txBody>
      </p:sp>
      <p:sp>
        <p:nvSpPr>
          <p:cNvPr id="7" name="TextBox 6"/>
          <p:cNvSpPr txBox="1"/>
          <p:nvPr/>
        </p:nvSpPr>
        <p:spPr>
          <a:xfrm>
            <a:off x="2581154" y="4282631"/>
            <a:ext cx="3981692" cy="1569660"/>
          </a:xfrm>
          <a:prstGeom prst="rect">
            <a:avLst/>
          </a:prstGeom>
          <a:solidFill>
            <a:schemeClr val="accent6"/>
          </a:solidFill>
        </p:spPr>
        <p:txBody>
          <a:bodyPr wrap="square" rtlCol="0">
            <a:spAutoFit/>
          </a:bodyPr>
          <a:lstStyle/>
          <a:p>
            <a:pPr algn="ctr"/>
            <a:r>
              <a:rPr lang="en-US" sz="3200" dirty="0">
                <a:solidFill>
                  <a:schemeClr val="bg1"/>
                </a:solidFill>
              </a:rPr>
              <a:t>The resurrection </a:t>
            </a:r>
            <a:r>
              <a:rPr lang="en-US" sz="3200" dirty="0" smtClean="0">
                <a:solidFill>
                  <a:schemeClr val="bg1"/>
                </a:solidFill>
              </a:rPr>
              <a:t>demands our </a:t>
            </a:r>
            <a:r>
              <a:rPr lang="en-US" sz="3200" smtClean="0">
                <a:solidFill>
                  <a:schemeClr val="bg1"/>
                </a:solidFill>
              </a:rPr>
              <a:t>death and resurrection </a:t>
            </a:r>
            <a:r>
              <a:rPr lang="en-US" sz="3200" dirty="0" smtClean="0">
                <a:solidFill>
                  <a:schemeClr val="bg1"/>
                </a:solidFill>
              </a:rPr>
              <a:t>now.</a:t>
            </a:r>
            <a:endParaRPr lang="en-US" sz="3200" dirty="0">
              <a:solidFill>
                <a:schemeClr val="bg1"/>
              </a:solidFill>
            </a:endParaRPr>
          </a:p>
        </p:txBody>
      </p:sp>
      <p:sp>
        <p:nvSpPr>
          <p:cNvPr id="8" name="Oval 7"/>
          <p:cNvSpPr/>
          <p:nvPr/>
        </p:nvSpPr>
        <p:spPr>
          <a:xfrm>
            <a:off x="3507129" y="5776786"/>
            <a:ext cx="2129742" cy="8912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Romans 6</a:t>
            </a:r>
            <a:endParaRPr lang="en-US" sz="2400" b="1" dirty="0">
              <a:solidFill>
                <a:schemeClr val="bg1"/>
              </a:solidFill>
            </a:endParaRPr>
          </a:p>
        </p:txBody>
      </p:sp>
    </p:spTree>
    <p:extLst>
      <p:ext uri="{BB962C8B-B14F-4D97-AF65-F5344CB8AC3E}">
        <p14:creationId xmlns:p14="http://schemas.microsoft.com/office/powerpoint/2010/main" val="136440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9757" y="776209"/>
            <a:ext cx="7824486" cy="4555093"/>
          </a:xfrm>
          <a:prstGeom prst="rect">
            <a:avLst/>
          </a:prstGeom>
          <a:noFill/>
        </p:spPr>
        <p:txBody>
          <a:bodyPr wrap="square" rtlCol="0">
            <a:spAutoFit/>
          </a:bodyPr>
          <a:lstStyle/>
          <a:p>
            <a:pPr>
              <a:spcAft>
                <a:spcPts val="1200"/>
              </a:spcAft>
            </a:pPr>
            <a:r>
              <a:rPr lang="en-US" sz="2800" dirty="0" smtClean="0"/>
              <a:t>However</a:t>
            </a:r>
            <a:r>
              <a:rPr lang="en-US" sz="2800" dirty="0"/>
              <a:t>, you are not in the flesh but in the Spirit, if </a:t>
            </a:r>
            <a:r>
              <a:rPr lang="en-US" sz="2800" dirty="0" smtClean="0"/>
              <a:t>indeed the </a:t>
            </a:r>
            <a:r>
              <a:rPr lang="en-US" sz="2800" dirty="0"/>
              <a:t>Spirit of God dwells in you. But if anyone does not have the Spirit of Christ, he does not belong to Him. If Christ is in you, though the body is dead because of sin, yet the spirit is alive because of righteousness. But if the Spirit of Him who raised Jesus from the dead dwells in you, He who </a:t>
            </a:r>
            <a:r>
              <a:rPr lang="en-US" sz="2800" dirty="0" smtClean="0"/>
              <a:t>raised Christ </a:t>
            </a:r>
            <a:r>
              <a:rPr lang="en-US" sz="2800" dirty="0"/>
              <a:t>Jesus from the dead will also give life to your mortal bodies through His Spirit who dwells in </a:t>
            </a:r>
            <a:r>
              <a:rPr lang="en-US" sz="2800" dirty="0" smtClean="0"/>
              <a:t>you.</a:t>
            </a:r>
            <a:r>
              <a:rPr lang="en-US" sz="2800" dirty="0"/>
              <a:t> </a:t>
            </a:r>
          </a:p>
          <a:p>
            <a:r>
              <a:rPr lang="en-US" sz="2800" b="1" dirty="0" smtClean="0"/>
              <a:t>Romans 8:9-11</a:t>
            </a:r>
            <a:endParaRPr lang="en-US" sz="2800" b="1" dirty="0"/>
          </a:p>
        </p:txBody>
      </p:sp>
    </p:spTree>
    <p:extLst>
      <p:ext uri="{BB962C8B-B14F-4D97-AF65-F5344CB8AC3E}">
        <p14:creationId xmlns:p14="http://schemas.microsoft.com/office/powerpoint/2010/main" val="498615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Resurrection </a:t>
            </a:r>
            <a:r>
              <a:rPr lang="en-US" dirty="0" smtClean="0"/>
              <a:t/>
            </a:r>
            <a:br>
              <a:rPr lang="en-US" dirty="0" smtClean="0"/>
            </a:br>
            <a:r>
              <a:rPr lang="en-US" dirty="0" smtClean="0"/>
              <a:t>Past, Future, Present</a:t>
            </a:r>
            <a:endParaRPr lang="en-US" dirty="0"/>
          </a:p>
        </p:txBody>
      </p:sp>
      <p:sp>
        <p:nvSpPr>
          <p:cNvPr id="3" name="TextBox 2"/>
          <p:cNvSpPr txBox="1"/>
          <p:nvPr/>
        </p:nvSpPr>
        <p:spPr>
          <a:xfrm>
            <a:off x="1388960" y="2048717"/>
            <a:ext cx="3102015" cy="2062103"/>
          </a:xfrm>
          <a:prstGeom prst="rect">
            <a:avLst/>
          </a:prstGeom>
          <a:solidFill>
            <a:schemeClr val="accent6"/>
          </a:solidFill>
        </p:spPr>
        <p:txBody>
          <a:bodyPr wrap="square" rtlCol="0">
            <a:spAutoFit/>
          </a:bodyPr>
          <a:lstStyle/>
          <a:p>
            <a:pPr algn="ctr"/>
            <a:r>
              <a:rPr lang="en-US" sz="3200" dirty="0">
                <a:solidFill>
                  <a:schemeClr val="bg1"/>
                </a:solidFill>
              </a:rPr>
              <a:t>The resurrection declares Jesus to be the King, the son of God.</a:t>
            </a:r>
          </a:p>
        </p:txBody>
      </p:sp>
      <p:sp>
        <p:nvSpPr>
          <p:cNvPr id="4" name="Oval 3"/>
          <p:cNvSpPr/>
          <p:nvPr/>
        </p:nvSpPr>
        <p:spPr>
          <a:xfrm>
            <a:off x="347238" y="3402957"/>
            <a:ext cx="1504709" cy="8912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Acts 2</a:t>
            </a:r>
            <a:endParaRPr lang="en-US" sz="2400" b="1">
              <a:solidFill>
                <a:schemeClr val="bg1"/>
              </a:solidFill>
            </a:endParaRPr>
          </a:p>
        </p:txBody>
      </p:sp>
      <p:sp>
        <p:nvSpPr>
          <p:cNvPr id="5" name="TextBox 4"/>
          <p:cNvSpPr txBox="1"/>
          <p:nvPr/>
        </p:nvSpPr>
        <p:spPr>
          <a:xfrm>
            <a:off x="4666521" y="2048717"/>
            <a:ext cx="3102015" cy="2062103"/>
          </a:xfrm>
          <a:prstGeom prst="rect">
            <a:avLst/>
          </a:prstGeom>
          <a:solidFill>
            <a:schemeClr val="accent6"/>
          </a:solidFill>
        </p:spPr>
        <p:txBody>
          <a:bodyPr wrap="square" rtlCol="0">
            <a:spAutoFit/>
          </a:bodyPr>
          <a:lstStyle/>
          <a:p>
            <a:pPr algn="ctr"/>
            <a:r>
              <a:rPr lang="en-US" sz="3200" dirty="0">
                <a:solidFill>
                  <a:schemeClr val="bg1"/>
                </a:solidFill>
              </a:rPr>
              <a:t>The resurrection </a:t>
            </a:r>
            <a:r>
              <a:rPr lang="en-US" sz="3200" dirty="0" smtClean="0">
                <a:solidFill>
                  <a:schemeClr val="bg1"/>
                </a:solidFill>
              </a:rPr>
              <a:t>guarantees that we will also be resurrected.</a:t>
            </a:r>
            <a:endParaRPr lang="en-US" sz="3200" dirty="0">
              <a:solidFill>
                <a:schemeClr val="bg1"/>
              </a:solidFill>
            </a:endParaRPr>
          </a:p>
        </p:txBody>
      </p:sp>
      <p:sp>
        <p:nvSpPr>
          <p:cNvPr id="6" name="Oval 5"/>
          <p:cNvSpPr/>
          <p:nvPr/>
        </p:nvSpPr>
        <p:spPr>
          <a:xfrm>
            <a:off x="7307477" y="3402957"/>
            <a:ext cx="1504709" cy="8912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1 Cor. 15</a:t>
            </a:r>
            <a:endParaRPr lang="en-US" sz="2400" b="1" dirty="0">
              <a:solidFill>
                <a:schemeClr val="bg1"/>
              </a:solidFill>
            </a:endParaRPr>
          </a:p>
        </p:txBody>
      </p:sp>
      <p:sp>
        <p:nvSpPr>
          <p:cNvPr id="7" name="TextBox 6"/>
          <p:cNvSpPr txBox="1"/>
          <p:nvPr/>
        </p:nvSpPr>
        <p:spPr>
          <a:xfrm>
            <a:off x="2581154" y="4282631"/>
            <a:ext cx="3981692" cy="1569660"/>
          </a:xfrm>
          <a:prstGeom prst="rect">
            <a:avLst/>
          </a:prstGeom>
          <a:solidFill>
            <a:schemeClr val="accent6"/>
          </a:solidFill>
        </p:spPr>
        <p:txBody>
          <a:bodyPr wrap="square" rtlCol="0">
            <a:spAutoFit/>
          </a:bodyPr>
          <a:lstStyle/>
          <a:p>
            <a:pPr algn="ctr"/>
            <a:r>
              <a:rPr lang="en-US" sz="3200" dirty="0">
                <a:solidFill>
                  <a:schemeClr val="bg1"/>
                </a:solidFill>
              </a:rPr>
              <a:t>The resurrection </a:t>
            </a:r>
            <a:r>
              <a:rPr lang="en-US" sz="3200" dirty="0" smtClean="0">
                <a:solidFill>
                  <a:schemeClr val="bg1"/>
                </a:solidFill>
              </a:rPr>
              <a:t>demands our </a:t>
            </a:r>
            <a:r>
              <a:rPr lang="en-US" sz="3200" smtClean="0">
                <a:solidFill>
                  <a:schemeClr val="bg1"/>
                </a:solidFill>
              </a:rPr>
              <a:t>death and resurrection </a:t>
            </a:r>
            <a:r>
              <a:rPr lang="en-US" sz="3200" dirty="0" smtClean="0">
                <a:solidFill>
                  <a:schemeClr val="bg1"/>
                </a:solidFill>
              </a:rPr>
              <a:t>now.</a:t>
            </a:r>
            <a:endParaRPr lang="en-US" sz="3200" dirty="0">
              <a:solidFill>
                <a:schemeClr val="bg1"/>
              </a:solidFill>
            </a:endParaRPr>
          </a:p>
        </p:txBody>
      </p:sp>
      <p:sp>
        <p:nvSpPr>
          <p:cNvPr id="8" name="Oval 7"/>
          <p:cNvSpPr/>
          <p:nvPr/>
        </p:nvSpPr>
        <p:spPr>
          <a:xfrm>
            <a:off x="3507129" y="5776786"/>
            <a:ext cx="2129742" cy="8912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chemeClr val="bg1"/>
                </a:solidFill>
              </a:rPr>
              <a:t>Romans 6</a:t>
            </a:r>
            <a:endParaRPr lang="en-US" sz="2400" b="1" dirty="0">
              <a:solidFill>
                <a:schemeClr val="bg1"/>
              </a:solidFill>
            </a:endParaRPr>
          </a:p>
        </p:txBody>
      </p:sp>
    </p:spTree>
    <p:extLst>
      <p:ext uri="{BB962C8B-B14F-4D97-AF65-F5344CB8AC3E}">
        <p14:creationId xmlns:p14="http://schemas.microsoft.com/office/powerpoint/2010/main" val="654654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29303"/>
            <a:ext cx="6858000" cy="1194650"/>
          </a:xfrm>
        </p:spPr>
        <p:txBody>
          <a:bodyPr>
            <a:normAutofit/>
          </a:bodyPr>
          <a:lstStyle/>
          <a:p>
            <a:r>
              <a:rPr lang="en-US" sz="8000" dirty="0" smtClean="0"/>
              <a:t>Resurrection</a:t>
            </a:r>
            <a:endParaRPr lang="en-US" sz="8000" dirty="0"/>
          </a:p>
        </p:txBody>
      </p:sp>
      <p:sp>
        <p:nvSpPr>
          <p:cNvPr id="3" name="Subtitle 2"/>
          <p:cNvSpPr>
            <a:spLocks noGrp="1"/>
          </p:cNvSpPr>
          <p:nvPr>
            <p:ph type="subTitle" idx="1"/>
          </p:nvPr>
        </p:nvSpPr>
        <p:spPr>
          <a:xfrm>
            <a:off x="1657349" y="3795153"/>
            <a:ext cx="6858000" cy="618523"/>
          </a:xfrm>
        </p:spPr>
        <p:txBody>
          <a:bodyPr>
            <a:normAutofit/>
          </a:bodyPr>
          <a:lstStyle/>
          <a:p>
            <a:r>
              <a:rPr lang="en-US" sz="3600" dirty="0" smtClean="0"/>
              <a:t>“What shall we do?”</a:t>
            </a:r>
            <a:endParaRPr lang="en-US" sz="3600" dirty="0"/>
          </a:p>
        </p:txBody>
      </p:sp>
    </p:spTree>
    <p:extLst>
      <p:ext uri="{BB962C8B-B14F-4D97-AF65-F5344CB8AC3E}">
        <p14:creationId xmlns:p14="http://schemas.microsoft.com/office/powerpoint/2010/main" val="28056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188</TotalTime>
  <Words>179</Words>
  <Application>Microsoft Macintosh PowerPoint</Application>
  <PresentationFormat>On-screen Show (4:3)</PresentationFormat>
  <Paragraphs>38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Corbel</vt:lpstr>
      <vt:lpstr>Depth</vt:lpstr>
      <vt:lpstr>Resurrection</vt:lpstr>
      <vt:lpstr>Resurrection  Past, Future, Present</vt:lpstr>
      <vt:lpstr>PowerPoint Presentation</vt:lpstr>
      <vt:lpstr>Resurrection  Past, Future, Present</vt:lpstr>
      <vt:lpstr>PowerPoint Presentation</vt:lpstr>
      <vt:lpstr>Resurrection  Past, Future, Present</vt:lpstr>
      <vt:lpstr>PowerPoint Presentation</vt:lpstr>
      <vt:lpstr>Resurrection  Past, Future, Present</vt:lpstr>
      <vt:lpstr>Resurrection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Resurrection</dc:title>
  <dc:creator>Microsoft Office User</dc:creator>
  <cp:lastModifiedBy>Microsoft Office User</cp:lastModifiedBy>
  <cp:revision>6</cp:revision>
  <dcterms:created xsi:type="dcterms:W3CDTF">2020-04-12T00:26:03Z</dcterms:created>
  <dcterms:modified xsi:type="dcterms:W3CDTF">2020-04-12T12:58:32Z</dcterms:modified>
</cp:coreProperties>
</file>