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325" r:id="rId2"/>
    <p:sldId id="349" r:id="rId3"/>
    <p:sldId id="326" r:id="rId4"/>
    <p:sldId id="335" r:id="rId5"/>
    <p:sldId id="360" r:id="rId6"/>
    <p:sldId id="330" r:id="rId7"/>
    <p:sldId id="331" r:id="rId8"/>
    <p:sldId id="361" r:id="rId9"/>
    <p:sldId id="362" r:id="rId10"/>
    <p:sldId id="266" r:id="rId11"/>
    <p:sldId id="352" r:id="rId12"/>
    <p:sldId id="353" r:id="rId13"/>
    <p:sldId id="354" r:id="rId14"/>
    <p:sldId id="355" r:id="rId15"/>
    <p:sldId id="356" r:id="rId16"/>
    <p:sldId id="357" r:id="rId17"/>
    <p:sldId id="358" r:id="rId18"/>
    <p:sldId id="359" r:id="rId19"/>
    <p:sldId id="350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73"/>
    <p:restoredTop sz="94667"/>
  </p:normalViewPr>
  <p:slideViewPr>
    <p:cSldViewPr snapToGrid="0" snapToObjects="1">
      <p:cViewPr>
        <p:scale>
          <a:sx n="100" d="100"/>
          <a:sy n="100" d="100"/>
        </p:scale>
        <p:origin x="760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08EB7-79B4-A841-A78F-1642B185D14D}" type="datetimeFigureOut">
              <a:rPr lang="en-US" smtClean="0"/>
              <a:t>5/30/20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C4BC3-4A24-CD46-A5F4-EEF71C82E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3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B4FE5-30B5-A343-83AC-87AE9AC66685}" type="datetimeFigureOut">
              <a:rPr lang="en-US" smtClean="0"/>
              <a:t>5/30/20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FCB23-17A2-8E42-A874-90876DB73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64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FCB23-17A2-8E42-A874-90876DB73E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02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FCB23-17A2-8E42-A874-90876DB73E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43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5/30/20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5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5/30/20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8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5/30/20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1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5/30/20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5/30/20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6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5/30/20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9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5/30/20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09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5/30/20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4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5/30/20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8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5/30/20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AD90-9184-DA48-9386-79E66521A45B}" type="datetimeFigureOut">
              <a:rPr lang="en-US" smtClean="0"/>
              <a:t>5/30/20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1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AAD90-9184-DA48-9386-79E66521A45B}" type="datetimeFigureOut">
              <a:rPr lang="en-US" smtClean="0"/>
              <a:t>5/30/20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813F5-3CA2-E844-95B3-4794413A9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710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>
                <a:latin typeface="PT Sans" charset="-52"/>
                <a:ea typeface="PT Sans" charset="-52"/>
                <a:cs typeface="PT Sans" charset="-52"/>
              </a:rPr>
              <a:t>Jeremiah</a:t>
            </a:r>
            <a:endParaRPr lang="en-US" b="1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483" y="3602038"/>
            <a:ext cx="7619035" cy="1655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#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23 </a:t>
            </a:r>
            <a:r>
              <a:rPr lang="mr-IN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–</a:t>
            </a:r>
            <a:r>
              <a:rPr lang="en-US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Yoke of Nebuchadnezzar</a:t>
            </a:r>
            <a:endParaRPr lang="en-US" sz="3600" dirty="0" smtClean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  <a:p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Jeremiah 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27-28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8656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>
                <a:latin typeface="PT Sans" charset="-52"/>
                <a:ea typeface="PT Sans" charset="-52"/>
                <a:cs typeface="PT Sans" charset="-52"/>
              </a:rPr>
              <a:t>Jeremiah</a:t>
            </a:r>
            <a:endParaRPr lang="en-US" b="1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3867" y="3602038"/>
            <a:ext cx="7596266" cy="1655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#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23 </a:t>
            </a:r>
            <a:r>
              <a:rPr lang="mr-IN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–</a:t>
            </a:r>
            <a:r>
              <a:rPr lang="en-US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Yoke of Nebuchadnezzar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  <a:p>
            <a:r>
              <a:rPr lang="en-US" sz="3600" i="1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Next up</a:t>
            </a:r>
            <a:r>
              <a:rPr lang="en-US" sz="3600" i="1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: Jeremiah </a:t>
            </a:r>
            <a:r>
              <a:rPr lang="en-US" sz="3600" i="1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29</a:t>
            </a:r>
            <a:endParaRPr lang="en-US" sz="3600" i="1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1976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59" y="365128"/>
            <a:ext cx="8855882" cy="1325563"/>
          </a:xfrm>
        </p:spPr>
        <p:txBody>
          <a:bodyPr/>
          <a:lstStyle/>
          <a:p>
            <a:pPr algn="ctr"/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Historical Context of Jeremiah</a:t>
            </a:r>
            <a:endParaRPr lang="en-US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866" y="2623277"/>
            <a:ext cx="3301257" cy="6658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PT Sans" charset="-52"/>
                <a:ea typeface="PT Sans" charset="-52"/>
                <a:cs typeface="PT Sans" charset="-52"/>
              </a:rPr>
              <a:t> Israel (Northern)</a:t>
            </a:r>
          </a:p>
        </p:txBody>
      </p:sp>
      <p:sp>
        <p:nvSpPr>
          <p:cNvPr id="4" name="Rectangle 3"/>
          <p:cNvSpPr/>
          <p:nvPr/>
        </p:nvSpPr>
        <p:spPr>
          <a:xfrm>
            <a:off x="2060867" y="3771675"/>
            <a:ext cx="4574971" cy="6672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PT Sans" charset="-52"/>
                <a:ea typeface="PT Sans" charset="-52"/>
                <a:cs typeface="PT Sans" charset="-52"/>
              </a:rPr>
              <a:t> Judah (Southern)</a:t>
            </a:r>
          </a:p>
        </p:txBody>
      </p:sp>
      <p:sp>
        <p:nvSpPr>
          <p:cNvPr id="7" name="Rectangle 6"/>
          <p:cNvSpPr/>
          <p:nvPr/>
        </p:nvSpPr>
        <p:spPr>
          <a:xfrm>
            <a:off x="5360981" y="2326847"/>
            <a:ext cx="1728612" cy="10182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Assyrian Captivity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2313" y="3752126"/>
            <a:ext cx="1896347" cy="1134668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Babylonian Captivity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277788" y="2785324"/>
            <a:ext cx="1780599" cy="1482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sysClr val="windowText" lastClr="000000"/>
                </a:solidFill>
                <a:latin typeface="PT Sans" charset="-52"/>
                <a:ea typeface="PT Sans" charset="-52"/>
                <a:cs typeface="PT Sans" charset="-52"/>
              </a:rPr>
              <a:t>Israel (United Kingdom)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5780977" y="3515457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460830" y="5883796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1685" y="5895369"/>
            <a:ext cx="2050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= Jeremiah</a:t>
            </a:r>
            <a:endParaRPr lang="en-US" sz="2800" dirty="0">
              <a:solidFill>
                <a:prstClr val="white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02967" y="3191728"/>
            <a:ext cx="1308126" cy="713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sysClr val="windowText" lastClr="000000"/>
                </a:solidFill>
                <a:latin typeface="PT Sans" charset="-52"/>
                <a:ea typeface="PT Sans" charset="-52"/>
                <a:cs typeface="PT Sans" charset="-52"/>
              </a:rPr>
              <a:t>Return</a:t>
            </a:r>
            <a:endParaRPr lang="en-US" sz="2800" dirty="0">
              <a:solidFill>
                <a:sysClr val="windowText" lastClr="0000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1303" y="4438968"/>
            <a:ext cx="16335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Saul</a:t>
            </a:r>
          </a:p>
          <a:p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David</a:t>
            </a:r>
          </a:p>
          <a:p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Solomon</a:t>
            </a:r>
            <a:endParaRPr lang="en-US" sz="2800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9991" y="1612314"/>
            <a:ext cx="1633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PT Sans" charset="-52"/>
                <a:ea typeface="PT Sans" charset="-52"/>
                <a:cs typeface="PT Sans" charset="-52"/>
              </a:rPr>
              <a:t>Jereboam</a:t>
            </a:r>
            <a:endParaRPr lang="en-US" sz="2800" dirty="0" smtClean="0">
              <a:latin typeface="PT Sans" charset="-52"/>
              <a:ea typeface="PT Sans" charset="-52"/>
              <a:cs typeface="PT Sans" charset="-52"/>
            </a:endParaRPr>
          </a:p>
          <a:p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Ahab</a:t>
            </a:r>
            <a:endParaRPr lang="en-US" sz="2800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89991" y="4568386"/>
            <a:ext cx="1633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Hezekiah</a:t>
            </a:r>
          </a:p>
          <a:p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Josiah</a:t>
            </a:r>
            <a:endParaRPr lang="en-US" sz="2800" dirty="0"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3520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5" grpId="0" animBg="1"/>
      <p:bldP spid="5" grpId="0" build="p"/>
      <p:bldP spid="13" grpId="0" build="p"/>
      <p:bldP spid="1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>
            <a:stCxn id="12" idx="2"/>
            <a:endCxn id="13" idx="0"/>
          </p:cNvCxnSpPr>
          <p:nvPr/>
        </p:nvCxnSpPr>
        <p:spPr>
          <a:xfrm flipH="1">
            <a:off x="4572000" y="3788992"/>
            <a:ext cx="1" cy="4973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0219"/>
            <a:ext cx="7886700" cy="65344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King Josiah and sons</a:t>
            </a:r>
            <a:endParaRPr lang="en-US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76854" y="1299404"/>
            <a:ext cx="2390293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Josiah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(640 </a:t>
            </a:r>
            <a:r>
              <a:rPr lang="mr-IN" sz="2800" dirty="0" smtClean="0">
                <a:solidFill>
                  <a:schemeClr val="bg1"/>
                </a:solidFill>
              </a:rPr>
              <a:t>–</a:t>
            </a:r>
            <a:r>
              <a:rPr lang="en-US" sz="2800" dirty="0" smtClean="0">
                <a:solidFill>
                  <a:schemeClr val="bg1"/>
                </a:solidFill>
              </a:rPr>
              <a:t> 609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40312" y="2829478"/>
            <a:ext cx="1616596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Jehoahaz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(609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76854" y="2834885"/>
            <a:ext cx="2390293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</a:rPr>
              <a:t>Jehoiakim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(609 </a:t>
            </a:r>
            <a:r>
              <a:rPr lang="mr-IN" sz="2800" dirty="0" smtClean="0">
                <a:solidFill>
                  <a:schemeClr val="bg1"/>
                </a:solidFill>
              </a:rPr>
              <a:t>–</a:t>
            </a:r>
            <a:r>
              <a:rPr lang="en-US" sz="2800" dirty="0" smtClean="0">
                <a:solidFill>
                  <a:schemeClr val="bg1"/>
                </a:solidFill>
              </a:rPr>
              <a:t> 598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8165" y="4286326"/>
            <a:ext cx="1847669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Jehoiachin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(597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87093" y="2834884"/>
            <a:ext cx="2554812" cy="95410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PT Sans" charset="-52"/>
                <a:ea typeface="PT Sans" charset="-52"/>
                <a:cs typeface="PT Sans" charset="-52"/>
              </a:rPr>
              <a:t>Zedekiah </a:t>
            </a:r>
          </a:p>
          <a:p>
            <a:pPr algn="ctr"/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(597 </a:t>
            </a:r>
            <a:r>
              <a:rPr lang="mr-IN" sz="2800" dirty="0" smtClean="0">
                <a:latin typeface="PT Sans" charset="-52"/>
                <a:ea typeface="PT Sans" charset="-52"/>
                <a:cs typeface="PT Sans" charset="-52"/>
              </a:rPr>
              <a:t>–</a:t>
            </a:r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 586 BC)</a:t>
            </a:r>
            <a:endParaRPr lang="en-US" sz="2800" dirty="0">
              <a:latin typeface="PT Sans" charset="-52"/>
              <a:ea typeface="PT Sans" charset="-52"/>
              <a:cs typeface="PT Sans" charset="-52"/>
            </a:endParaRPr>
          </a:p>
        </p:txBody>
      </p:sp>
      <p:cxnSp>
        <p:nvCxnSpPr>
          <p:cNvPr id="17" name="Straight Connector 16"/>
          <p:cNvCxnSpPr>
            <a:stCxn id="10" idx="2"/>
            <a:endCxn id="11" idx="0"/>
          </p:cNvCxnSpPr>
          <p:nvPr/>
        </p:nvCxnSpPr>
        <p:spPr>
          <a:xfrm flipH="1">
            <a:off x="2148610" y="2253511"/>
            <a:ext cx="2423391" cy="575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2"/>
            <a:endCxn id="12" idx="0"/>
          </p:cNvCxnSpPr>
          <p:nvPr/>
        </p:nvCxnSpPr>
        <p:spPr>
          <a:xfrm>
            <a:off x="4572001" y="2253511"/>
            <a:ext cx="0" cy="5813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2"/>
            <a:endCxn id="14" idx="0"/>
          </p:cNvCxnSpPr>
          <p:nvPr/>
        </p:nvCxnSpPr>
        <p:spPr>
          <a:xfrm>
            <a:off x="4572001" y="2253511"/>
            <a:ext cx="2892498" cy="5813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>
            <a:stCxn id="13" idx="2"/>
            <a:endCxn id="20" idx="0"/>
          </p:cNvCxnSpPr>
          <p:nvPr/>
        </p:nvCxnSpPr>
        <p:spPr>
          <a:xfrm>
            <a:off x="4572000" y="5240433"/>
            <a:ext cx="1" cy="5872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78790" y="5827707"/>
            <a:ext cx="2986421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PT Sans" charset="-52"/>
                <a:ea typeface="PT Sans" charset="-52"/>
                <a:cs typeface="PT Sans" charset="-52"/>
              </a:rPr>
              <a:t>Lineage of Christ</a:t>
            </a:r>
            <a:endParaRPr lang="en-US" sz="2800" dirty="0"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71800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What is the prophet’s purpose?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754380">
              <a:lnSpc>
                <a:spcPct val="150000"/>
              </a:lnSpc>
            </a:pPr>
            <a:r>
              <a:rPr lang="en-US" sz="3600" dirty="0" smtClean="0">
                <a:latin typeface="PT Sans" charset="-52"/>
                <a:ea typeface="PT Sans" charset="-52"/>
                <a:cs typeface="PT Sans" charset="-52"/>
              </a:rPr>
              <a:t>Interpret history.</a:t>
            </a:r>
          </a:p>
          <a:p>
            <a:pPr marL="571500" indent="-754380">
              <a:lnSpc>
                <a:spcPct val="150000"/>
              </a:lnSpc>
            </a:pPr>
            <a:r>
              <a:rPr lang="en-US" sz="3600" dirty="0" smtClean="0">
                <a:latin typeface="PT Sans" charset="-52"/>
                <a:ea typeface="PT Sans" charset="-52"/>
                <a:cs typeface="PT Sans" charset="-52"/>
              </a:rPr>
              <a:t>Enforce covenants.</a:t>
            </a:r>
          </a:p>
          <a:p>
            <a:pPr marL="571500" indent="-754380">
              <a:lnSpc>
                <a:spcPct val="150000"/>
              </a:lnSpc>
            </a:pPr>
            <a:r>
              <a:rPr lang="en-US" sz="3600" dirty="0" smtClean="0">
                <a:latin typeface="PT Sans" charset="-52"/>
                <a:ea typeface="PT Sans" charset="-52"/>
                <a:cs typeface="PT Sans" charset="-52"/>
              </a:rPr>
              <a:t>Declare future events.</a:t>
            </a:r>
            <a:endParaRPr lang="en-US" sz="3600" dirty="0"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56668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73620"/>
            <a:ext cx="8341730" cy="798653"/>
          </a:xfrm>
        </p:spPr>
        <p:txBody>
          <a:bodyPr>
            <a:normAutofit/>
          </a:bodyPr>
          <a:lstStyle/>
          <a:p>
            <a:pPr marL="91440" algn="ctr">
              <a:lnSpc>
                <a:spcPct val="100000"/>
              </a:lnSpc>
            </a:pPr>
            <a:r>
              <a:rPr lang="en-US" sz="3600" dirty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What does the prophet talk about?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49" y="972273"/>
            <a:ext cx="7886700" cy="605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Eight things: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28648" y="1624565"/>
            <a:ext cx="40127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Lord of History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48" y="2916474"/>
            <a:ext cx="40127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Election of Israel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648" y="4208383"/>
            <a:ext cx="40127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Rebellion of Israel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648" y="5500292"/>
            <a:ext cx="40127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Judgment to Come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99512" y="1618817"/>
            <a:ext cx="40127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Divine Compassion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99512" y="2916473"/>
            <a:ext cx="40127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Call to Repentance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99512" y="4269938"/>
            <a:ext cx="4012799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Redemption/Restoration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99512" y="5500292"/>
            <a:ext cx="40127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Kingdom of God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90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PT Sans" charset="-52"/>
                <a:ea typeface="PT Sans" charset="-52"/>
                <a:cs typeface="PT Sans" charset="-52"/>
              </a:rPr>
              <a:t>Themes in the Prophets</a:t>
            </a:r>
            <a:endParaRPr lang="en-US" sz="3200" dirty="0">
              <a:latin typeface="PT Sans" charset="-52"/>
              <a:ea typeface="PT Sans" charset="-52"/>
              <a:cs typeface="PT Sans" charset="-52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73794" y="1875101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1875101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9" y="2845266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Rebellion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2192" y="5109439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Retribution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0962" y="2845265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Restoration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03904" y="3599727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51620" y="300481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Repentance</a:t>
            </a:r>
          </a:p>
        </p:txBody>
      </p:sp>
      <p:sp>
        <p:nvSpPr>
          <p:cNvPr id="11" name="5-Point Star 10"/>
          <p:cNvSpPr/>
          <p:nvPr/>
        </p:nvSpPr>
        <p:spPr>
          <a:xfrm>
            <a:off x="3900670" y="4685908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5-Point Star 11"/>
          <p:cNvSpPr/>
          <p:nvPr/>
        </p:nvSpPr>
        <p:spPr>
          <a:xfrm>
            <a:off x="682902" y="6126869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3757" y="6138442"/>
            <a:ext cx="2050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= Jeremiah</a:t>
            </a:r>
            <a:endParaRPr lang="en-US" sz="2800" dirty="0">
              <a:solidFill>
                <a:prstClr val="white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03408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 animBg="1"/>
      <p:bldP spid="15" grpId="0" build="allAtOnce" animBg="1"/>
      <p:bldP spid="16" grpId="0" build="allAtOnce" animBg="1"/>
      <p:bldP spid="22" grpId="0" build="allAtOnce" animBg="1"/>
      <p:bldP spid="11" grpId="0" animBg="1"/>
      <p:bldP spid="12" grpId="0" animBg="1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57018" y="303551"/>
            <a:ext cx="8740297" cy="62508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“forsaken me, the _______________ of living waters,  and hewed                    out for themselves broken ___________________.” (2:13</a:t>
            </a:r>
            <a:r>
              <a:rPr lang="en-US" dirty="0" smtClean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“They have healed the wound of my people _______________, saying, _____________________, when there is no peace.” (6:14)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“Look for the ancient paths, walk in the good way, and you will find ___________   _____   ______  ________.” (6:16)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“Has this house, which is called by my name, become a ______________________ in your sight?” (7:12)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”But let Him who boasts, boast in this: that he __________________ and _________ Me, that I am the LORD who exercises steadfast love, justice, and righteousness</a:t>
            </a:r>
            <a:r>
              <a:rPr lang="mr-IN" dirty="0" smtClean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…</a:t>
            </a:r>
            <a:r>
              <a:rPr lang="en-US" dirty="0" smtClean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” (9:24)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solidFill>
                  <a:prstClr val="white"/>
                </a:solidFill>
                <a:latin typeface="PT Sans" charset="-52"/>
                <a:ea typeface="PT Sans" charset="-52"/>
                <a:cs typeface="PT Sans" charset="-52"/>
              </a:rPr>
              <a:t>“I know, O Lord, that a man’s way is not in ____________, Nor is it in a man who walks to ______________ his steps.” (10:23)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2994" y="3566284"/>
            <a:ext cx="2504495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Den of Robbers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1572" y="1704085"/>
            <a:ext cx="2184169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“Peace, Peace!”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1572" y="2629699"/>
            <a:ext cx="932781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rest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93548" y="2629698"/>
            <a:ext cx="618336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for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63333" y="2629697"/>
            <a:ext cx="768313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your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90864" y="2629697"/>
            <a:ext cx="866314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souls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93782" y="1226881"/>
            <a:ext cx="116483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Lightly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47097" y="4090983"/>
            <a:ext cx="1817225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Understands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46974" y="4567638"/>
            <a:ext cx="104477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knows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65468" y="5475978"/>
            <a:ext cx="1163258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himself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88663" y="5932958"/>
            <a:ext cx="1044778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direct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99194" y="269323"/>
            <a:ext cx="1823717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Fountain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96193" y="765216"/>
            <a:ext cx="1823717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Cisterns</a:t>
            </a:r>
            <a:r>
              <a:rPr lang="mr-IN" sz="2400" dirty="0" smtClean="0">
                <a:solidFill>
                  <a:prstClr val="black"/>
                </a:solidFill>
                <a:latin typeface="PT Sans" charset="-52"/>
                <a:ea typeface="PT Sans" charset="-52"/>
                <a:cs typeface="PT Sans" charset="-52"/>
              </a:rPr>
              <a:t>…</a:t>
            </a:r>
            <a:endParaRPr lang="en-US" sz="2400" dirty="0">
              <a:solidFill>
                <a:prstClr val="black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4455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13" grpId="0" animBg="1"/>
      <p:bldP spid="15" grpId="0" animBg="1"/>
      <p:bldP spid="16" grpId="0" animBg="1"/>
      <p:bldP spid="17" grpId="0" animBg="1"/>
      <p:bldP spid="24" grpId="0" animBg="1"/>
      <p:bldP spid="18" grpId="0" animBg="1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57018" y="303551"/>
            <a:ext cx="8740297" cy="6250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“Blessed is the man who ______________ in the Lord ... He will be like a _________________________________________.” (17:7-8)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The heart is more _________________ than all else and is desperately __________.” (17:9)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O Lord, you have _______________ me, and I was _______________; you have _________________ me and prevailed. (20:7)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But if I say, “I will not </a:t>
            </a:r>
            <a:r>
              <a:rPr lang="mr-IN" dirty="0" smtClean="0">
                <a:latin typeface="PT Sans" charset="-52"/>
                <a:ea typeface="PT Sans" charset="-52"/>
                <a:cs typeface="PT Sans" charset="-52"/>
              </a:rPr>
              <a:t>…</a:t>
            </a:r>
            <a:r>
              <a:rPr lang="en-US" dirty="0">
                <a:latin typeface="PT Sans" charset="-52"/>
                <a:ea typeface="PT Sans" charset="-52"/>
                <a:cs typeface="PT Sans" charset="-52"/>
              </a:rPr>
              <a:t> </a:t>
            </a: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speak anymore in His name, then in my heart it becomes like a ______________ ________ .” (20:9)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72168" y="942382"/>
            <a:ext cx="3821614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Tree planted by the water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985" y="3286750"/>
            <a:ext cx="1652732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overcome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5190" y="2710433"/>
            <a:ext cx="1434038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deceived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62485" y="4451852"/>
            <a:ext cx="1435262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burning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81867" y="4451851"/>
            <a:ext cx="667021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fire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35741" y="1535092"/>
            <a:ext cx="1823717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deceitful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72168" y="2063393"/>
            <a:ext cx="932781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sick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33441" y="365265"/>
            <a:ext cx="1207366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trusts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28726" y="2710433"/>
            <a:ext cx="1434038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deceived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23785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13" grpId="0" animBg="1"/>
      <p:bldP spid="15" grpId="0" animBg="1"/>
      <p:bldP spid="16" grpId="0" animBg="1"/>
      <p:bldP spid="18" grpId="0" animBg="1"/>
      <p:bldP spid="25" grpId="0" animBg="1"/>
      <p:bldP spid="26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57018" y="303551"/>
            <a:ext cx="8740297" cy="6250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I will raise up for David a _____________ ; He will reign as king and act wisely and do ___________ &amp; ___________________ (23:5)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>
                <a:latin typeface="PT Sans" charset="-52"/>
                <a:ea typeface="PT Sans" charset="-52"/>
                <a:cs typeface="PT Sans" charset="-52"/>
              </a:rPr>
              <a:t>[of the false prophets] “But who has stood in the ____________ of the Lord, the he should see and hear His word?” (23:18)</a:t>
            </a:r>
          </a:p>
          <a:p>
            <a:pPr marL="571500" indent="-480060"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This whole land will be a desolation and a horror, and these nations will serve the king of Babylon _________ years. (25:11)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77611" y="924313"/>
            <a:ext cx="1169747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justice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21547" y="3271764"/>
            <a:ext cx="1150753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3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seventy</a:t>
            </a:r>
            <a:endParaRPr lang="en-US" sz="23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09047" y="920204"/>
            <a:ext cx="2036698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righteousness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40601" y="1549557"/>
            <a:ext cx="1211064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council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33441" y="365265"/>
            <a:ext cx="1207366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754380" algn="ctr"/>
            <a:r>
              <a:rPr lang="en-US" sz="24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Branch</a:t>
            </a:r>
            <a:endParaRPr lang="en-US" sz="24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93281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8" grpId="0" animBg="1"/>
      <p:bldP spid="25" grpId="0" animBg="1"/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Structure of Jeremiah</a:t>
            </a:r>
            <a:endParaRPr lang="en-US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0072" y="1690691"/>
            <a:ext cx="8283857" cy="4705901"/>
          </a:xfrm>
          <a:prstGeom prst="rect">
            <a:avLst/>
          </a:prstGeom>
          <a:solidFill>
            <a:srgbClr val="92D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480060">
              <a:lnSpc>
                <a:spcPct val="150000"/>
              </a:lnSpc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Condemnation &amp; Disaster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(1-12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1028700" lvl="1" indent="-480060">
              <a:lnSpc>
                <a:spcPct val="150000"/>
              </a:lnSpc>
              <a:buFont typeface="Wingdings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God’s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Plans for Exile, </a:t>
            </a:r>
            <a:r>
              <a:rPr lang="en-US" sz="2800" dirty="0" err="1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Jer’s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Complaints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(13-20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1485900" lvl="2" indent="-480060">
              <a:lnSpc>
                <a:spcPct val="150000"/>
              </a:lnSpc>
              <a:buFont typeface="Courier New" charset="0"/>
              <a:buChar char="o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To Kings (&amp; others)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(21-29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1943100" lvl="3" indent="-48006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Words of Hope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(30-33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1485900" lvl="2" indent="-480060">
              <a:lnSpc>
                <a:spcPct val="150000"/>
              </a:lnSpc>
              <a:buFont typeface="Courier New" charset="0"/>
              <a:buChar char="o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To Kings (&amp; others)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(34-35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1028700" lvl="1" indent="-480060">
              <a:lnSpc>
                <a:spcPct val="150000"/>
              </a:lnSpc>
              <a:buFont typeface="Wingdings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Jeremiah’s Suffering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(36-45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  <a:p>
            <a:pPr marL="571500" indent="-480060">
              <a:lnSpc>
                <a:spcPct val="150000"/>
              </a:lnSpc>
              <a:spcAft>
                <a:spcPts val="30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Oracles Against the Nations 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(46-51</a:t>
            </a:r>
            <a:r>
              <a:rPr lang="en-US" sz="28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725407" y="3235983"/>
            <a:ext cx="1149510" cy="462987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7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Structure of Jeremiah</a:t>
            </a:r>
            <a:endParaRPr lang="en-US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6838" y="1690691"/>
            <a:ext cx="7070324" cy="4039957"/>
          </a:xfrm>
          <a:prstGeom prst="rect">
            <a:avLst/>
          </a:prstGeom>
          <a:solidFill>
            <a:srgbClr val="00B0F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480060">
              <a:lnSpc>
                <a:spcPct val="150000"/>
              </a:lnSpc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Oracles Against Judah (</a:t>
            </a:r>
            <a:r>
              <a:rPr lang="en-US" sz="3200" dirty="0" err="1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1-25)</a:t>
            </a:r>
          </a:p>
          <a:p>
            <a:pPr marL="1028700" lvl="1" indent="-480060">
              <a:lnSpc>
                <a:spcPct val="150000"/>
              </a:lnSpc>
              <a:buFont typeface="Wingdings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Historical Interlude (</a:t>
            </a:r>
            <a:r>
              <a:rPr lang="en-US" sz="3200" dirty="0" err="1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26-29)</a:t>
            </a:r>
          </a:p>
          <a:p>
            <a:pPr marL="1485900" lvl="2" indent="-480060">
              <a:lnSpc>
                <a:spcPct val="150000"/>
              </a:lnSpc>
              <a:buFont typeface="Wingdings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Book of Comfort (</a:t>
            </a:r>
            <a:r>
              <a:rPr lang="en-US" sz="3200" dirty="0" err="1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30-33)</a:t>
            </a:r>
          </a:p>
          <a:p>
            <a:pPr marL="1028700" lvl="1" indent="-480060">
              <a:lnSpc>
                <a:spcPct val="150000"/>
              </a:lnSpc>
              <a:buFont typeface="Wingdings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Historical Interlude (</a:t>
            </a:r>
            <a:r>
              <a:rPr lang="en-US" sz="3200" dirty="0" err="1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ch.</a:t>
            </a: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34-45)</a:t>
            </a:r>
          </a:p>
          <a:p>
            <a:pPr marL="571500" indent="-480060">
              <a:lnSpc>
                <a:spcPct val="150000"/>
              </a:lnSpc>
              <a:spcAft>
                <a:spcPts val="3000"/>
              </a:spcAft>
              <a:buFont typeface="Arial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Oracles Against Nations (ch.46-51)</a:t>
            </a:r>
          </a:p>
        </p:txBody>
      </p:sp>
      <p:sp>
        <p:nvSpPr>
          <p:cNvPr id="9" name="Right Arrow 8"/>
          <p:cNvSpPr/>
          <p:nvPr/>
        </p:nvSpPr>
        <p:spPr>
          <a:xfrm>
            <a:off x="628650" y="2797460"/>
            <a:ext cx="981237" cy="462987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9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6702"/>
            <a:ext cx="7886700" cy="1104857"/>
          </a:xfrm>
        </p:spPr>
        <p:txBody>
          <a:bodyPr>
            <a:normAutofit/>
          </a:bodyPr>
          <a:lstStyle/>
          <a:p>
            <a:pPr marL="674370" indent="-857250">
              <a:lnSpc>
                <a:spcPct val="100000"/>
              </a:lnSpc>
              <a:buFont typeface="+mj-lt"/>
              <a:buAutoNum type="romanUcPeriod"/>
            </a:pP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Submit and Stay (27:1-11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" y="1481558"/>
            <a:ext cx="7429500" cy="5139159"/>
          </a:xfrm>
        </p:spPr>
        <p:txBody>
          <a:bodyPr numCol="1" spcCol="182880">
            <a:noAutofit/>
          </a:bodyPr>
          <a:lstStyle/>
          <a:p>
            <a:r>
              <a:rPr lang="en-US" sz="3200" dirty="0"/>
              <a:t>E</a:t>
            </a:r>
            <a:r>
              <a:rPr lang="en-US" sz="3200" dirty="0" smtClean="0"/>
              <a:t>arly </a:t>
            </a:r>
            <a:r>
              <a:rPr lang="en-US" sz="3200" dirty="0"/>
              <a:t>in the reign of Zedekiah—two waves of captives have already been taken. (1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82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>
            <a:stCxn id="12" idx="2"/>
            <a:endCxn id="13" idx="0"/>
          </p:cNvCxnSpPr>
          <p:nvPr/>
        </p:nvCxnSpPr>
        <p:spPr>
          <a:xfrm flipH="1">
            <a:off x="4572000" y="3788992"/>
            <a:ext cx="1" cy="4973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0219"/>
            <a:ext cx="7886700" cy="65344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King Josiah and sons</a:t>
            </a:r>
            <a:endParaRPr lang="en-US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76854" y="1299404"/>
            <a:ext cx="2390293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Josiah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(640 </a:t>
            </a:r>
            <a:r>
              <a:rPr lang="mr-IN" sz="2800" dirty="0" smtClean="0">
                <a:solidFill>
                  <a:schemeClr val="bg1"/>
                </a:solidFill>
              </a:rPr>
              <a:t>–</a:t>
            </a:r>
            <a:r>
              <a:rPr lang="en-US" sz="2800" dirty="0" smtClean="0">
                <a:solidFill>
                  <a:schemeClr val="bg1"/>
                </a:solidFill>
              </a:rPr>
              <a:t> 609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40312" y="2829478"/>
            <a:ext cx="1616596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Jehoahaz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(609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76854" y="2834885"/>
            <a:ext cx="2390293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</a:rPr>
              <a:t>Jehoiakim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(609 </a:t>
            </a:r>
            <a:r>
              <a:rPr lang="mr-IN" sz="2800" dirty="0" smtClean="0">
                <a:solidFill>
                  <a:schemeClr val="bg1"/>
                </a:solidFill>
              </a:rPr>
              <a:t>–</a:t>
            </a:r>
            <a:r>
              <a:rPr lang="en-US" sz="2800" dirty="0" smtClean="0">
                <a:solidFill>
                  <a:schemeClr val="bg1"/>
                </a:solidFill>
              </a:rPr>
              <a:t> 598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8165" y="4286326"/>
            <a:ext cx="1847669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Jehoiachin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(597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87093" y="2834884"/>
            <a:ext cx="2554812" cy="95410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PT Sans" charset="-52"/>
                <a:ea typeface="PT Sans" charset="-52"/>
                <a:cs typeface="PT Sans" charset="-52"/>
              </a:rPr>
              <a:t>Zedekiah </a:t>
            </a:r>
          </a:p>
          <a:p>
            <a:pPr algn="ctr"/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(597 </a:t>
            </a:r>
            <a:r>
              <a:rPr lang="mr-IN" sz="2800" dirty="0" smtClean="0">
                <a:latin typeface="PT Sans" charset="-52"/>
                <a:ea typeface="PT Sans" charset="-52"/>
                <a:cs typeface="PT Sans" charset="-52"/>
              </a:rPr>
              <a:t>–</a:t>
            </a:r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 586 BC)</a:t>
            </a:r>
            <a:endParaRPr lang="en-US" sz="2800" dirty="0">
              <a:latin typeface="PT Sans" charset="-52"/>
              <a:ea typeface="PT Sans" charset="-52"/>
              <a:cs typeface="PT Sans" charset="-52"/>
            </a:endParaRPr>
          </a:p>
        </p:txBody>
      </p:sp>
      <p:cxnSp>
        <p:nvCxnSpPr>
          <p:cNvPr id="17" name="Straight Connector 16"/>
          <p:cNvCxnSpPr>
            <a:stCxn id="10" idx="2"/>
            <a:endCxn id="11" idx="0"/>
          </p:cNvCxnSpPr>
          <p:nvPr/>
        </p:nvCxnSpPr>
        <p:spPr>
          <a:xfrm flipH="1">
            <a:off x="2148610" y="2253511"/>
            <a:ext cx="2423391" cy="575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2"/>
            <a:endCxn id="12" idx="0"/>
          </p:cNvCxnSpPr>
          <p:nvPr/>
        </p:nvCxnSpPr>
        <p:spPr>
          <a:xfrm>
            <a:off x="4572001" y="2253511"/>
            <a:ext cx="0" cy="5813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2"/>
            <a:endCxn id="14" idx="0"/>
          </p:cNvCxnSpPr>
          <p:nvPr/>
        </p:nvCxnSpPr>
        <p:spPr>
          <a:xfrm>
            <a:off x="4572001" y="2253511"/>
            <a:ext cx="2892498" cy="5813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>
            <a:stCxn id="13" idx="2"/>
            <a:endCxn id="20" idx="0"/>
          </p:cNvCxnSpPr>
          <p:nvPr/>
        </p:nvCxnSpPr>
        <p:spPr>
          <a:xfrm>
            <a:off x="4572000" y="5240433"/>
            <a:ext cx="1" cy="5872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78790" y="5827707"/>
            <a:ext cx="2986421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PT Sans" charset="-52"/>
                <a:ea typeface="PT Sans" charset="-52"/>
                <a:cs typeface="PT Sans" charset="-52"/>
              </a:rPr>
              <a:t>Lineage of Christ</a:t>
            </a:r>
            <a:endParaRPr lang="en-US" sz="2800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Oval 2"/>
          <p:cNvSpPr/>
          <p:nvPr/>
        </p:nvSpPr>
        <p:spPr>
          <a:xfrm>
            <a:off x="6320825" y="2657888"/>
            <a:ext cx="2287347" cy="1308100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2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6702"/>
            <a:ext cx="7886700" cy="1104857"/>
          </a:xfrm>
        </p:spPr>
        <p:txBody>
          <a:bodyPr>
            <a:normAutofit/>
          </a:bodyPr>
          <a:lstStyle/>
          <a:p>
            <a:pPr marL="674370" indent="-857250">
              <a:lnSpc>
                <a:spcPct val="100000"/>
              </a:lnSpc>
              <a:buFont typeface="+mj-lt"/>
              <a:buAutoNum type="romanUcPeriod"/>
            </a:pP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Submit and Stay (27:1-11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)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" y="1278358"/>
            <a:ext cx="7429500" cy="5452642"/>
          </a:xfrm>
        </p:spPr>
        <p:txBody>
          <a:bodyPr numCol="1" spcCol="182880">
            <a:noAutofit/>
          </a:bodyPr>
          <a:lstStyle/>
          <a:p>
            <a:r>
              <a:rPr lang="en-US" sz="3200" dirty="0"/>
              <a:t>E</a:t>
            </a:r>
            <a:r>
              <a:rPr lang="en-US" sz="3200" dirty="0" smtClean="0"/>
              <a:t>arly </a:t>
            </a:r>
            <a:r>
              <a:rPr lang="en-US" sz="3200" dirty="0"/>
              <a:t>in the reign of Zedekiah—two waves of captives have already been taken. (1)</a:t>
            </a:r>
          </a:p>
          <a:p>
            <a:r>
              <a:rPr lang="en-US" sz="3200" dirty="0" smtClean="0"/>
              <a:t>Make bonds </a:t>
            </a:r>
            <a:r>
              <a:rPr lang="en-US" sz="3200" dirty="0"/>
              <a:t>and </a:t>
            </a:r>
            <a:r>
              <a:rPr lang="en-US" sz="3200" dirty="0" smtClean="0"/>
              <a:t>yokes, put </a:t>
            </a:r>
            <a:r>
              <a:rPr lang="en-US" sz="3200" dirty="0"/>
              <a:t>them on his neck and speak to </a:t>
            </a:r>
            <a:r>
              <a:rPr lang="en-US" sz="3200" dirty="0" smtClean="0"/>
              <a:t>representatives </a:t>
            </a:r>
            <a:r>
              <a:rPr lang="en-US" sz="3200" dirty="0"/>
              <a:t>from the surrounding nations. (2-3)</a:t>
            </a:r>
          </a:p>
          <a:p>
            <a:r>
              <a:rPr lang="en-US" sz="3200" dirty="0" smtClean="0"/>
              <a:t>God </a:t>
            </a:r>
            <a:r>
              <a:rPr lang="en-US" sz="3200" dirty="0"/>
              <a:t>the Creator has given </a:t>
            </a:r>
            <a:r>
              <a:rPr lang="en-US" sz="3200" dirty="0" smtClean="0"/>
              <a:t>these </a:t>
            </a:r>
            <a:r>
              <a:rPr lang="en-US" sz="3200" dirty="0"/>
              <a:t>nations </a:t>
            </a:r>
            <a:r>
              <a:rPr lang="en-US" sz="3200" dirty="0" smtClean="0"/>
              <a:t>to Nebuchadnezzar (for </a:t>
            </a:r>
            <a:r>
              <a:rPr lang="en-US" sz="3200" dirty="0"/>
              <a:t>a time). (4-7)</a:t>
            </a:r>
          </a:p>
          <a:p>
            <a:r>
              <a:rPr lang="en-US" sz="3200" dirty="0"/>
              <a:t>Any nation that resists this yoke, God will punish with destruction. (8)</a:t>
            </a:r>
          </a:p>
          <a:p>
            <a:r>
              <a:rPr lang="en-US" sz="3200" dirty="0"/>
              <a:t>If they want to </a:t>
            </a:r>
            <a:r>
              <a:rPr lang="en-US" sz="3200" dirty="0" smtClean="0"/>
              <a:t>stay, </a:t>
            </a:r>
            <a:r>
              <a:rPr lang="en-US" sz="3200" dirty="0"/>
              <a:t>they should ignore </a:t>
            </a:r>
            <a:r>
              <a:rPr lang="en-US" sz="3200" dirty="0" smtClean="0"/>
              <a:t>future-tellers and </a:t>
            </a:r>
            <a:r>
              <a:rPr lang="en-US" sz="3200" dirty="0"/>
              <a:t>submit. (9-11)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143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0403"/>
            <a:ext cx="7886700" cy="1325563"/>
          </a:xfrm>
        </p:spPr>
        <p:txBody>
          <a:bodyPr>
            <a:normAutofit/>
          </a:bodyPr>
          <a:lstStyle/>
          <a:p>
            <a:pPr marL="674370" indent="-857250">
              <a:lnSpc>
                <a:spcPct val="100000"/>
              </a:lnSpc>
              <a:buFont typeface="+mj-lt"/>
              <a:buAutoNum type="romanUcPeriod" startAt="2"/>
            </a:pP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False Prophets (27:12-22)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523" y="1352772"/>
            <a:ext cx="7744954" cy="5149628"/>
          </a:xfrm>
        </p:spPr>
        <p:txBody>
          <a:bodyPr>
            <a:noAutofit/>
          </a:bodyPr>
          <a:lstStyle/>
          <a:p>
            <a:r>
              <a:rPr lang="en-US" sz="3200" dirty="0"/>
              <a:t>T</a:t>
            </a:r>
            <a:r>
              <a:rPr lang="en-US" sz="3200" dirty="0" smtClean="0"/>
              <a:t>o Zedekiah: </a:t>
            </a:r>
            <a:r>
              <a:rPr lang="en-US" sz="3200" dirty="0"/>
              <a:t>serve Babylon </a:t>
            </a:r>
            <a:r>
              <a:rPr lang="en-US" sz="3200" dirty="0" smtClean="0"/>
              <a:t>and live</a:t>
            </a:r>
            <a:r>
              <a:rPr lang="en-US" sz="3200" dirty="0"/>
              <a:t>. (12-13)</a:t>
            </a:r>
          </a:p>
          <a:p>
            <a:r>
              <a:rPr lang="en-US" sz="3200" dirty="0"/>
              <a:t>F</a:t>
            </a:r>
            <a:r>
              <a:rPr lang="en-US" sz="3200" dirty="0" smtClean="0"/>
              <a:t>alse </a:t>
            </a:r>
            <a:r>
              <a:rPr lang="en-US" sz="3200" dirty="0"/>
              <a:t>prophets </a:t>
            </a:r>
            <a:r>
              <a:rPr lang="en-US" sz="3200" dirty="0" smtClean="0"/>
              <a:t>say </a:t>
            </a:r>
            <a:r>
              <a:rPr lang="en-US" sz="3200" dirty="0"/>
              <a:t>that they </a:t>
            </a:r>
            <a:r>
              <a:rPr lang="en-US" sz="3200" dirty="0" smtClean="0"/>
              <a:t>won’t </a:t>
            </a:r>
            <a:r>
              <a:rPr lang="en-US" sz="3200" dirty="0"/>
              <a:t>serve </a:t>
            </a:r>
            <a:r>
              <a:rPr lang="en-US" sz="3200" dirty="0" smtClean="0"/>
              <a:t>Babylon—God didn’t </a:t>
            </a:r>
            <a:r>
              <a:rPr lang="en-US" sz="3200" dirty="0"/>
              <a:t>send </a:t>
            </a:r>
            <a:r>
              <a:rPr lang="en-US" sz="3200" dirty="0" smtClean="0"/>
              <a:t>them. </a:t>
            </a:r>
            <a:r>
              <a:rPr lang="en-US" sz="3200" dirty="0"/>
              <a:t>(14-15)</a:t>
            </a:r>
          </a:p>
          <a:p>
            <a:r>
              <a:rPr lang="en-US" sz="3200" dirty="0"/>
              <a:t>P</a:t>
            </a:r>
            <a:r>
              <a:rPr lang="en-US" sz="3200" dirty="0" smtClean="0"/>
              <a:t>rophets saying </a:t>
            </a:r>
            <a:r>
              <a:rPr lang="en-US" sz="3200" dirty="0"/>
              <a:t>that the vessels taken from the temple </a:t>
            </a:r>
            <a:r>
              <a:rPr lang="en-US" sz="3200" dirty="0" smtClean="0"/>
              <a:t>would </a:t>
            </a:r>
            <a:r>
              <a:rPr lang="en-US" sz="3200" dirty="0"/>
              <a:t>be coming </a:t>
            </a:r>
            <a:r>
              <a:rPr lang="en-US" sz="3200" dirty="0" smtClean="0"/>
              <a:t>back. </a:t>
            </a:r>
            <a:r>
              <a:rPr lang="en-US" sz="3200" dirty="0"/>
              <a:t>(16)</a:t>
            </a:r>
          </a:p>
          <a:p>
            <a:r>
              <a:rPr lang="en-US" sz="3200" dirty="0"/>
              <a:t>Jeremiah says </a:t>
            </a:r>
            <a:r>
              <a:rPr lang="en-US" sz="3200" dirty="0" smtClean="0"/>
              <a:t>they </a:t>
            </a:r>
            <a:r>
              <a:rPr lang="en-US" sz="3200" dirty="0"/>
              <a:t>should declare that the remaining vessels </a:t>
            </a:r>
            <a:r>
              <a:rPr lang="en-US" sz="3200" dirty="0" smtClean="0"/>
              <a:t>won’t go. </a:t>
            </a:r>
            <a:r>
              <a:rPr lang="en-US" sz="3200" dirty="0"/>
              <a:t>(17-18)</a:t>
            </a:r>
          </a:p>
          <a:p>
            <a:r>
              <a:rPr lang="en-US" sz="3200" dirty="0"/>
              <a:t>W</a:t>
            </a:r>
            <a:r>
              <a:rPr lang="en-US" sz="3200" dirty="0" smtClean="0"/>
              <a:t>hat </a:t>
            </a:r>
            <a:r>
              <a:rPr lang="en-US" sz="3200" dirty="0"/>
              <a:t>remains in the temple will be carried to Babylon and kept there until God </a:t>
            </a:r>
            <a:r>
              <a:rPr lang="en-US" sz="3200" dirty="0" smtClean="0"/>
              <a:t>brings </a:t>
            </a:r>
            <a:r>
              <a:rPr lang="en-US" sz="3200" dirty="0"/>
              <a:t>them back with the people. (19-22)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0457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74370" indent="-857250">
              <a:lnSpc>
                <a:spcPct val="100000"/>
              </a:lnSpc>
              <a:buFont typeface="+mj-lt"/>
              <a:buAutoNum type="romanUcPeriod" startAt="3"/>
            </a:pP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The Case of </a:t>
            </a:r>
            <a:r>
              <a:rPr lang="en-US" sz="3600" dirty="0" err="1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Hananiah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 (28:1-17)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474791"/>
            <a:ext cx="7715250" cy="5180009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3200" dirty="0" err="1" smtClean="0"/>
              <a:t>Hananiah</a:t>
            </a:r>
            <a:r>
              <a:rPr lang="en-US" sz="3200" dirty="0" smtClean="0"/>
              <a:t> </a:t>
            </a:r>
            <a:r>
              <a:rPr lang="en-US" sz="3200" dirty="0"/>
              <a:t>proclaims </a:t>
            </a:r>
            <a:r>
              <a:rPr lang="en-US" sz="3200" dirty="0" smtClean="0"/>
              <a:t>Neb’s </a:t>
            </a:r>
            <a:r>
              <a:rPr lang="en-US" sz="3200" dirty="0"/>
              <a:t>yoke </a:t>
            </a:r>
            <a:r>
              <a:rPr lang="en-US" sz="3200" dirty="0" smtClean="0"/>
              <a:t>broken</a:t>
            </a:r>
            <a:r>
              <a:rPr lang="en-US" sz="3200" dirty="0"/>
              <a:t>, </a:t>
            </a:r>
            <a:r>
              <a:rPr lang="en-US" sz="3200" dirty="0" smtClean="0"/>
              <a:t>in 2 years </a:t>
            </a:r>
            <a:r>
              <a:rPr lang="en-US" sz="3200" dirty="0" err="1"/>
              <a:t>Jehoiachin</a:t>
            </a:r>
            <a:r>
              <a:rPr lang="en-US" sz="3200" dirty="0"/>
              <a:t> </a:t>
            </a:r>
            <a:r>
              <a:rPr lang="en-US" sz="3200" dirty="0" smtClean="0"/>
              <a:t>&amp; vessels will return</a:t>
            </a:r>
            <a:r>
              <a:rPr lang="en-US" sz="3200" dirty="0"/>
              <a:t>. (1-4)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Jeremiah </a:t>
            </a:r>
            <a:r>
              <a:rPr lang="en-US" sz="3200" dirty="0" smtClean="0"/>
              <a:t>‘hopes’ he’s right, </a:t>
            </a:r>
            <a:r>
              <a:rPr lang="en-US" sz="3200" dirty="0"/>
              <a:t>but recognizes that a message must be </a:t>
            </a:r>
            <a:r>
              <a:rPr lang="en-US" sz="3200" dirty="0" smtClean="0"/>
              <a:t>confirmed. </a:t>
            </a:r>
            <a:r>
              <a:rPr lang="en-US" sz="3200" dirty="0"/>
              <a:t>(5-9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775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Deuteronomy 18:21-22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8650" y="1690691"/>
            <a:ext cx="79375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/>
              <a:t>21 </a:t>
            </a:r>
            <a:r>
              <a:rPr lang="en-US" sz="3600" dirty="0"/>
              <a:t>You may say in your heart, ‘How will we know the word which the </a:t>
            </a:r>
            <a:r>
              <a:rPr lang="en-US" sz="3600" cap="small" dirty="0"/>
              <a:t>Lord</a:t>
            </a:r>
            <a:r>
              <a:rPr lang="en-US" sz="3600" dirty="0"/>
              <a:t> has not spoken?’ </a:t>
            </a:r>
            <a:r>
              <a:rPr lang="en-US" sz="3600" b="1" baseline="30000" dirty="0"/>
              <a:t>22 </a:t>
            </a:r>
            <a:r>
              <a:rPr lang="en-US" sz="3600" dirty="0"/>
              <a:t>When a prophet speaks in the name of the </a:t>
            </a:r>
            <a:r>
              <a:rPr lang="en-US" sz="3600" cap="small" dirty="0"/>
              <a:t>Lord</a:t>
            </a:r>
            <a:r>
              <a:rPr lang="en-US" sz="3600" dirty="0"/>
              <a:t>, if the thing does not come about or come true, that is the thing which the </a:t>
            </a:r>
            <a:r>
              <a:rPr lang="en-US" sz="3600" cap="small" dirty="0"/>
              <a:t>Lord</a:t>
            </a:r>
            <a:r>
              <a:rPr lang="en-US" sz="3600" dirty="0"/>
              <a:t> has not spoken. The prophet has spoken it presumptuously; you shall not be afraid of him.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3000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74370" indent="-857250">
              <a:lnSpc>
                <a:spcPct val="100000"/>
              </a:lnSpc>
              <a:buFont typeface="+mj-lt"/>
              <a:buAutoNum type="romanUcPeriod" startAt="3"/>
            </a:pP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The Case of </a:t>
            </a:r>
            <a:r>
              <a:rPr lang="en-US" sz="3600" dirty="0" err="1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Hananiah</a:t>
            </a:r>
            <a:r>
              <a:rPr lang="en-US" sz="3600" dirty="0" smtClean="0">
                <a:solidFill>
                  <a:srgbClr val="FFFF00"/>
                </a:solidFill>
                <a:latin typeface="PT Sans" charset="-52"/>
                <a:ea typeface="PT Sans" charset="-52"/>
                <a:cs typeface="PT Sans" charset="-52"/>
              </a:rPr>
              <a:t> (28:1-17)</a:t>
            </a:r>
            <a:endParaRPr lang="en-US" sz="3600" dirty="0">
              <a:solidFill>
                <a:srgbClr val="FFFF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474791"/>
            <a:ext cx="7715250" cy="5180009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3200" dirty="0" err="1" smtClean="0"/>
              <a:t>Hananiah</a:t>
            </a:r>
            <a:r>
              <a:rPr lang="en-US" sz="3200" dirty="0" smtClean="0"/>
              <a:t> </a:t>
            </a:r>
            <a:r>
              <a:rPr lang="en-US" sz="3200" dirty="0"/>
              <a:t>proclaims </a:t>
            </a:r>
            <a:r>
              <a:rPr lang="en-US" sz="3200" dirty="0" smtClean="0"/>
              <a:t>Neb’s </a:t>
            </a:r>
            <a:r>
              <a:rPr lang="en-US" sz="3200" dirty="0"/>
              <a:t>yoke </a:t>
            </a:r>
            <a:r>
              <a:rPr lang="en-US" sz="3200" dirty="0" smtClean="0"/>
              <a:t>broken</a:t>
            </a:r>
            <a:r>
              <a:rPr lang="en-US" sz="3200" dirty="0"/>
              <a:t>, </a:t>
            </a:r>
            <a:r>
              <a:rPr lang="en-US" sz="3200" dirty="0" smtClean="0"/>
              <a:t>in 2 years </a:t>
            </a:r>
            <a:r>
              <a:rPr lang="en-US" sz="3200" dirty="0" err="1"/>
              <a:t>Jehoiachin</a:t>
            </a:r>
            <a:r>
              <a:rPr lang="en-US" sz="3200" dirty="0"/>
              <a:t> </a:t>
            </a:r>
            <a:r>
              <a:rPr lang="en-US" sz="3200" dirty="0" smtClean="0"/>
              <a:t>&amp; vessels will return</a:t>
            </a:r>
            <a:r>
              <a:rPr lang="en-US" sz="3200" dirty="0"/>
              <a:t>. (1-4)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Jeremiah </a:t>
            </a:r>
            <a:r>
              <a:rPr lang="en-US" sz="3200" dirty="0" smtClean="0"/>
              <a:t>‘hopes’ he’s right, </a:t>
            </a:r>
            <a:r>
              <a:rPr lang="en-US" sz="3200" dirty="0"/>
              <a:t>but recognizes that a message must be </a:t>
            </a:r>
            <a:r>
              <a:rPr lang="en-US" sz="3200" dirty="0" smtClean="0"/>
              <a:t>confirmed. </a:t>
            </a:r>
            <a:r>
              <a:rPr lang="en-US" sz="3200" dirty="0"/>
              <a:t>(5-9)</a:t>
            </a:r>
          </a:p>
          <a:p>
            <a:pPr>
              <a:spcAft>
                <a:spcPts val="600"/>
              </a:spcAft>
            </a:pPr>
            <a:r>
              <a:rPr lang="en-US" sz="3200" dirty="0" err="1"/>
              <a:t>Hananiah</a:t>
            </a:r>
            <a:r>
              <a:rPr lang="en-US" sz="3200" dirty="0"/>
              <a:t> doubles </a:t>
            </a:r>
            <a:r>
              <a:rPr lang="en-US" sz="3200" dirty="0" smtClean="0"/>
              <a:t>down, breaks </a:t>
            </a:r>
            <a:r>
              <a:rPr lang="en-US" sz="3200" dirty="0"/>
              <a:t>Jeremiah’s </a:t>
            </a:r>
            <a:r>
              <a:rPr lang="en-US" sz="3200" dirty="0" smtClean="0"/>
              <a:t>yoke. </a:t>
            </a:r>
            <a:r>
              <a:rPr lang="en-US" sz="3200" dirty="0"/>
              <a:t>(10-11)</a:t>
            </a:r>
          </a:p>
          <a:p>
            <a:pPr>
              <a:spcAft>
                <a:spcPts val="600"/>
              </a:spcAft>
            </a:pPr>
            <a:r>
              <a:rPr lang="en-US" sz="3200" dirty="0" smtClean="0"/>
              <a:t>God says that </a:t>
            </a:r>
            <a:r>
              <a:rPr lang="en-US" sz="3200" dirty="0"/>
              <a:t>the yoke will not be broken, but will only be harsher. (12-14)</a:t>
            </a:r>
          </a:p>
          <a:p>
            <a:pPr>
              <a:spcAft>
                <a:spcPts val="600"/>
              </a:spcAft>
            </a:pPr>
            <a:r>
              <a:rPr lang="en-US" sz="3200" dirty="0" err="1" smtClean="0"/>
              <a:t>Hananiah</a:t>
            </a:r>
            <a:r>
              <a:rPr lang="en-US" sz="3200" dirty="0" smtClean="0"/>
              <a:t> </a:t>
            </a:r>
            <a:r>
              <a:rPr lang="en-US" sz="3200" dirty="0"/>
              <a:t>himself will die within the year for lying to the people—and he does. (15-17)</a:t>
            </a:r>
            <a:endParaRPr lang="en-US" sz="3200" b="1" i="1" dirty="0"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06484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6042</TotalTime>
  <Words>987</Words>
  <Application>Microsoft Macintosh PowerPoint</Application>
  <PresentationFormat>On-screen Show (4:3)</PresentationFormat>
  <Paragraphs>146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Calibri</vt:lpstr>
      <vt:lpstr>Calibri Light</vt:lpstr>
      <vt:lpstr>Courier New</vt:lpstr>
      <vt:lpstr>Mangal</vt:lpstr>
      <vt:lpstr>PT Sans</vt:lpstr>
      <vt:lpstr>Wingdings</vt:lpstr>
      <vt:lpstr>Arial</vt:lpstr>
      <vt:lpstr>Office Theme</vt:lpstr>
      <vt:lpstr>Jeremiah</vt:lpstr>
      <vt:lpstr>Structure of Jeremiah</vt:lpstr>
      <vt:lpstr>Submit and Stay (27:1-11)</vt:lpstr>
      <vt:lpstr>King Josiah and sons</vt:lpstr>
      <vt:lpstr>Submit and Stay (27:1-11)</vt:lpstr>
      <vt:lpstr>False Prophets (27:12-22)</vt:lpstr>
      <vt:lpstr>The Case of Hananiah (28:1-17)</vt:lpstr>
      <vt:lpstr>Deuteronomy 18:21-22</vt:lpstr>
      <vt:lpstr>The Case of Hananiah (28:1-17)</vt:lpstr>
      <vt:lpstr>Jeremiah</vt:lpstr>
      <vt:lpstr>Historical Context of Jeremiah</vt:lpstr>
      <vt:lpstr>King Josiah and sons</vt:lpstr>
      <vt:lpstr>What is the prophet’s purpose?</vt:lpstr>
      <vt:lpstr>What does the prophet talk about?</vt:lpstr>
      <vt:lpstr>Themes in the Prophets</vt:lpstr>
      <vt:lpstr>PowerPoint Presentation</vt:lpstr>
      <vt:lpstr>PowerPoint Presentation</vt:lpstr>
      <vt:lpstr>PowerPoint Presentation</vt:lpstr>
      <vt:lpstr>Structure of Jeremiah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Jeremiah</dc:title>
  <dc:creator>Microsoft Office User</dc:creator>
  <cp:lastModifiedBy>Microsoft Office User</cp:lastModifiedBy>
  <cp:revision>162</cp:revision>
  <cp:lastPrinted>2020-05-16T19:37:10Z</cp:lastPrinted>
  <dcterms:created xsi:type="dcterms:W3CDTF">2020-03-08T00:51:56Z</dcterms:created>
  <dcterms:modified xsi:type="dcterms:W3CDTF">2020-05-31T02:56:29Z</dcterms:modified>
</cp:coreProperties>
</file>