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handoutMasterIdLst>
    <p:handoutMasterId r:id="rId36"/>
  </p:handoutMasterIdLst>
  <p:sldIdLst>
    <p:sldId id="256" r:id="rId2"/>
    <p:sldId id="272" r:id="rId3"/>
    <p:sldId id="275" r:id="rId4"/>
    <p:sldId id="368" r:id="rId5"/>
    <p:sldId id="307" r:id="rId6"/>
    <p:sldId id="369" r:id="rId7"/>
    <p:sldId id="350" r:id="rId8"/>
    <p:sldId id="354" r:id="rId9"/>
    <p:sldId id="351" r:id="rId10"/>
    <p:sldId id="370" r:id="rId11"/>
    <p:sldId id="333" r:id="rId12"/>
    <p:sldId id="332" r:id="rId13"/>
    <p:sldId id="342" r:id="rId14"/>
    <p:sldId id="355" r:id="rId15"/>
    <p:sldId id="297" r:id="rId16"/>
    <p:sldId id="356" r:id="rId17"/>
    <p:sldId id="360" r:id="rId18"/>
    <p:sldId id="357" r:id="rId19"/>
    <p:sldId id="335" r:id="rId20"/>
    <p:sldId id="361" r:id="rId21"/>
    <p:sldId id="362" r:id="rId22"/>
    <p:sldId id="363" r:id="rId23"/>
    <p:sldId id="358" r:id="rId24"/>
    <p:sldId id="321" r:id="rId25"/>
    <p:sldId id="359" r:id="rId26"/>
    <p:sldId id="345" r:id="rId27"/>
    <p:sldId id="341" r:id="rId28"/>
    <p:sldId id="364" r:id="rId29"/>
    <p:sldId id="365" r:id="rId30"/>
    <p:sldId id="366" r:id="rId31"/>
    <p:sldId id="367" r:id="rId32"/>
    <p:sldId id="348" r:id="rId33"/>
    <p:sldId id="371" r:id="rId34"/>
    <p:sldId id="274" r:id="rId35"/>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022"/>
    <p:restoredTop sz="94667"/>
  </p:normalViewPr>
  <p:slideViewPr>
    <p:cSldViewPr snapToGrid="0" snapToObjects="1">
      <p:cViewPr>
        <p:scale>
          <a:sx n="94" d="100"/>
          <a:sy n="94" d="100"/>
        </p:scale>
        <p:origin x="800" y="544"/>
      </p:cViewPr>
      <p:guideLst/>
    </p:cSldViewPr>
  </p:slideViewPr>
  <p:notesTextViewPr>
    <p:cViewPr>
      <p:scale>
        <a:sx n="1" d="1"/>
        <a:sy n="1" d="1"/>
      </p:scale>
      <p:origin x="0" y="0"/>
    </p:cViewPr>
  </p:notesTextViewPr>
  <p:sorterViewPr>
    <p:cViewPr>
      <p:scale>
        <a:sx n="110" d="100"/>
        <a:sy n="110"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handoutMaster" Target="handoutMasters/handout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03ED633B-BACD-A84C-92D8-F8DE61B565C3}" type="datetimeFigureOut">
              <a:rPr lang="en-US" smtClean="0"/>
              <a:t>5/7/20</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5300330B-BB5E-7B4E-9AAB-1072CAACB228}" type="slidenum">
              <a:rPr lang="en-US" smtClean="0"/>
              <a:t>‹#›</a:t>
            </a:fld>
            <a:endParaRPr lang="en-US"/>
          </a:p>
        </p:txBody>
      </p:sp>
    </p:spTree>
    <p:extLst>
      <p:ext uri="{BB962C8B-B14F-4D97-AF65-F5344CB8AC3E}">
        <p14:creationId xmlns:p14="http://schemas.microsoft.com/office/powerpoint/2010/main" val="156670180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87DE6118-2437-4B30-8E3C-4D2BE6020583}" type="datetimeFigureOut">
              <a:rPr lang="en-US" smtClean="0"/>
              <a:pPr/>
              <a:t>5/7/20</a:t>
            </a:fld>
            <a:endParaRPr lang="en-US"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69E57DC2-970A-4B3E-BB1C-7A09969E49DF}" type="slidenum">
              <a:rPr lang="en-US" smtClean="0"/>
              <a:pPr/>
              <a:t>‹#›</a:t>
            </a:fld>
            <a:endParaRPr lang="en-US" dirty="0"/>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991578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5/7/20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303136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5/7/20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777864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5/7/20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986463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87DE6118-2437-4B30-8E3C-4D2BE6020583}" type="datetimeFigureOut">
              <a:rPr lang="en-US" smtClean="0"/>
              <a:pPr/>
              <a:t>5/7/20</a:t>
            </a:fld>
            <a:endParaRPr lang="en-US" dirty="0"/>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91091138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5/7/20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76761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5/7/20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86766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5/7/20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40143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5/7/20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756903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87DE6118-2437-4B30-8E3C-4D2BE6020583}" type="datetimeFigureOut">
              <a:rPr lang="en-US" smtClean="0"/>
              <a:pPr/>
              <a:t>5/7/20</a:t>
            </a:fld>
            <a:endParaRPr lang="en-US"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4995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87DE6118-2437-4B30-8E3C-4D2BE6020583}" type="datetimeFigureOut">
              <a:rPr lang="en-US" smtClean="0"/>
              <a:pPr/>
              <a:t>5/7/20</a:t>
            </a:fld>
            <a:endParaRPr lang="en-US"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591311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87DE6118-2437-4B30-8E3C-4D2BE6020583}" type="datetimeFigureOut">
              <a:rPr lang="en-US" smtClean="0"/>
              <a:pPr/>
              <a:t>5/7/20</a:t>
            </a:fld>
            <a:endParaRPr lang="en-US" dirty="0"/>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69E57DC2-970A-4B3E-BB1C-7A09969E49DF}" type="slidenum">
              <a:rPr lang="en-US" smtClean="0"/>
              <a:pPr/>
              <a:t>‹#›</a:t>
            </a:fld>
            <a:endParaRPr lang="en-US" dirty="0"/>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80470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11" orient="horz" pos="1368" userDrawn="1">
          <p15:clr>
            <a:srgbClr val="F26B43"/>
          </p15:clr>
        </p15:guide>
        <p15:guide id="12" orient="horz" pos="1440" userDrawn="1">
          <p15:clr>
            <a:srgbClr val="F26B43"/>
          </p15:clr>
        </p15:guide>
        <p15:guide id="13" orient="horz" pos="3696" userDrawn="1">
          <p15:clr>
            <a:srgbClr val="F26B43"/>
          </p15:clr>
        </p15:guide>
        <p15:guide id="14" orient="horz" pos="432" userDrawn="1">
          <p15:clr>
            <a:srgbClr val="F26B43"/>
          </p15:clr>
        </p15:guide>
        <p15:guide id="15" orient="horz" pos="1512" userDrawn="1">
          <p15:clr>
            <a:srgbClr val="F26B43"/>
          </p15:clr>
        </p15:guide>
        <p15:guide id="16" pos="5184" userDrawn="1">
          <p15:clr>
            <a:srgbClr val="F26B43"/>
          </p15:clr>
        </p15:guide>
        <p15:guide id="17" pos="702" userDrawn="1">
          <p15:clr>
            <a:srgbClr val="F26B43"/>
          </p15:clr>
        </p15:guide>
        <p15:guide id="18" pos="64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000" dirty="0" smtClean="0"/>
              <a:t>20/20 Vision</a:t>
            </a:r>
            <a:endParaRPr lang="en-US" sz="8000" dirty="0"/>
          </a:p>
        </p:txBody>
      </p:sp>
      <p:sp>
        <p:nvSpPr>
          <p:cNvPr id="3" name="Subtitle 2"/>
          <p:cNvSpPr>
            <a:spLocks noGrp="1"/>
          </p:cNvSpPr>
          <p:nvPr>
            <p:ph type="subTitle" idx="1"/>
          </p:nvPr>
        </p:nvSpPr>
        <p:spPr>
          <a:xfrm>
            <a:off x="1436346" y="3956280"/>
            <a:ext cx="6270922" cy="1086237"/>
          </a:xfrm>
        </p:spPr>
        <p:txBody>
          <a:bodyPr>
            <a:noAutofit/>
          </a:bodyPr>
          <a:lstStyle/>
          <a:p>
            <a:r>
              <a:rPr lang="en-US" sz="3600" dirty="0" smtClean="0"/>
              <a:t>Developing a Biblical Worldview</a:t>
            </a:r>
            <a:endParaRPr lang="en-US" sz="3600" dirty="0"/>
          </a:p>
        </p:txBody>
      </p:sp>
    </p:spTree>
    <p:extLst>
      <p:ext uri="{BB962C8B-B14F-4D97-AF65-F5344CB8AC3E}">
        <p14:creationId xmlns:p14="http://schemas.microsoft.com/office/powerpoint/2010/main" val="10342268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4" name="TextBox 3"/>
          <p:cNvSpPr txBox="1"/>
          <p:nvPr/>
        </p:nvSpPr>
        <p:spPr>
          <a:xfrm>
            <a:off x="737887" y="335663"/>
            <a:ext cx="7668227" cy="646331"/>
          </a:xfrm>
          <a:prstGeom prst="rect">
            <a:avLst/>
          </a:prstGeom>
          <a:noFill/>
        </p:spPr>
        <p:txBody>
          <a:bodyPr wrap="square" rtlCol="0">
            <a:spAutoFit/>
          </a:bodyPr>
          <a:lstStyle/>
          <a:p>
            <a:pPr algn="ctr"/>
            <a:r>
              <a:rPr lang="en-US" sz="3600" b="1" dirty="0" smtClean="0">
                <a:solidFill>
                  <a:prstClr val="black"/>
                </a:solidFill>
              </a:rPr>
              <a:t>Does this ever happen?</a:t>
            </a:r>
            <a:endParaRPr lang="en-US" sz="3600" b="1" dirty="0">
              <a:solidFill>
                <a:prstClr val="black"/>
              </a:solidFill>
            </a:endParaRPr>
          </a:p>
        </p:txBody>
      </p:sp>
      <p:sp>
        <p:nvSpPr>
          <p:cNvPr id="5" name="TextBox 4"/>
          <p:cNvSpPr txBox="1"/>
          <p:nvPr/>
        </p:nvSpPr>
        <p:spPr>
          <a:xfrm>
            <a:off x="682215" y="1587993"/>
            <a:ext cx="7779569" cy="3662541"/>
          </a:xfrm>
          <a:prstGeom prst="rect">
            <a:avLst/>
          </a:prstGeom>
          <a:noFill/>
        </p:spPr>
        <p:txBody>
          <a:bodyPr wrap="square" rtlCol="0">
            <a:spAutoFit/>
          </a:bodyPr>
          <a:lstStyle/>
          <a:p>
            <a:pPr marL="285750" indent="-285750">
              <a:spcAft>
                <a:spcPts val="2400"/>
              </a:spcAft>
              <a:buFont typeface="Arial" charset="0"/>
              <a:buChar char="•"/>
            </a:pPr>
            <a:r>
              <a:rPr lang="en-US" sz="3200" dirty="0">
                <a:solidFill>
                  <a:prstClr val="black"/>
                </a:solidFill>
              </a:rPr>
              <a:t>H</a:t>
            </a:r>
            <a:r>
              <a:rPr lang="en-US" sz="3200" dirty="0" smtClean="0">
                <a:solidFill>
                  <a:prstClr val="black"/>
                </a:solidFill>
              </a:rPr>
              <a:t>igh-school biology textbook states that science excludes belief in a Creator. </a:t>
            </a:r>
          </a:p>
          <a:p>
            <a:pPr marL="285750" indent="-285750">
              <a:spcAft>
                <a:spcPts val="2400"/>
              </a:spcAft>
              <a:buFont typeface="Arial" charset="0"/>
              <a:buChar char="•"/>
            </a:pPr>
            <a:r>
              <a:rPr lang="en-US" sz="3200" dirty="0" smtClean="0">
                <a:solidFill>
                  <a:prstClr val="black"/>
                </a:solidFill>
              </a:rPr>
              <a:t>YouTube video says Scientific Revolution did away with Divine explanations.</a:t>
            </a:r>
          </a:p>
          <a:p>
            <a:pPr marL="285750" indent="-285750">
              <a:spcAft>
                <a:spcPts val="2400"/>
              </a:spcAft>
              <a:buFont typeface="Arial" charset="0"/>
              <a:buChar char="•"/>
            </a:pPr>
            <a:r>
              <a:rPr lang="en-US" sz="3200" dirty="0" smtClean="0">
                <a:solidFill>
                  <a:prstClr val="black"/>
                </a:solidFill>
              </a:rPr>
              <a:t>Story on the radio offers “scientific” explanation for current events.</a:t>
            </a:r>
            <a:endParaRPr lang="en-US" sz="3200" dirty="0" smtClean="0">
              <a:solidFill>
                <a:prstClr val="black"/>
              </a:solidFill>
            </a:endParaRPr>
          </a:p>
        </p:txBody>
      </p:sp>
      <p:sp>
        <p:nvSpPr>
          <p:cNvPr id="6" name="TextBox 5"/>
          <p:cNvSpPr txBox="1"/>
          <p:nvPr/>
        </p:nvSpPr>
        <p:spPr>
          <a:xfrm>
            <a:off x="3868967" y="1895769"/>
            <a:ext cx="4760642" cy="3046988"/>
          </a:xfrm>
          <a:prstGeom prst="rect">
            <a:avLst/>
          </a:prstGeom>
          <a:solidFill>
            <a:schemeClr val="accent5">
              <a:lumMod val="60000"/>
              <a:lumOff val="40000"/>
            </a:schemeClr>
          </a:solidFill>
          <a:ln w="38100">
            <a:solidFill>
              <a:schemeClr val="tx1"/>
            </a:solidFill>
          </a:ln>
        </p:spPr>
        <p:txBody>
          <a:bodyPr wrap="square" rtlCol="0">
            <a:spAutoFit/>
          </a:bodyPr>
          <a:lstStyle/>
          <a:p>
            <a:pPr algn="ctr"/>
            <a:r>
              <a:rPr lang="en-US" sz="2400" b="1" u="sng" dirty="0" smtClean="0"/>
              <a:t>If so, don’t we need to be able to</a:t>
            </a:r>
            <a:r>
              <a:rPr lang="mr-IN" sz="2400" b="1" u="sng" dirty="0" smtClean="0"/>
              <a:t>…</a:t>
            </a:r>
            <a:endParaRPr lang="en-US" sz="2400" b="1" u="sng" dirty="0" smtClean="0"/>
          </a:p>
          <a:p>
            <a:pPr marL="514350" indent="-514350">
              <a:buAutoNum type="arabicPeriod"/>
            </a:pPr>
            <a:r>
              <a:rPr lang="en-US" sz="2400" b="1" i="1" dirty="0" smtClean="0"/>
              <a:t>Examine</a:t>
            </a:r>
            <a:r>
              <a:rPr lang="en-US" sz="2400" dirty="0" smtClean="0"/>
              <a:t> </a:t>
            </a:r>
            <a:r>
              <a:rPr lang="en-US" sz="2400" dirty="0" smtClean="0"/>
              <a:t>my beliefs against what the Bible teaches.</a:t>
            </a:r>
          </a:p>
          <a:p>
            <a:pPr marL="514350" indent="-514350">
              <a:buAutoNum type="arabicPeriod"/>
            </a:pPr>
            <a:r>
              <a:rPr lang="en-US" sz="2400" b="1" i="1" dirty="0" smtClean="0"/>
              <a:t>Unify</a:t>
            </a:r>
            <a:r>
              <a:rPr lang="en-US" sz="2400" dirty="0" smtClean="0"/>
              <a:t> all my thoughts, words, actions within Biblical truth.</a:t>
            </a:r>
          </a:p>
          <a:p>
            <a:pPr marL="514350" indent="-514350">
              <a:buAutoNum type="arabicPeriod"/>
            </a:pPr>
            <a:r>
              <a:rPr lang="en-US" sz="2400" b="1" i="1" dirty="0" smtClean="0"/>
              <a:t>Navigate</a:t>
            </a:r>
            <a:r>
              <a:rPr lang="en-US" sz="2400" dirty="0" smtClean="0"/>
              <a:t> the world wisely, protecting myself and my family, and reaching the lost.</a:t>
            </a:r>
            <a:endParaRPr lang="en-US" sz="2400" dirty="0"/>
          </a:p>
        </p:txBody>
      </p:sp>
    </p:spTree>
    <p:extLst>
      <p:ext uri="{BB962C8B-B14F-4D97-AF65-F5344CB8AC3E}">
        <p14:creationId xmlns:p14="http://schemas.microsoft.com/office/powerpoint/2010/main" val="225881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bldLvl="2"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4" name="TextBox 3"/>
          <p:cNvSpPr txBox="1"/>
          <p:nvPr/>
        </p:nvSpPr>
        <p:spPr>
          <a:xfrm>
            <a:off x="737887" y="335663"/>
            <a:ext cx="7668227" cy="646331"/>
          </a:xfrm>
          <a:prstGeom prst="rect">
            <a:avLst/>
          </a:prstGeom>
          <a:noFill/>
        </p:spPr>
        <p:txBody>
          <a:bodyPr wrap="square" rtlCol="0">
            <a:spAutoFit/>
          </a:bodyPr>
          <a:lstStyle/>
          <a:p>
            <a:pPr algn="ctr"/>
            <a:r>
              <a:rPr lang="en-US" sz="3600" b="1" dirty="0" smtClean="0">
                <a:solidFill>
                  <a:prstClr val="black"/>
                </a:solidFill>
              </a:rPr>
              <a:t>Defining our Terms</a:t>
            </a:r>
            <a:endParaRPr lang="en-US" sz="3600" b="1" dirty="0">
              <a:solidFill>
                <a:prstClr val="black"/>
              </a:solidFill>
            </a:endParaRPr>
          </a:p>
        </p:txBody>
      </p:sp>
      <p:sp>
        <p:nvSpPr>
          <p:cNvPr id="5" name="TextBox 4"/>
          <p:cNvSpPr txBox="1"/>
          <p:nvPr/>
        </p:nvSpPr>
        <p:spPr>
          <a:xfrm>
            <a:off x="682215" y="1477294"/>
            <a:ext cx="7779569" cy="3354765"/>
          </a:xfrm>
          <a:prstGeom prst="rect">
            <a:avLst/>
          </a:prstGeom>
          <a:noFill/>
        </p:spPr>
        <p:txBody>
          <a:bodyPr wrap="square" rtlCol="0">
            <a:spAutoFit/>
          </a:bodyPr>
          <a:lstStyle/>
          <a:p>
            <a:pPr marL="285750" indent="-285750">
              <a:spcAft>
                <a:spcPts val="2400"/>
              </a:spcAft>
              <a:buFont typeface="Arial" charset="0"/>
              <a:buChar char="•"/>
            </a:pPr>
            <a:r>
              <a:rPr lang="en-US" sz="3200" b="1" dirty="0" smtClean="0">
                <a:solidFill>
                  <a:prstClr val="black"/>
                </a:solidFill>
              </a:rPr>
              <a:t>Science - </a:t>
            </a:r>
            <a:r>
              <a:rPr lang="en-US" altLang="en-US" sz="3200" dirty="0" smtClean="0"/>
              <a:t>“systematic </a:t>
            </a:r>
            <a:r>
              <a:rPr lang="en-US" altLang="en-US" sz="3200" dirty="0"/>
              <a:t>knowledge of the physical or material world gained through observation &amp; experimentation</a:t>
            </a:r>
            <a:r>
              <a:rPr lang="en-US" altLang="en-US" sz="3200" dirty="0" smtClean="0"/>
              <a:t>.”</a:t>
            </a:r>
            <a:endParaRPr lang="en-US" sz="3200" b="1" dirty="0" smtClean="0">
              <a:solidFill>
                <a:prstClr val="black"/>
              </a:solidFill>
            </a:endParaRPr>
          </a:p>
          <a:p>
            <a:pPr marL="285750" indent="-285750">
              <a:spcAft>
                <a:spcPts val="2400"/>
              </a:spcAft>
              <a:buFont typeface="Arial" charset="0"/>
              <a:buChar char="•"/>
            </a:pPr>
            <a:r>
              <a:rPr lang="en-US" sz="3200" b="1" dirty="0" smtClean="0">
                <a:solidFill>
                  <a:prstClr val="black"/>
                </a:solidFill>
              </a:rPr>
              <a:t>Technology - </a:t>
            </a:r>
            <a:r>
              <a:rPr lang="en-US" altLang="en-US" sz="3200" dirty="0" smtClean="0"/>
              <a:t>“</a:t>
            </a:r>
            <a:r>
              <a:rPr lang="en-US" sz="3200" dirty="0"/>
              <a:t>the application of scientific knowledge for practical purposes, especially in </a:t>
            </a:r>
            <a:r>
              <a:rPr lang="en-US" sz="3200" dirty="0" smtClean="0"/>
              <a:t>industry</a:t>
            </a:r>
            <a:r>
              <a:rPr lang="en-US" altLang="en-US" sz="3200" dirty="0" smtClean="0"/>
              <a:t>.” </a:t>
            </a:r>
            <a:endParaRPr lang="en-US" sz="3200" b="1" dirty="0" smtClean="0">
              <a:solidFill>
                <a:prstClr val="black"/>
              </a:solidFill>
            </a:endParaRPr>
          </a:p>
        </p:txBody>
      </p:sp>
      <p:sp>
        <p:nvSpPr>
          <p:cNvPr id="6" name="TextBox 5"/>
          <p:cNvSpPr txBox="1"/>
          <p:nvPr/>
        </p:nvSpPr>
        <p:spPr>
          <a:xfrm>
            <a:off x="1794507" y="4832059"/>
            <a:ext cx="5160732" cy="1815882"/>
          </a:xfrm>
          <a:prstGeom prst="rect">
            <a:avLst/>
          </a:prstGeom>
          <a:solidFill>
            <a:schemeClr val="accent6"/>
          </a:solidFill>
          <a:ln w="38100">
            <a:solidFill>
              <a:schemeClr val="tx1"/>
            </a:solidFill>
          </a:ln>
        </p:spPr>
        <p:txBody>
          <a:bodyPr wrap="square" rtlCol="0">
            <a:spAutoFit/>
          </a:bodyPr>
          <a:lstStyle/>
          <a:p>
            <a:pPr algn="ctr"/>
            <a:r>
              <a:rPr lang="en-US" sz="2800" b="1" u="sng" dirty="0" smtClean="0"/>
              <a:t>Our Plan:</a:t>
            </a:r>
            <a:endParaRPr lang="en-US" sz="2800" b="1" u="sng" dirty="0" smtClean="0"/>
          </a:p>
          <a:p>
            <a:pPr marL="514350" indent="-514350">
              <a:buAutoNum type="arabicPeriod"/>
            </a:pPr>
            <a:r>
              <a:rPr lang="en-US" sz="2800" i="1" dirty="0" smtClean="0"/>
              <a:t>What does the Bible have to say about science &amp; tech</a:t>
            </a:r>
            <a:r>
              <a:rPr lang="en-US" sz="2800" dirty="0" smtClean="0"/>
              <a:t>?</a:t>
            </a:r>
          </a:p>
          <a:p>
            <a:pPr marL="514350" indent="-514350">
              <a:buAutoNum type="arabicPeriod"/>
            </a:pPr>
            <a:r>
              <a:rPr lang="en-US" sz="2800" dirty="0" smtClean="0"/>
              <a:t>What does that mean for us?</a:t>
            </a:r>
            <a:endParaRPr lang="en-US" sz="2800" dirty="0"/>
          </a:p>
        </p:txBody>
      </p:sp>
    </p:spTree>
    <p:extLst>
      <p:ext uri="{BB962C8B-B14F-4D97-AF65-F5344CB8AC3E}">
        <p14:creationId xmlns:p14="http://schemas.microsoft.com/office/powerpoint/2010/main" val="410077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bg/>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uiExpand="1" build="p" bldLvl="2"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4" name="TextBox 3"/>
          <p:cNvSpPr txBox="1"/>
          <p:nvPr/>
        </p:nvSpPr>
        <p:spPr>
          <a:xfrm>
            <a:off x="737887" y="335663"/>
            <a:ext cx="7668227" cy="646331"/>
          </a:xfrm>
          <a:prstGeom prst="rect">
            <a:avLst/>
          </a:prstGeom>
          <a:noFill/>
        </p:spPr>
        <p:txBody>
          <a:bodyPr wrap="square" rtlCol="0">
            <a:spAutoFit/>
          </a:bodyPr>
          <a:lstStyle/>
          <a:p>
            <a:pPr algn="ctr"/>
            <a:r>
              <a:rPr lang="en-US" sz="3600" b="1" dirty="0" smtClean="0">
                <a:solidFill>
                  <a:prstClr val="black"/>
                </a:solidFill>
              </a:rPr>
              <a:t>What the Bible says about science:</a:t>
            </a:r>
            <a:endParaRPr lang="en-US" sz="3600" b="1" dirty="0">
              <a:solidFill>
                <a:prstClr val="black"/>
              </a:solidFill>
            </a:endParaRPr>
          </a:p>
        </p:txBody>
      </p:sp>
      <p:sp>
        <p:nvSpPr>
          <p:cNvPr id="5" name="TextBox 4"/>
          <p:cNvSpPr txBox="1"/>
          <p:nvPr/>
        </p:nvSpPr>
        <p:spPr>
          <a:xfrm>
            <a:off x="682215" y="1210594"/>
            <a:ext cx="7723899" cy="584775"/>
          </a:xfrm>
          <a:prstGeom prst="rect">
            <a:avLst/>
          </a:prstGeom>
          <a:noFill/>
        </p:spPr>
        <p:txBody>
          <a:bodyPr wrap="square" rtlCol="0">
            <a:spAutoFit/>
          </a:bodyPr>
          <a:lstStyle/>
          <a:p>
            <a:pPr marL="285750" indent="-285750">
              <a:spcAft>
                <a:spcPts val="1200"/>
              </a:spcAft>
              <a:buFont typeface="Arial" charset="0"/>
              <a:buChar char="•"/>
            </a:pPr>
            <a:r>
              <a:rPr lang="en-US" sz="3200" dirty="0" smtClean="0">
                <a:solidFill>
                  <a:prstClr val="black"/>
                </a:solidFill>
              </a:rPr>
              <a:t>God created the world with a set of laws.</a:t>
            </a:r>
          </a:p>
        </p:txBody>
      </p:sp>
    </p:spTree>
    <p:extLst>
      <p:ext uri="{BB962C8B-B14F-4D97-AF65-F5344CB8AC3E}">
        <p14:creationId xmlns:p14="http://schemas.microsoft.com/office/powerpoint/2010/main" val="565738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3" name="TextBox 2"/>
          <p:cNvSpPr txBox="1"/>
          <p:nvPr/>
        </p:nvSpPr>
        <p:spPr>
          <a:xfrm>
            <a:off x="914481" y="986382"/>
            <a:ext cx="6921419" cy="3693319"/>
          </a:xfrm>
          <a:prstGeom prst="rect">
            <a:avLst/>
          </a:prstGeom>
          <a:noFill/>
        </p:spPr>
        <p:txBody>
          <a:bodyPr wrap="square" rtlCol="0">
            <a:spAutoFit/>
          </a:bodyPr>
          <a:lstStyle/>
          <a:p>
            <a:pPr>
              <a:spcAft>
                <a:spcPts val="1200"/>
              </a:spcAft>
            </a:pPr>
            <a:r>
              <a:rPr lang="en-US" sz="3200" dirty="0"/>
              <a:t>His Son, whom He appointed heir of all things, through whom also He made the world. And He is the radiance of His glory and the exact representation of His nature, and upholds all things by the word of His power. </a:t>
            </a:r>
            <a:endParaRPr lang="en-US" sz="3200" dirty="0" smtClean="0"/>
          </a:p>
          <a:p>
            <a:r>
              <a:rPr lang="en-US" sz="3200" b="1" dirty="0" smtClean="0">
                <a:solidFill>
                  <a:prstClr val="black"/>
                </a:solidFill>
              </a:rPr>
              <a:t>Hebrews 1:2-3</a:t>
            </a:r>
            <a:endParaRPr lang="en-US" sz="3200" b="1" dirty="0">
              <a:solidFill>
                <a:prstClr val="black"/>
              </a:solidFill>
            </a:endParaRPr>
          </a:p>
        </p:txBody>
      </p:sp>
    </p:spTree>
    <p:extLst>
      <p:ext uri="{BB962C8B-B14F-4D97-AF65-F5344CB8AC3E}">
        <p14:creationId xmlns:p14="http://schemas.microsoft.com/office/powerpoint/2010/main" val="18169988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4" name="TextBox 3"/>
          <p:cNvSpPr txBox="1"/>
          <p:nvPr/>
        </p:nvSpPr>
        <p:spPr>
          <a:xfrm>
            <a:off x="737887" y="335663"/>
            <a:ext cx="7668227" cy="646331"/>
          </a:xfrm>
          <a:prstGeom prst="rect">
            <a:avLst/>
          </a:prstGeom>
          <a:noFill/>
        </p:spPr>
        <p:txBody>
          <a:bodyPr wrap="square" rtlCol="0">
            <a:spAutoFit/>
          </a:bodyPr>
          <a:lstStyle/>
          <a:p>
            <a:pPr algn="ctr"/>
            <a:r>
              <a:rPr lang="en-US" sz="3600" b="1" dirty="0" smtClean="0">
                <a:solidFill>
                  <a:prstClr val="black"/>
                </a:solidFill>
              </a:rPr>
              <a:t>What the Bible says about science:</a:t>
            </a:r>
            <a:endParaRPr lang="en-US" sz="3600" b="1" dirty="0">
              <a:solidFill>
                <a:prstClr val="black"/>
              </a:solidFill>
            </a:endParaRPr>
          </a:p>
        </p:txBody>
      </p:sp>
      <p:sp>
        <p:nvSpPr>
          <p:cNvPr id="5" name="TextBox 4"/>
          <p:cNvSpPr txBox="1"/>
          <p:nvPr/>
        </p:nvSpPr>
        <p:spPr>
          <a:xfrm>
            <a:off x="682215" y="1210594"/>
            <a:ext cx="7723899" cy="1723549"/>
          </a:xfrm>
          <a:prstGeom prst="rect">
            <a:avLst/>
          </a:prstGeom>
          <a:noFill/>
        </p:spPr>
        <p:txBody>
          <a:bodyPr wrap="square" rtlCol="0">
            <a:spAutoFit/>
          </a:bodyPr>
          <a:lstStyle/>
          <a:p>
            <a:pPr marL="285750" indent="-285750">
              <a:spcAft>
                <a:spcPts val="1200"/>
              </a:spcAft>
              <a:buFont typeface="Arial" charset="0"/>
              <a:buChar char="•"/>
            </a:pPr>
            <a:r>
              <a:rPr lang="en-US" sz="3200" dirty="0" smtClean="0">
                <a:solidFill>
                  <a:prstClr val="black"/>
                </a:solidFill>
              </a:rPr>
              <a:t>God created the world with a set of laws.</a:t>
            </a:r>
          </a:p>
          <a:p>
            <a:pPr marL="285750" indent="-285750">
              <a:spcAft>
                <a:spcPts val="1200"/>
              </a:spcAft>
              <a:buFont typeface="Arial" charset="0"/>
              <a:buChar char="•"/>
            </a:pPr>
            <a:r>
              <a:rPr lang="en-US" sz="3200" dirty="0" smtClean="0">
                <a:solidFill>
                  <a:prstClr val="black"/>
                </a:solidFill>
              </a:rPr>
              <a:t>God intended for man to investigate and work with the created order. </a:t>
            </a:r>
          </a:p>
        </p:txBody>
      </p:sp>
    </p:spTree>
    <p:extLst>
      <p:ext uri="{BB962C8B-B14F-4D97-AF65-F5344CB8AC3E}">
        <p14:creationId xmlns:p14="http://schemas.microsoft.com/office/powerpoint/2010/main" val="2114662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3" name="TextBox 2"/>
          <p:cNvSpPr txBox="1"/>
          <p:nvPr/>
        </p:nvSpPr>
        <p:spPr>
          <a:xfrm>
            <a:off x="696766" y="565692"/>
            <a:ext cx="7598148" cy="5570756"/>
          </a:xfrm>
          <a:prstGeom prst="rect">
            <a:avLst/>
          </a:prstGeom>
          <a:noFill/>
        </p:spPr>
        <p:txBody>
          <a:bodyPr wrap="square" rtlCol="0">
            <a:spAutoFit/>
          </a:bodyPr>
          <a:lstStyle/>
          <a:p>
            <a:pPr>
              <a:spcAft>
                <a:spcPts val="600"/>
              </a:spcAft>
            </a:pPr>
            <a:r>
              <a:rPr lang="en-US" sz="2800" dirty="0"/>
              <a:t>“Be fruitful and multiply, and fill the earth, and subdue it; and rule over the fish of the sea and over the birds of the sky and over every living thing that moves on the </a:t>
            </a:r>
            <a:r>
              <a:rPr lang="en-US" sz="2800"/>
              <a:t>earth</a:t>
            </a:r>
            <a:r>
              <a:rPr lang="en-US" sz="2800" smtClean="0"/>
              <a:t>.”</a:t>
            </a:r>
            <a:endParaRPr lang="en-US" sz="2800" dirty="0" smtClean="0"/>
          </a:p>
          <a:p>
            <a:pPr>
              <a:spcAft>
                <a:spcPts val="600"/>
              </a:spcAft>
            </a:pPr>
            <a:r>
              <a:rPr lang="en-US" sz="2800" dirty="0" smtClean="0"/>
              <a:t>Then </a:t>
            </a:r>
            <a:r>
              <a:rPr lang="en-US" sz="2800" dirty="0"/>
              <a:t>the </a:t>
            </a:r>
            <a:r>
              <a:rPr lang="en-US" sz="2800" cap="small" dirty="0"/>
              <a:t>Lord</a:t>
            </a:r>
            <a:r>
              <a:rPr lang="en-US" sz="2800" dirty="0"/>
              <a:t> God took the man and put him into the garden of Eden to cultivate it and keep </a:t>
            </a:r>
            <a:r>
              <a:rPr lang="en-US" sz="2800" dirty="0" smtClean="0"/>
              <a:t>it.</a:t>
            </a:r>
          </a:p>
          <a:p>
            <a:pPr>
              <a:spcAft>
                <a:spcPts val="1200"/>
              </a:spcAft>
            </a:pPr>
            <a:r>
              <a:rPr lang="en-US" sz="2800" dirty="0"/>
              <a:t>Out of the ground the </a:t>
            </a:r>
            <a:r>
              <a:rPr lang="en-US" sz="2800" cap="small" dirty="0"/>
              <a:t>Lord</a:t>
            </a:r>
            <a:r>
              <a:rPr lang="en-US" sz="2800" dirty="0"/>
              <a:t> God formed every beast of the field and every bird of the sky, and brought </a:t>
            </a:r>
            <a:r>
              <a:rPr lang="en-US" sz="2800" i="1" dirty="0"/>
              <a:t>them</a:t>
            </a:r>
            <a:r>
              <a:rPr lang="en-US" sz="2800" dirty="0"/>
              <a:t> to the man to see what he would call them; and whatever the man called a living creature, that was its name. </a:t>
            </a:r>
            <a:endParaRPr lang="en-US" sz="2800" dirty="0" smtClean="0"/>
          </a:p>
          <a:p>
            <a:r>
              <a:rPr lang="en-US" sz="2800" b="1" dirty="0" smtClean="0"/>
              <a:t>Genesis 1:28; 2:15, 19</a:t>
            </a:r>
            <a:endParaRPr lang="en-US" sz="2800" b="1" dirty="0"/>
          </a:p>
        </p:txBody>
      </p:sp>
    </p:spTree>
    <p:extLst>
      <p:ext uri="{BB962C8B-B14F-4D97-AF65-F5344CB8AC3E}">
        <p14:creationId xmlns:p14="http://schemas.microsoft.com/office/powerpoint/2010/main" val="1008647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4" name="TextBox 3"/>
          <p:cNvSpPr txBox="1"/>
          <p:nvPr/>
        </p:nvSpPr>
        <p:spPr>
          <a:xfrm>
            <a:off x="737887" y="335663"/>
            <a:ext cx="7668227" cy="646331"/>
          </a:xfrm>
          <a:prstGeom prst="rect">
            <a:avLst/>
          </a:prstGeom>
          <a:noFill/>
        </p:spPr>
        <p:txBody>
          <a:bodyPr wrap="square" rtlCol="0">
            <a:spAutoFit/>
          </a:bodyPr>
          <a:lstStyle/>
          <a:p>
            <a:pPr algn="ctr"/>
            <a:r>
              <a:rPr lang="en-US" sz="3600" b="1" dirty="0" smtClean="0">
                <a:solidFill>
                  <a:prstClr val="black"/>
                </a:solidFill>
              </a:rPr>
              <a:t>What the Bible says about science:</a:t>
            </a:r>
            <a:endParaRPr lang="en-US" sz="3600" b="1" dirty="0">
              <a:solidFill>
                <a:prstClr val="black"/>
              </a:solidFill>
            </a:endParaRPr>
          </a:p>
        </p:txBody>
      </p:sp>
      <p:sp>
        <p:nvSpPr>
          <p:cNvPr id="5" name="TextBox 4"/>
          <p:cNvSpPr txBox="1"/>
          <p:nvPr/>
        </p:nvSpPr>
        <p:spPr>
          <a:xfrm>
            <a:off x="682215" y="1210594"/>
            <a:ext cx="7723899" cy="2369880"/>
          </a:xfrm>
          <a:prstGeom prst="rect">
            <a:avLst/>
          </a:prstGeom>
          <a:noFill/>
        </p:spPr>
        <p:txBody>
          <a:bodyPr wrap="square" rtlCol="0">
            <a:spAutoFit/>
          </a:bodyPr>
          <a:lstStyle/>
          <a:p>
            <a:pPr marL="285750" indent="-285750">
              <a:spcAft>
                <a:spcPts val="1200"/>
              </a:spcAft>
              <a:buFont typeface="Arial" charset="0"/>
              <a:buChar char="•"/>
            </a:pPr>
            <a:r>
              <a:rPr lang="en-US" sz="3200" dirty="0" smtClean="0">
                <a:solidFill>
                  <a:prstClr val="black"/>
                </a:solidFill>
              </a:rPr>
              <a:t>God created the world with a set of laws.</a:t>
            </a:r>
          </a:p>
          <a:p>
            <a:pPr marL="285750" indent="-285750">
              <a:spcAft>
                <a:spcPts val="1200"/>
              </a:spcAft>
              <a:buFont typeface="Arial" charset="0"/>
              <a:buChar char="•"/>
            </a:pPr>
            <a:r>
              <a:rPr lang="en-US" sz="3200" dirty="0" smtClean="0">
                <a:solidFill>
                  <a:prstClr val="black"/>
                </a:solidFill>
              </a:rPr>
              <a:t>God intended for man to investigate and work with the created order. </a:t>
            </a:r>
          </a:p>
          <a:p>
            <a:pPr marL="285750" indent="-285750">
              <a:spcAft>
                <a:spcPts val="1200"/>
              </a:spcAft>
              <a:buFont typeface="Arial" charset="0"/>
              <a:buChar char="•"/>
            </a:pPr>
            <a:r>
              <a:rPr lang="en-US" sz="3200" dirty="0" smtClean="0">
                <a:solidFill>
                  <a:prstClr val="black"/>
                </a:solidFill>
              </a:rPr>
              <a:t>Man’s rebellion led to exploiting of nature.</a:t>
            </a:r>
          </a:p>
        </p:txBody>
      </p:sp>
    </p:spTree>
    <p:extLst>
      <p:ext uri="{BB962C8B-B14F-4D97-AF65-F5344CB8AC3E}">
        <p14:creationId xmlns:p14="http://schemas.microsoft.com/office/powerpoint/2010/main" val="1288433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3" name="TextBox 2"/>
          <p:cNvSpPr txBox="1"/>
          <p:nvPr/>
        </p:nvSpPr>
        <p:spPr>
          <a:xfrm>
            <a:off x="783773" y="846115"/>
            <a:ext cx="7576455" cy="4985980"/>
          </a:xfrm>
          <a:prstGeom prst="rect">
            <a:avLst/>
          </a:prstGeom>
          <a:noFill/>
        </p:spPr>
        <p:txBody>
          <a:bodyPr wrap="square" rtlCol="0">
            <a:spAutoFit/>
          </a:bodyPr>
          <a:lstStyle/>
          <a:p>
            <a:pPr>
              <a:spcAft>
                <a:spcPts val="1200"/>
              </a:spcAft>
            </a:pPr>
            <a:r>
              <a:rPr lang="en-US" sz="2800" dirty="0"/>
              <a:t>It came about as they journeyed east, that they found a plain in the land of Shinar and settled </a:t>
            </a:r>
            <a:r>
              <a:rPr lang="en-US" sz="2800" dirty="0" smtClean="0"/>
              <a:t>there. They </a:t>
            </a:r>
            <a:r>
              <a:rPr lang="en-US" sz="2800" dirty="0"/>
              <a:t>said to one another, “Come, let us </a:t>
            </a:r>
            <a:r>
              <a:rPr lang="en-US" sz="2800" dirty="0" smtClean="0"/>
              <a:t>make bricks </a:t>
            </a:r>
            <a:r>
              <a:rPr lang="en-US" sz="2800" dirty="0"/>
              <a:t>and burn </a:t>
            </a:r>
            <a:r>
              <a:rPr lang="en-US" sz="2800" i="1" dirty="0"/>
              <a:t>them</a:t>
            </a:r>
            <a:r>
              <a:rPr lang="en-US" sz="2800" dirty="0"/>
              <a:t> thoroughly.” And they used brick for stone, and they used tar for </a:t>
            </a:r>
            <a:r>
              <a:rPr lang="en-US" sz="2800" dirty="0" smtClean="0"/>
              <a:t>mortar. They </a:t>
            </a:r>
            <a:r>
              <a:rPr lang="en-US" sz="2800" dirty="0"/>
              <a:t>said, “Come, let us build for ourselves a city, and a tower whose top </a:t>
            </a:r>
            <a:r>
              <a:rPr lang="en-US" sz="2800" i="1" dirty="0"/>
              <a:t>will reach</a:t>
            </a:r>
            <a:r>
              <a:rPr lang="en-US" sz="2800" dirty="0"/>
              <a:t> into heaven, and let us make for ourselves a name, otherwise </a:t>
            </a:r>
            <a:r>
              <a:rPr lang="en-US" sz="2800" dirty="0" smtClean="0"/>
              <a:t>we will </a:t>
            </a:r>
            <a:r>
              <a:rPr lang="en-US" sz="2800" dirty="0"/>
              <a:t>be scattered abroad over the face of the whole earth.” </a:t>
            </a:r>
            <a:endParaRPr lang="en-US" sz="2800" dirty="0" smtClean="0"/>
          </a:p>
          <a:p>
            <a:pPr>
              <a:spcAft>
                <a:spcPts val="600"/>
              </a:spcAft>
            </a:pPr>
            <a:r>
              <a:rPr lang="en-US" sz="2800" b="1" dirty="0" smtClean="0"/>
              <a:t>Genesis 11:2-4</a:t>
            </a:r>
            <a:endParaRPr lang="en-US" sz="2800" b="1" dirty="0"/>
          </a:p>
        </p:txBody>
      </p:sp>
    </p:spTree>
    <p:extLst>
      <p:ext uri="{BB962C8B-B14F-4D97-AF65-F5344CB8AC3E}">
        <p14:creationId xmlns:p14="http://schemas.microsoft.com/office/powerpoint/2010/main" val="15777273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4" name="TextBox 3"/>
          <p:cNvSpPr txBox="1"/>
          <p:nvPr/>
        </p:nvSpPr>
        <p:spPr>
          <a:xfrm>
            <a:off x="737887" y="335663"/>
            <a:ext cx="7668227" cy="646331"/>
          </a:xfrm>
          <a:prstGeom prst="rect">
            <a:avLst/>
          </a:prstGeom>
          <a:noFill/>
        </p:spPr>
        <p:txBody>
          <a:bodyPr wrap="square" rtlCol="0">
            <a:spAutoFit/>
          </a:bodyPr>
          <a:lstStyle/>
          <a:p>
            <a:pPr algn="ctr"/>
            <a:r>
              <a:rPr lang="en-US" sz="3600" b="1" dirty="0" smtClean="0">
                <a:solidFill>
                  <a:prstClr val="black"/>
                </a:solidFill>
              </a:rPr>
              <a:t>What the Bible says about science:</a:t>
            </a:r>
            <a:endParaRPr lang="en-US" sz="3600" b="1" dirty="0">
              <a:solidFill>
                <a:prstClr val="black"/>
              </a:solidFill>
            </a:endParaRPr>
          </a:p>
        </p:txBody>
      </p:sp>
      <p:sp>
        <p:nvSpPr>
          <p:cNvPr id="5" name="TextBox 4"/>
          <p:cNvSpPr txBox="1"/>
          <p:nvPr/>
        </p:nvSpPr>
        <p:spPr>
          <a:xfrm>
            <a:off x="682215" y="1210594"/>
            <a:ext cx="7723899" cy="3508653"/>
          </a:xfrm>
          <a:prstGeom prst="rect">
            <a:avLst/>
          </a:prstGeom>
          <a:noFill/>
        </p:spPr>
        <p:txBody>
          <a:bodyPr wrap="square" rtlCol="0">
            <a:spAutoFit/>
          </a:bodyPr>
          <a:lstStyle/>
          <a:p>
            <a:pPr marL="285750" indent="-285750">
              <a:spcAft>
                <a:spcPts val="1200"/>
              </a:spcAft>
              <a:buFont typeface="Arial" charset="0"/>
              <a:buChar char="•"/>
            </a:pPr>
            <a:r>
              <a:rPr lang="en-US" sz="3200" dirty="0" smtClean="0">
                <a:solidFill>
                  <a:prstClr val="black"/>
                </a:solidFill>
              </a:rPr>
              <a:t>God created the world with a set of laws.</a:t>
            </a:r>
          </a:p>
          <a:p>
            <a:pPr marL="285750" indent="-285750">
              <a:spcAft>
                <a:spcPts val="1200"/>
              </a:spcAft>
              <a:buFont typeface="Arial" charset="0"/>
              <a:buChar char="•"/>
            </a:pPr>
            <a:r>
              <a:rPr lang="en-US" sz="3200" dirty="0" smtClean="0">
                <a:solidFill>
                  <a:prstClr val="black"/>
                </a:solidFill>
              </a:rPr>
              <a:t>God intended for man to investigate and work with the created order. </a:t>
            </a:r>
          </a:p>
          <a:p>
            <a:pPr marL="285750" indent="-285750">
              <a:spcAft>
                <a:spcPts val="1200"/>
              </a:spcAft>
              <a:buFont typeface="Arial" charset="0"/>
              <a:buChar char="•"/>
            </a:pPr>
            <a:r>
              <a:rPr lang="en-US" sz="3200" dirty="0" smtClean="0">
                <a:solidFill>
                  <a:prstClr val="black"/>
                </a:solidFill>
              </a:rPr>
              <a:t>Man’s rebellion led to exploiting of nature.</a:t>
            </a:r>
          </a:p>
          <a:p>
            <a:pPr marL="285750" indent="-285750">
              <a:spcAft>
                <a:spcPts val="1200"/>
              </a:spcAft>
              <a:buFont typeface="Arial" charset="0"/>
              <a:buChar char="•"/>
            </a:pPr>
            <a:r>
              <a:rPr lang="en-US" sz="3200" dirty="0" smtClean="0">
                <a:solidFill>
                  <a:prstClr val="black"/>
                </a:solidFill>
              </a:rPr>
              <a:t>In a fallen world, knowledge can be wielded for good or evil purposes. </a:t>
            </a:r>
          </a:p>
        </p:txBody>
      </p:sp>
    </p:spTree>
    <p:extLst>
      <p:ext uri="{BB962C8B-B14F-4D97-AF65-F5344CB8AC3E}">
        <p14:creationId xmlns:p14="http://schemas.microsoft.com/office/powerpoint/2010/main" val="1087630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3" name="TextBox 2"/>
          <p:cNvSpPr txBox="1"/>
          <p:nvPr/>
        </p:nvSpPr>
        <p:spPr>
          <a:xfrm>
            <a:off x="914481" y="677957"/>
            <a:ext cx="7365839" cy="4555093"/>
          </a:xfrm>
          <a:prstGeom prst="rect">
            <a:avLst/>
          </a:prstGeom>
          <a:noFill/>
        </p:spPr>
        <p:txBody>
          <a:bodyPr wrap="square" rtlCol="0">
            <a:spAutoFit/>
          </a:bodyPr>
          <a:lstStyle/>
          <a:p>
            <a:pPr>
              <a:spcAft>
                <a:spcPts val="1200"/>
              </a:spcAft>
            </a:pPr>
            <a:r>
              <a:rPr lang="en-US" sz="2800" dirty="0" smtClean="0"/>
              <a:t>“</a:t>
            </a:r>
            <a:r>
              <a:rPr lang="en-US" sz="2800" dirty="0"/>
              <a:t>See, the </a:t>
            </a:r>
            <a:r>
              <a:rPr lang="en-US" sz="2800" cap="small" dirty="0"/>
              <a:t>Lord</a:t>
            </a:r>
            <a:r>
              <a:rPr lang="en-US" sz="2800" dirty="0"/>
              <a:t> has called by name Bezalel the son of Uri, the son of </a:t>
            </a:r>
            <a:r>
              <a:rPr lang="en-US" sz="2800" dirty="0" err="1"/>
              <a:t>Hur</a:t>
            </a:r>
            <a:r>
              <a:rPr lang="en-US" sz="2800" dirty="0"/>
              <a:t>, of the tribe of </a:t>
            </a:r>
            <a:r>
              <a:rPr lang="en-US" sz="2800" dirty="0" smtClean="0"/>
              <a:t>Judah. And </a:t>
            </a:r>
            <a:r>
              <a:rPr lang="en-US" sz="2800" dirty="0"/>
              <a:t>He has filled him with the Spirit of God, in wisdom, in understanding and in knowledge and in all craftsmanship; to make designs for working in gold and in silver and in bronze, and in the cutting of stones for settings and in the carving of wood, so as to perform in every inventive work</a:t>
            </a:r>
            <a:r>
              <a:rPr lang="en-US" sz="2800" dirty="0" smtClean="0"/>
              <a:t>.”</a:t>
            </a:r>
            <a:endParaRPr lang="en-US" sz="2800" dirty="0" smtClean="0"/>
          </a:p>
          <a:p>
            <a:r>
              <a:rPr lang="en-US" sz="2800" b="1" dirty="0" smtClean="0"/>
              <a:t>Exodus 35:30-33</a:t>
            </a:r>
            <a:endParaRPr lang="en-US" sz="2800" b="1" dirty="0"/>
          </a:p>
        </p:txBody>
      </p:sp>
    </p:spTree>
    <p:extLst>
      <p:ext uri="{BB962C8B-B14F-4D97-AF65-F5344CB8AC3E}">
        <p14:creationId xmlns:p14="http://schemas.microsoft.com/office/powerpoint/2010/main" val="13862077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4" name="TextBox 3"/>
          <p:cNvSpPr txBox="1"/>
          <p:nvPr/>
        </p:nvSpPr>
        <p:spPr>
          <a:xfrm>
            <a:off x="737887" y="486137"/>
            <a:ext cx="7668227" cy="800219"/>
          </a:xfrm>
          <a:prstGeom prst="rect">
            <a:avLst/>
          </a:prstGeom>
          <a:noFill/>
        </p:spPr>
        <p:txBody>
          <a:bodyPr wrap="square" rtlCol="0">
            <a:spAutoFit/>
          </a:bodyPr>
          <a:lstStyle/>
          <a:p>
            <a:pPr algn="ctr"/>
            <a:r>
              <a:rPr lang="en-US" sz="4600" b="1" dirty="0" smtClean="0"/>
              <a:t>A Biblical View of</a:t>
            </a:r>
            <a:r>
              <a:rPr lang="mr-IN" sz="4600" b="1" dirty="0" smtClean="0"/>
              <a:t>…</a:t>
            </a:r>
            <a:endParaRPr lang="en-US" sz="4600" b="1" dirty="0"/>
          </a:p>
        </p:txBody>
      </p:sp>
      <p:sp>
        <p:nvSpPr>
          <p:cNvPr id="5" name="TextBox 4"/>
          <p:cNvSpPr txBox="1"/>
          <p:nvPr/>
        </p:nvSpPr>
        <p:spPr>
          <a:xfrm>
            <a:off x="1053297" y="1436827"/>
            <a:ext cx="6679284" cy="4524315"/>
          </a:xfrm>
          <a:prstGeom prst="rect">
            <a:avLst/>
          </a:prstGeom>
          <a:noFill/>
        </p:spPr>
        <p:txBody>
          <a:bodyPr wrap="square" rtlCol="0">
            <a:spAutoFit/>
          </a:bodyPr>
          <a:lstStyle/>
          <a:p>
            <a:pPr marL="285750" indent="-285750">
              <a:buFont typeface="Arial" charset="0"/>
              <a:buChar char="•"/>
            </a:pPr>
            <a:r>
              <a:rPr lang="en-US" sz="3200" b="1" dirty="0" smtClean="0"/>
              <a:t>God and Man</a:t>
            </a:r>
          </a:p>
          <a:p>
            <a:pPr marL="285750" indent="-285750">
              <a:buFont typeface="Arial" charset="0"/>
              <a:buChar char="•"/>
            </a:pPr>
            <a:r>
              <a:rPr lang="en-US" sz="3200" b="1" dirty="0" smtClean="0"/>
              <a:t>Nature and the World</a:t>
            </a:r>
          </a:p>
          <a:p>
            <a:pPr marL="285750" indent="-285750">
              <a:buFont typeface="Arial" charset="0"/>
              <a:buChar char="•"/>
            </a:pPr>
            <a:r>
              <a:rPr lang="en-US" sz="3200" b="1" dirty="0" smtClean="0"/>
              <a:t>Knowledge, Truth, Morality</a:t>
            </a:r>
          </a:p>
          <a:p>
            <a:pPr marL="285750" indent="-285750">
              <a:buFont typeface="Arial" charset="0"/>
              <a:buChar char="•"/>
            </a:pPr>
            <a:r>
              <a:rPr lang="en-US" sz="3200" b="1" dirty="0" smtClean="0"/>
              <a:t>Science and </a:t>
            </a:r>
            <a:r>
              <a:rPr lang="en-US" sz="3200" b="1" dirty="0" smtClean="0"/>
              <a:t>Technology</a:t>
            </a:r>
            <a:endParaRPr lang="en-US" sz="3200" b="1" dirty="0" smtClean="0"/>
          </a:p>
          <a:p>
            <a:pPr marL="285750" indent="-285750">
              <a:buFont typeface="Arial" charset="0"/>
              <a:buChar char="•"/>
            </a:pPr>
            <a:r>
              <a:rPr lang="en-US" sz="3200" b="1" dirty="0" smtClean="0"/>
              <a:t>Sex and Sexuality</a:t>
            </a:r>
          </a:p>
          <a:p>
            <a:pPr marL="285750" indent="-285750">
              <a:buFont typeface="Arial" charset="0"/>
              <a:buChar char="•"/>
            </a:pPr>
            <a:r>
              <a:rPr lang="en-US" sz="3200" b="1" dirty="0" smtClean="0"/>
              <a:t>Marriage and Family</a:t>
            </a:r>
          </a:p>
          <a:p>
            <a:pPr marL="285750" indent="-285750">
              <a:buFont typeface="Arial" charset="0"/>
              <a:buChar char="•"/>
            </a:pPr>
            <a:r>
              <a:rPr lang="en-US" sz="3200" b="1" dirty="0" smtClean="0"/>
              <a:t>Work and Recreation</a:t>
            </a:r>
          </a:p>
          <a:p>
            <a:pPr marL="285750" indent="-285750">
              <a:buFont typeface="Arial" charset="0"/>
              <a:buChar char="•"/>
            </a:pPr>
            <a:r>
              <a:rPr lang="en-US" sz="3200" b="1" dirty="0" smtClean="0"/>
              <a:t>Government and Politics</a:t>
            </a:r>
          </a:p>
          <a:p>
            <a:pPr marL="285750" indent="-285750">
              <a:buFont typeface="Arial" charset="0"/>
              <a:buChar char="•"/>
            </a:pPr>
            <a:r>
              <a:rPr lang="en-US" sz="3200" b="1" dirty="0" smtClean="0"/>
              <a:t>Religion and Church</a:t>
            </a:r>
          </a:p>
        </p:txBody>
      </p:sp>
      <p:sp>
        <p:nvSpPr>
          <p:cNvPr id="2" name="Rectangle 1"/>
          <p:cNvSpPr/>
          <p:nvPr/>
        </p:nvSpPr>
        <p:spPr>
          <a:xfrm>
            <a:off x="737887" y="1382235"/>
            <a:ext cx="7778316" cy="162027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37887" y="2961562"/>
            <a:ext cx="7778316" cy="295863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170203" y="1906818"/>
            <a:ext cx="2210937" cy="461665"/>
          </a:xfrm>
          <a:prstGeom prst="rect">
            <a:avLst/>
          </a:prstGeom>
          <a:noFill/>
        </p:spPr>
        <p:txBody>
          <a:bodyPr wrap="square" rtlCol="0">
            <a:spAutoFit/>
          </a:bodyPr>
          <a:lstStyle/>
          <a:p>
            <a:pPr algn="ctr"/>
            <a:r>
              <a:rPr lang="en-US" sz="2400" dirty="0" smtClean="0"/>
              <a:t>Foundations</a:t>
            </a:r>
            <a:endParaRPr lang="en-US" sz="2400" dirty="0"/>
          </a:p>
        </p:txBody>
      </p:sp>
      <p:sp>
        <p:nvSpPr>
          <p:cNvPr id="9" name="TextBox 8"/>
          <p:cNvSpPr txBox="1"/>
          <p:nvPr/>
        </p:nvSpPr>
        <p:spPr>
          <a:xfrm>
            <a:off x="6170203" y="3812639"/>
            <a:ext cx="2210937" cy="461665"/>
          </a:xfrm>
          <a:prstGeom prst="rect">
            <a:avLst/>
          </a:prstGeom>
          <a:noFill/>
        </p:spPr>
        <p:txBody>
          <a:bodyPr wrap="square" rtlCol="0">
            <a:spAutoFit/>
          </a:bodyPr>
          <a:lstStyle/>
          <a:p>
            <a:pPr algn="ctr"/>
            <a:r>
              <a:rPr lang="en-US" sz="2400" dirty="0" smtClean="0"/>
              <a:t>Specifics</a:t>
            </a:r>
            <a:endParaRPr lang="en-US" sz="2400" dirty="0"/>
          </a:p>
        </p:txBody>
      </p:sp>
      <p:sp>
        <p:nvSpPr>
          <p:cNvPr id="8" name="Down Arrow 7"/>
          <p:cNvSpPr/>
          <p:nvPr/>
        </p:nvSpPr>
        <p:spPr>
          <a:xfrm>
            <a:off x="7014949" y="2483893"/>
            <a:ext cx="409433" cy="1215091"/>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29004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par>
                          <p:cTn id="8" fill="hold">
                            <p:stCondLst>
                              <p:cond delay="2000"/>
                            </p:stCondLst>
                            <p:childTnLst>
                              <p:par>
                                <p:cTn id="9" presetID="1"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500"/>
                                        <p:tgtEl>
                                          <p:spTgt spid="8"/>
                                        </p:tgtEl>
                                      </p:cBhvr>
                                    </p:animEffec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par>
                          <p:cTn id="19" fill="hold">
                            <p:stCondLst>
                              <p:cond delay="500"/>
                            </p:stCondLst>
                            <p:childTnLst>
                              <p:par>
                                <p:cTn id="20" presetID="21" presetClass="entr" presetSubtype="1"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heel(1)">
                                      <p:cBhvr>
                                        <p:cTn id="2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3" grpId="0"/>
      <p:bldP spid="9" grpId="0"/>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3" name="TextBox 2"/>
          <p:cNvSpPr txBox="1"/>
          <p:nvPr/>
        </p:nvSpPr>
        <p:spPr>
          <a:xfrm>
            <a:off x="903534" y="939215"/>
            <a:ext cx="7315119" cy="4339650"/>
          </a:xfrm>
          <a:prstGeom prst="rect">
            <a:avLst/>
          </a:prstGeom>
          <a:noFill/>
        </p:spPr>
        <p:txBody>
          <a:bodyPr wrap="square" rtlCol="0">
            <a:spAutoFit/>
          </a:bodyPr>
          <a:lstStyle/>
          <a:p>
            <a:pPr>
              <a:spcAft>
                <a:spcPts val="1200"/>
              </a:spcAft>
            </a:pPr>
            <a:r>
              <a:rPr lang="en-US" sz="3200" dirty="0"/>
              <a:t>Now God gave Solomon wisdom and very great discernment and breadth of</a:t>
            </a:r>
            <a:r>
              <a:rPr lang="en-US" sz="3200"/>
              <a:t> </a:t>
            </a:r>
            <a:r>
              <a:rPr lang="en-US" sz="3200" smtClean="0"/>
              <a:t>mind, like </a:t>
            </a:r>
            <a:r>
              <a:rPr lang="en-US" sz="3200" dirty="0"/>
              <a:t>the sand that is on the seashore. </a:t>
            </a:r>
            <a:r>
              <a:rPr lang="en-US" sz="3200" dirty="0" smtClean="0"/>
              <a:t> </a:t>
            </a:r>
            <a:r>
              <a:rPr lang="mr-IN" sz="3200" dirty="0" smtClean="0"/>
              <a:t>…</a:t>
            </a:r>
            <a:r>
              <a:rPr lang="en-US" sz="3200" dirty="0" smtClean="0"/>
              <a:t> </a:t>
            </a:r>
            <a:r>
              <a:rPr lang="en-US" sz="3200" dirty="0"/>
              <a:t> </a:t>
            </a:r>
            <a:endParaRPr lang="en-US" sz="3200" dirty="0" smtClean="0"/>
          </a:p>
          <a:p>
            <a:pPr>
              <a:spcAft>
                <a:spcPts val="1200"/>
              </a:spcAft>
            </a:pPr>
            <a:r>
              <a:rPr lang="en-US" sz="3200" dirty="0" smtClean="0"/>
              <a:t>He </a:t>
            </a:r>
            <a:r>
              <a:rPr lang="en-US" sz="3200" dirty="0"/>
              <a:t>spoke of trees, from the cedar that is in Lebanon even to the hyssop that grows on the wall; he spoke also of animals and birds and creeping things and </a:t>
            </a:r>
            <a:r>
              <a:rPr lang="en-US" sz="3200" dirty="0" smtClean="0"/>
              <a:t>fish. </a:t>
            </a:r>
          </a:p>
          <a:p>
            <a:pPr>
              <a:spcAft>
                <a:spcPts val="1200"/>
              </a:spcAft>
            </a:pPr>
            <a:r>
              <a:rPr lang="en-US" sz="3200" b="1" dirty="0" smtClean="0"/>
              <a:t>1 Kings 4:29-34</a:t>
            </a:r>
            <a:endParaRPr lang="en-US" sz="3200" b="1" dirty="0"/>
          </a:p>
        </p:txBody>
      </p:sp>
    </p:spTree>
    <p:extLst>
      <p:ext uri="{BB962C8B-B14F-4D97-AF65-F5344CB8AC3E}">
        <p14:creationId xmlns:p14="http://schemas.microsoft.com/office/powerpoint/2010/main" val="1458238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3" name="TextBox 2"/>
          <p:cNvSpPr txBox="1"/>
          <p:nvPr/>
        </p:nvSpPr>
        <p:spPr>
          <a:xfrm>
            <a:off x="829229" y="1512800"/>
            <a:ext cx="7554666" cy="2708434"/>
          </a:xfrm>
          <a:prstGeom prst="rect">
            <a:avLst/>
          </a:prstGeom>
          <a:noFill/>
        </p:spPr>
        <p:txBody>
          <a:bodyPr wrap="square" rtlCol="0">
            <a:spAutoFit/>
          </a:bodyPr>
          <a:lstStyle/>
          <a:p>
            <a:pPr>
              <a:spcAft>
                <a:spcPts val="1200"/>
              </a:spcAft>
            </a:pPr>
            <a:r>
              <a:rPr lang="en-US" sz="3200"/>
              <a:t>The king reflected and said, ‘Is this not Babylon the great, which I myself have built as a royal residence by the might of my power and for the glory of my </a:t>
            </a:r>
            <a:r>
              <a:rPr lang="en-US" sz="3200"/>
              <a:t>majesty</a:t>
            </a:r>
            <a:r>
              <a:rPr lang="en-US" sz="3200" smtClean="0"/>
              <a:t>?’</a:t>
            </a:r>
            <a:endParaRPr lang="en-US" sz="3200" dirty="0" smtClean="0"/>
          </a:p>
          <a:p>
            <a:pPr>
              <a:spcAft>
                <a:spcPts val="1200"/>
              </a:spcAft>
            </a:pPr>
            <a:r>
              <a:rPr lang="en-US" sz="3200" b="1" dirty="0" smtClean="0"/>
              <a:t>Daniel 4:30</a:t>
            </a:r>
            <a:endParaRPr lang="en-US" sz="3200" b="1" dirty="0"/>
          </a:p>
        </p:txBody>
      </p:sp>
    </p:spTree>
    <p:extLst>
      <p:ext uri="{BB962C8B-B14F-4D97-AF65-F5344CB8AC3E}">
        <p14:creationId xmlns:p14="http://schemas.microsoft.com/office/powerpoint/2010/main" val="11537651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3" name="TextBox 2"/>
          <p:cNvSpPr txBox="1"/>
          <p:nvPr/>
        </p:nvSpPr>
        <p:spPr>
          <a:xfrm>
            <a:off x="706398" y="1130663"/>
            <a:ext cx="7946281" cy="4124206"/>
          </a:xfrm>
          <a:prstGeom prst="rect">
            <a:avLst/>
          </a:prstGeom>
          <a:noFill/>
        </p:spPr>
        <p:txBody>
          <a:bodyPr wrap="square" rtlCol="0">
            <a:spAutoFit/>
          </a:bodyPr>
          <a:lstStyle/>
          <a:p>
            <a:pPr>
              <a:spcAft>
                <a:spcPts val="1200"/>
              </a:spcAft>
            </a:pPr>
            <a:r>
              <a:rPr lang="en-US" sz="2800" dirty="0" smtClean="0"/>
              <a:t>“When </a:t>
            </a:r>
            <a:r>
              <a:rPr lang="en-US" sz="2800" dirty="0"/>
              <a:t>you see a cloud rising in the west, </a:t>
            </a:r>
            <a:r>
              <a:rPr lang="en-US" sz="2800" dirty="0" smtClean="0"/>
              <a:t>immediately you </a:t>
            </a:r>
            <a:r>
              <a:rPr lang="en-US" sz="2800" dirty="0"/>
              <a:t>say, ‘A shower is coming,’ and so it turns out. And when </a:t>
            </a:r>
            <a:r>
              <a:rPr lang="en-US" sz="2800" i="1" dirty="0"/>
              <a:t>you see</a:t>
            </a:r>
            <a:r>
              <a:rPr lang="en-US" sz="2800" dirty="0"/>
              <a:t> a south wind blowing, you say, ‘It will be a hot day,’ and it turns out </a:t>
            </a:r>
            <a:r>
              <a:rPr lang="en-US" sz="2800" i="1" dirty="0"/>
              <a:t>that way</a:t>
            </a:r>
            <a:r>
              <a:rPr lang="en-US" sz="2800" dirty="0"/>
              <a:t>. You </a:t>
            </a:r>
            <a:r>
              <a:rPr lang="en-US" sz="2800" dirty="0" smtClean="0"/>
              <a:t>hypocrites! You </a:t>
            </a:r>
            <a:r>
              <a:rPr lang="en-US" sz="2800" dirty="0"/>
              <a:t>know how to analyze the appearance of the earth and the sky, but why do you not analyze this present </a:t>
            </a:r>
            <a:r>
              <a:rPr lang="en-US" sz="2800" dirty="0" smtClean="0"/>
              <a:t>time? And</a:t>
            </a:r>
            <a:r>
              <a:rPr lang="en-US" sz="2800" dirty="0"/>
              <a:t> why do you not even on your own initiative judge what is </a:t>
            </a:r>
            <a:r>
              <a:rPr lang="en-US" sz="2800" dirty="0" smtClean="0"/>
              <a:t>right?”</a:t>
            </a:r>
          </a:p>
          <a:p>
            <a:pPr>
              <a:spcAft>
                <a:spcPts val="1200"/>
              </a:spcAft>
            </a:pPr>
            <a:r>
              <a:rPr lang="en-US" sz="2800" b="1" dirty="0" smtClean="0"/>
              <a:t>Luke 12:54-57</a:t>
            </a:r>
            <a:endParaRPr lang="en-US" sz="2800" b="1" dirty="0"/>
          </a:p>
        </p:txBody>
      </p:sp>
    </p:spTree>
    <p:extLst>
      <p:ext uri="{BB962C8B-B14F-4D97-AF65-F5344CB8AC3E}">
        <p14:creationId xmlns:p14="http://schemas.microsoft.com/office/powerpoint/2010/main" val="13288082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4" name="TextBox 3"/>
          <p:cNvSpPr txBox="1"/>
          <p:nvPr/>
        </p:nvSpPr>
        <p:spPr>
          <a:xfrm>
            <a:off x="737887" y="335663"/>
            <a:ext cx="7668227" cy="646331"/>
          </a:xfrm>
          <a:prstGeom prst="rect">
            <a:avLst/>
          </a:prstGeom>
          <a:noFill/>
        </p:spPr>
        <p:txBody>
          <a:bodyPr wrap="square" rtlCol="0">
            <a:spAutoFit/>
          </a:bodyPr>
          <a:lstStyle/>
          <a:p>
            <a:pPr algn="ctr"/>
            <a:r>
              <a:rPr lang="en-US" sz="3600" b="1" dirty="0" smtClean="0">
                <a:solidFill>
                  <a:prstClr val="black"/>
                </a:solidFill>
              </a:rPr>
              <a:t>What the Bible says about science:</a:t>
            </a:r>
            <a:endParaRPr lang="en-US" sz="3600" b="1" dirty="0">
              <a:solidFill>
                <a:prstClr val="black"/>
              </a:solidFill>
            </a:endParaRPr>
          </a:p>
        </p:txBody>
      </p:sp>
      <p:sp>
        <p:nvSpPr>
          <p:cNvPr id="5" name="TextBox 4"/>
          <p:cNvSpPr txBox="1"/>
          <p:nvPr/>
        </p:nvSpPr>
        <p:spPr>
          <a:xfrm>
            <a:off x="682215" y="1210594"/>
            <a:ext cx="7723899" cy="4647426"/>
          </a:xfrm>
          <a:prstGeom prst="rect">
            <a:avLst/>
          </a:prstGeom>
          <a:noFill/>
        </p:spPr>
        <p:txBody>
          <a:bodyPr wrap="square" rtlCol="0">
            <a:spAutoFit/>
          </a:bodyPr>
          <a:lstStyle/>
          <a:p>
            <a:pPr marL="285750" indent="-285750">
              <a:spcAft>
                <a:spcPts val="1200"/>
              </a:spcAft>
              <a:buFont typeface="Arial" charset="0"/>
              <a:buChar char="•"/>
            </a:pPr>
            <a:r>
              <a:rPr lang="en-US" sz="3200" dirty="0" smtClean="0">
                <a:solidFill>
                  <a:prstClr val="black"/>
                </a:solidFill>
              </a:rPr>
              <a:t>God created the world by a set of laws.</a:t>
            </a:r>
          </a:p>
          <a:p>
            <a:pPr marL="285750" indent="-285750">
              <a:spcAft>
                <a:spcPts val="1200"/>
              </a:spcAft>
              <a:buFont typeface="Arial" charset="0"/>
              <a:buChar char="•"/>
            </a:pPr>
            <a:r>
              <a:rPr lang="en-US" sz="3200" dirty="0" smtClean="0">
                <a:solidFill>
                  <a:prstClr val="black"/>
                </a:solidFill>
              </a:rPr>
              <a:t>God intended for man to investigate and work with the created order. </a:t>
            </a:r>
          </a:p>
          <a:p>
            <a:pPr marL="285750" indent="-285750">
              <a:spcAft>
                <a:spcPts val="1200"/>
              </a:spcAft>
              <a:buFont typeface="Arial" charset="0"/>
              <a:buChar char="•"/>
            </a:pPr>
            <a:r>
              <a:rPr lang="en-US" sz="3200" dirty="0" smtClean="0">
                <a:solidFill>
                  <a:prstClr val="black"/>
                </a:solidFill>
              </a:rPr>
              <a:t>Man’s rebellion led to exploiting of nature.</a:t>
            </a:r>
          </a:p>
          <a:p>
            <a:pPr marL="285750" indent="-285750">
              <a:spcAft>
                <a:spcPts val="1200"/>
              </a:spcAft>
              <a:buFont typeface="Arial" charset="0"/>
              <a:buChar char="•"/>
            </a:pPr>
            <a:r>
              <a:rPr lang="en-US" sz="3200" dirty="0" smtClean="0">
                <a:solidFill>
                  <a:prstClr val="black"/>
                </a:solidFill>
              </a:rPr>
              <a:t>In a fallen world, knowledge can be wielded for good or evil purposes. </a:t>
            </a:r>
          </a:p>
          <a:p>
            <a:pPr marL="285750" indent="-285750">
              <a:spcAft>
                <a:spcPts val="1200"/>
              </a:spcAft>
              <a:buFont typeface="Arial" charset="0"/>
              <a:buChar char="•"/>
            </a:pPr>
            <a:r>
              <a:rPr lang="en-US" sz="3200" dirty="0" smtClean="0">
                <a:solidFill>
                  <a:prstClr val="black"/>
                </a:solidFill>
              </a:rPr>
              <a:t>There will always be things man cannot know, problems he cannot solve. </a:t>
            </a:r>
            <a:endParaRPr lang="en-US" sz="3200" dirty="0" smtClean="0">
              <a:solidFill>
                <a:prstClr val="black"/>
              </a:solidFill>
            </a:endParaRPr>
          </a:p>
        </p:txBody>
      </p:sp>
    </p:spTree>
    <p:extLst>
      <p:ext uri="{BB962C8B-B14F-4D97-AF65-F5344CB8AC3E}">
        <p14:creationId xmlns:p14="http://schemas.microsoft.com/office/powerpoint/2010/main" val="10599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3" name="TextBox 2"/>
          <p:cNvSpPr txBox="1"/>
          <p:nvPr/>
        </p:nvSpPr>
        <p:spPr>
          <a:xfrm>
            <a:off x="995672" y="1909467"/>
            <a:ext cx="7092355" cy="2292935"/>
          </a:xfrm>
          <a:prstGeom prst="rect">
            <a:avLst/>
          </a:prstGeom>
          <a:noFill/>
        </p:spPr>
        <p:txBody>
          <a:bodyPr wrap="square" rtlCol="0">
            <a:spAutoFit/>
          </a:bodyPr>
          <a:lstStyle/>
          <a:p>
            <a:pPr>
              <a:spcAft>
                <a:spcPts val="600"/>
              </a:spcAft>
            </a:pPr>
            <a:r>
              <a:rPr lang="en-US" sz="3200" dirty="0" err="1" smtClean="0"/>
              <a:t>Sheol</a:t>
            </a:r>
            <a:r>
              <a:rPr lang="en-US" sz="3200" dirty="0" smtClean="0"/>
              <a:t> [grave] and Abaddon [destruction] are never satisfied, </a:t>
            </a:r>
          </a:p>
          <a:p>
            <a:pPr>
              <a:spcAft>
                <a:spcPts val="1200"/>
              </a:spcAft>
            </a:pPr>
            <a:r>
              <a:rPr lang="en-US" sz="3200" dirty="0" smtClean="0"/>
              <a:t>Nor are the eyes of man ever satisfied</a:t>
            </a:r>
            <a:r>
              <a:rPr lang="en-US" sz="3200" dirty="0" smtClean="0"/>
              <a:t>. </a:t>
            </a:r>
            <a:endParaRPr lang="en-US" sz="3200" dirty="0" smtClean="0"/>
          </a:p>
          <a:p>
            <a:pPr>
              <a:spcAft>
                <a:spcPts val="1200"/>
              </a:spcAft>
            </a:pPr>
            <a:r>
              <a:rPr lang="en-US" sz="3200" b="1" dirty="0" smtClean="0"/>
              <a:t>Proverbs 27:20</a:t>
            </a:r>
            <a:endParaRPr lang="en-US" sz="3200" b="1" dirty="0"/>
          </a:p>
        </p:txBody>
      </p:sp>
    </p:spTree>
    <p:extLst>
      <p:ext uri="{BB962C8B-B14F-4D97-AF65-F5344CB8AC3E}">
        <p14:creationId xmlns:p14="http://schemas.microsoft.com/office/powerpoint/2010/main" val="7331577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4" name="TextBox 3"/>
          <p:cNvSpPr txBox="1"/>
          <p:nvPr/>
        </p:nvSpPr>
        <p:spPr>
          <a:xfrm>
            <a:off x="737887" y="335663"/>
            <a:ext cx="7668227" cy="646331"/>
          </a:xfrm>
          <a:prstGeom prst="rect">
            <a:avLst/>
          </a:prstGeom>
          <a:noFill/>
        </p:spPr>
        <p:txBody>
          <a:bodyPr wrap="square" rtlCol="0">
            <a:spAutoFit/>
          </a:bodyPr>
          <a:lstStyle/>
          <a:p>
            <a:pPr algn="ctr"/>
            <a:r>
              <a:rPr lang="en-US" sz="3600" b="1" dirty="0" smtClean="0">
                <a:solidFill>
                  <a:prstClr val="black"/>
                </a:solidFill>
              </a:rPr>
              <a:t>What the Bible says about science:</a:t>
            </a:r>
            <a:endParaRPr lang="en-US" sz="3600" b="1" dirty="0">
              <a:solidFill>
                <a:prstClr val="black"/>
              </a:solidFill>
            </a:endParaRPr>
          </a:p>
        </p:txBody>
      </p:sp>
      <p:sp>
        <p:nvSpPr>
          <p:cNvPr id="5" name="TextBox 4"/>
          <p:cNvSpPr txBox="1"/>
          <p:nvPr/>
        </p:nvSpPr>
        <p:spPr>
          <a:xfrm>
            <a:off x="682215" y="1210594"/>
            <a:ext cx="7723899" cy="4647426"/>
          </a:xfrm>
          <a:prstGeom prst="rect">
            <a:avLst/>
          </a:prstGeom>
          <a:noFill/>
        </p:spPr>
        <p:txBody>
          <a:bodyPr wrap="square" rtlCol="0">
            <a:spAutoFit/>
          </a:bodyPr>
          <a:lstStyle/>
          <a:p>
            <a:pPr marL="285750" indent="-285750">
              <a:spcAft>
                <a:spcPts val="1200"/>
              </a:spcAft>
              <a:buFont typeface="Arial" charset="0"/>
              <a:buChar char="•"/>
            </a:pPr>
            <a:r>
              <a:rPr lang="en-US" sz="3200" dirty="0" smtClean="0">
                <a:solidFill>
                  <a:prstClr val="black"/>
                </a:solidFill>
              </a:rPr>
              <a:t>God created the world by a set of laws.</a:t>
            </a:r>
          </a:p>
          <a:p>
            <a:pPr marL="285750" indent="-285750">
              <a:spcAft>
                <a:spcPts val="1200"/>
              </a:spcAft>
              <a:buFont typeface="Arial" charset="0"/>
              <a:buChar char="•"/>
            </a:pPr>
            <a:r>
              <a:rPr lang="en-US" sz="3200" dirty="0" smtClean="0">
                <a:solidFill>
                  <a:prstClr val="black"/>
                </a:solidFill>
              </a:rPr>
              <a:t>God intended for man to investigate and work with the created order. </a:t>
            </a:r>
          </a:p>
          <a:p>
            <a:pPr marL="285750" indent="-285750">
              <a:spcAft>
                <a:spcPts val="1200"/>
              </a:spcAft>
              <a:buFont typeface="Arial" charset="0"/>
              <a:buChar char="•"/>
            </a:pPr>
            <a:r>
              <a:rPr lang="en-US" sz="3200" dirty="0" smtClean="0">
                <a:solidFill>
                  <a:prstClr val="black"/>
                </a:solidFill>
              </a:rPr>
              <a:t>Man’s rebellion led to exploiting of nature.</a:t>
            </a:r>
          </a:p>
          <a:p>
            <a:pPr marL="285750" indent="-285750">
              <a:spcAft>
                <a:spcPts val="1200"/>
              </a:spcAft>
              <a:buFont typeface="Arial" charset="0"/>
              <a:buChar char="•"/>
            </a:pPr>
            <a:r>
              <a:rPr lang="en-US" sz="3200" dirty="0" smtClean="0">
                <a:solidFill>
                  <a:prstClr val="black"/>
                </a:solidFill>
              </a:rPr>
              <a:t>In a fallen world, knowledge can be wielded for good or evil purposes. </a:t>
            </a:r>
          </a:p>
          <a:p>
            <a:pPr marL="285750" indent="-285750">
              <a:spcAft>
                <a:spcPts val="1200"/>
              </a:spcAft>
              <a:buFont typeface="Arial" charset="0"/>
              <a:buChar char="•"/>
            </a:pPr>
            <a:r>
              <a:rPr lang="en-US" sz="3200" dirty="0" smtClean="0">
                <a:solidFill>
                  <a:prstClr val="black"/>
                </a:solidFill>
              </a:rPr>
              <a:t>There will always be things man cannot know, problems he cannot solve. </a:t>
            </a:r>
            <a:endParaRPr lang="en-US" sz="3200" dirty="0" smtClean="0">
              <a:solidFill>
                <a:prstClr val="black"/>
              </a:solidFill>
            </a:endParaRPr>
          </a:p>
        </p:txBody>
      </p:sp>
    </p:spTree>
    <p:extLst>
      <p:ext uri="{BB962C8B-B14F-4D97-AF65-F5344CB8AC3E}">
        <p14:creationId xmlns:p14="http://schemas.microsoft.com/office/powerpoint/2010/main" val="16718445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4" name="TextBox 3"/>
          <p:cNvSpPr txBox="1"/>
          <p:nvPr/>
        </p:nvSpPr>
        <p:spPr>
          <a:xfrm>
            <a:off x="737887" y="335663"/>
            <a:ext cx="7668227" cy="646331"/>
          </a:xfrm>
          <a:prstGeom prst="rect">
            <a:avLst/>
          </a:prstGeom>
          <a:noFill/>
        </p:spPr>
        <p:txBody>
          <a:bodyPr wrap="square" rtlCol="0">
            <a:spAutoFit/>
          </a:bodyPr>
          <a:lstStyle/>
          <a:p>
            <a:pPr algn="ctr"/>
            <a:r>
              <a:rPr lang="en-US" sz="3600" b="1" dirty="0" smtClean="0">
                <a:solidFill>
                  <a:prstClr val="black"/>
                </a:solidFill>
              </a:rPr>
              <a:t>What should we learn from all of this?</a:t>
            </a:r>
            <a:endParaRPr lang="en-US" sz="3600" b="1" dirty="0">
              <a:solidFill>
                <a:prstClr val="black"/>
              </a:solidFill>
            </a:endParaRPr>
          </a:p>
        </p:txBody>
      </p:sp>
      <p:sp>
        <p:nvSpPr>
          <p:cNvPr id="5" name="TextBox 4"/>
          <p:cNvSpPr txBox="1"/>
          <p:nvPr/>
        </p:nvSpPr>
        <p:spPr>
          <a:xfrm>
            <a:off x="682215" y="1405456"/>
            <a:ext cx="7779569" cy="1077218"/>
          </a:xfrm>
          <a:prstGeom prst="rect">
            <a:avLst/>
          </a:prstGeom>
          <a:noFill/>
        </p:spPr>
        <p:txBody>
          <a:bodyPr wrap="square" rtlCol="0">
            <a:spAutoFit/>
          </a:bodyPr>
          <a:lstStyle/>
          <a:p>
            <a:pPr marL="285750" indent="-285750">
              <a:spcAft>
                <a:spcPts val="1800"/>
              </a:spcAft>
              <a:buFont typeface="Arial" charset="0"/>
              <a:buChar char="•"/>
            </a:pPr>
            <a:r>
              <a:rPr lang="en-US" sz="3200" dirty="0" smtClean="0">
                <a:solidFill>
                  <a:prstClr val="black"/>
                </a:solidFill>
              </a:rPr>
              <a:t>Science and Christianity are not opposed, science finds its meaning in Christianity. </a:t>
            </a:r>
          </a:p>
        </p:txBody>
      </p:sp>
    </p:spTree>
    <p:extLst>
      <p:ext uri="{BB962C8B-B14F-4D97-AF65-F5344CB8AC3E}">
        <p14:creationId xmlns:p14="http://schemas.microsoft.com/office/powerpoint/2010/main" val="1592973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3" name="TextBox 2"/>
          <p:cNvSpPr txBox="1"/>
          <p:nvPr/>
        </p:nvSpPr>
        <p:spPr>
          <a:xfrm>
            <a:off x="677251" y="944125"/>
            <a:ext cx="7817252" cy="3770263"/>
          </a:xfrm>
          <a:prstGeom prst="rect">
            <a:avLst/>
          </a:prstGeom>
          <a:noFill/>
        </p:spPr>
        <p:txBody>
          <a:bodyPr wrap="square" rtlCol="0">
            <a:spAutoFit/>
          </a:bodyPr>
          <a:lstStyle/>
          <a:p>
            <a:pPr>
              <a:spcAft>
                <a:spcPts val="1800"/>
              </a:spcAft>
            </a:pPr>
            <a:r>
              <a:rPr lang="en-US" sz="3200" dirty="0"/>
              <a:t>“The chief aim of all investigations of the external world should be to discover the rational order and harmony which has been imposed on it by God and which He revealed to us in the language of mathematics.” </a:t>
            </a:r>
            <a:endParaRPr lang="en-US" sz="3200" dirty="0" smtClean="0"/>
          </a:p>
          <a:p>
            <a:r>
              <a:rPr lang="en-US" sz="3200" b="1" dirty="0" smtClean="0"/>
              <a:t>Johannes Kepler (1571</a:t>
            </a:r>
            <a:r>
              <a:rPr lang="mr-IN" sz="3200" b="1" dirty="0" smtClean="0"/>
              <a:t>–</a:t>
            </a:r>
            <a:r>
              <a:rPr lang="en-US" sz="3200" b="1" dirty="0" smtClean="0"/>
              <a:t> 1630)</a:t>
            </a:r>
            <a:r>
              <a:rPr lang="en-US" sz="3200" dirty="0" smtClean="0"/>
              <a:t>, astronomer who discovered elliptical orbit of the planets</a:t>
            </a:r>
            <a:endParaRPr lang="en-US" sz="3200" dirty="0"/>
          </a:p>
        </p:txBody>
      </p:sp>
    </p:spTree>
    <p:extLst>
      <p:ext uri="{BB962C8B-B14F-4D97-AF65-F5344CB8AC3E}">
        <p14:creationId xmlns:p14="http://schemas.microsoft.com/office/powerpoint/2010/main" val="18674199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4" name="TextBox 3"/>
          <p:cNvSpPr txBox="1"/>
          <p:nvPr/>
        </p:nvSpPr>
        <p:spPr>
          <a:xfrm>
            <a:off x="737887" y="335663"/>
            <a:ext cx="7668227" cy="646331"/>
          </a:xfrm>
          <a:prstGeom prst="rect">
            <a:avLst/>
          </a:prstGeom>
          <a:noFill/>
        </p:spPr>
        <p:txBody>
          <a:bodyPr wrap="square" rtlCol="0">
            <a:spAutoFit/>
          </a:bodyPr>
          <a:lstStyle/>
          <a:p>
            <a:pPr algn="ctr"/>
            <a:r>
              <a:rPr lang="en-US" sz="3600" b="1" dirty="0" smtClean="0">
                <a:solidFill>
                  <a:prstClr val="black"/>
                </a:solidFill>
              </a:rPr>
              <a:t>What should we learn from all of this?</a:t>
            </a:r>
            <a:endParaRPr lang="en-US" sz="3600" b="1" dirty="0">
              <a:solidFill>
                <a:prstClr val="black"/>
              </a:solidFill>
            </a:endParaRPr>
          </a:p>
        </p:txBody>
      </p:sp>
      <p:sp>
        <p:nvSpPr>
          <p:cNvPr id="5" name="TextBox 4"/>
          <p:cNvSpPr txBox="1"/>
          <p:nvPr/>
        </p:nvSpPr>
        <p:spPr>
          <a:xfrm>
            <a:off x="682215" y="1405456"/>
            <a:ext cx="7779569" cy="2292935"/>
          </a:xfrm>
          <a:prstGeom prst="rect">
            <a:avLst/>
          </a:prstGeom>
          <a:noFill/>
        </p:spPr>
        <p:txBody>
          <a:bodyPr wrap="square" rtlCol="0">
            <a:spAutoFit/>
          </a:bodyPr>
          <a:lstStyle/>
          <a:p>
            <a:pPr marL="285750" indent="-285750">
              <a:spcAft>
                <a:spcPts val="1800"/>
              </a:spcAft>
              <a:buFont typeface="Arial" charset="0"/>
              <a:buChar char="•"/>
            </a:pPr>
            <a:r>
              <a:rPr lang="en-US" sz="3200" dirty="0" smtClean="0">
                <a:solidFill>
                  <a:prstClr val="black"/>
                </a:solidFill>
              </a:rPr>
              <a:t>Science and Christianity are not opposed, science finds its meaning in Christianity. </a:t>
            </a:r>
          </a:p>
          <a:p>
            <a:pPr marL="285750" indent="-285750">
              <a:spcAft>
                <a:spcPts val="1800"/>
              </a:spcAft>
              <a:buFont typeface="Arial" charset="0"/>
              <a:buChar char="•"/>
            </a:pPr>
            <a:r>
              <a:rPr lang="en-US" sz="3200" dirty="0">
                <a:solidFill>
                  <a:prstClr val="black"/>
                </a:solidFill>
              </a:rPr>
              <a:t>Science alone can discover truth, but is empty, subject to human error (and bias).</a:t>
            </a:r>
            <a:endParaRPr lang="en-US" sz="3200" dirty="0" smtClean="0">
              <a:solidFill>
                <a:prstClr val="black"/>
              </a:solidFill>
            </a:endParaRPr>
          </a:p>
        </p:txBody>
      </p:sp>
    </p:spTree>
    <p:extLst>
      <p:ext uri="{BB962C8B-B14F-4D97-AF65-F5344CB8AC3E}">
        <p14:creationId xmlns:p14="http://schemas.microsoft.com/office/powerpoint/2010/main" val="11371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3" name="TextBox 2"/>
          <p:cNvSpPr txBox="1"/>
          <p:nvPr/>
        </p:nvSpPr>
        <p:spPr>
          <a:xfrm>
            <a:off x="609012" y="1107899"/>
            <a:ext cx="7702475" cy="3924151"/>
          </a:xfrm>
          <a:prstGeom prst="rect">
            <a:avLst/>
          </a:prstGeom>
          <a:noFill/>
        </p:spPr>
        <p:txBody>
          <a:bodyPr wrap="square" rtlCol="0">
            <a:spAutoFit/>
          </a:bodyPr>
          <a:lstStyle/>
          <a:p>
            <a:pPr>
              <a:spcAft>
                <a:spcPts val="1200"/>
              </a:spcAft>
            </a:pPr>
            <a:r>
              <a:rPr lang="en-US" sz="2800" dirty="0" smtClean="0"/>
              <a:t>“</a:t>
            </a:r>
            <a:r>
              <a:rPr lang="en-US" sz="2800" dirty="0"/>
              <a:t>You can’t blame science for the terrible things that are done by applied science, the trick is not to do the terrible things</a:t>
            </a:r>
            <a:r>
              <a:rPr lang="en-US" sz="2800" dirty="0" smtClean="0"/>
              <a:t>.”</a:t>
            </a:r>
            <a:endParaRPr lang="en-US" sz="2800" dirty="0"/>
          </a:p>
          <a:p>
            <a:pPr>
              <a:spcAft>
                <a:spcPts val="1800"/>
              </a:spcAft>
            </a:pPr>
            <a:r>
              <a:rPr lang="en-US" sz="2800" dirty="0"/>
              <a:t>“Now morality, … I’m not one of those who think that we can directly derive morals from science. … Where ever else we get our morality from, it isn’t religion, it better not be religion</a:t>
            </a:r>
            <a:r>
              <a:rPr lang="en-US" sz="2800" dirty="0" smtClean="0"/>
              <a:t>.”</a:t>
            </a:r>
          </a:p>
          <a:p>
            <a:r>
              <a:rPr lang="en-US" sz="2800" b="1" dirty="0" smtClean="0"/>
              <a:t>Richard </a:t>
            </a:r>
            <a:r>
              <a:rPr lang="en-US" sz="2800" b="1" dirty="0"/>
              <a:t>Dawkins, </a:t>
            </a:r>
            <a:r>
              <a:rPr lang="en-US" sz="2800" b="1" dirty="0" smtClean="0"/>
              <a:t>CNN interview</a:t>
            </a:r>
            <a:r>
              <a:rPr lang="en-US" sz="2800" b="1" dirty="0"/>
              <a:t>, March </a:t>
            </a:r>
            <a:r>
              <a:rPr lang="en-US" sz="2800" b="1" dirty="0" smtClean="0"/>
              <a:t>2020</a:t>
            </a:r>
          </a:p>
        </p:txBody>
      </p:sp>
    </p:spTree>
    <p:extLst>
      <p:ext uri="{BB962C8B-B14F-4D97-AF65-F5344CB8AC3E}">
        <p14:creationId xmlns:p14="http://schemas.microsoft.com/office/powerpoint/2010/main" val="561706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000" dirty="0" smtClean="0"/>
              <a:t>20/20 Vision</a:t>
            </a:r>
            <a:endParaRPr lang="en-US" sz="8000" dirty="0"/>
          </a:p>
        </p:txBody>
      </p:sp>
      <p:sp>
        <p:nvSpPr>
          <p:cNvPr id="3" name="Subtitle 2"/>
          <p:cNvSpPr>
            <a:spLocks noGrp="1"/>
          </p:cNvSpPr>
          <p:nvPr>
            <p:ph type="subTitle" idx="1"/>
          </p:nvPr>
        </p:nvSpPr>
        <p:spPr>
          <a:xfrm>
            <a:off x="1120574" y="3956280"/>
            <a:ext cx="6902852" cy="1414373"/>
          </a:xfrm>
        </p:spPr>
        <p:txBody>
          <a:bodyPr>
            <a:noAutofit/>
          </a:bodyPr>
          <a:lstStyle/>
          <a:p>
            <a:r>
              <a:rPr lang="en-US" sz="3600" dirty="0" smtClean="0"/>
              <a:t>Biblical View of </a:t>
            </a:r>
            <a:endParaRPr lang="en-US" sz="3600" dirty="0" smtClean="0"/>
          </a:p>
          <a:p>
            <a:r>
              <a:rPr lang="en-US" sz="3600" dirty="0" smtClean="0"/>
              <a:t>Science &amp; Technology</a:t>
            </a:r>
            <a:endParaRPr lang="en-US" sz="3600" dirty="0"/>
          </a:p>
        </p:txBody>
      </p:sp>
    </p:spTree>
    <p:extLst>
      <p:ext uri="{BB962C8B-B14F-4D97-AF65-F5344CB8AC3E}">
        <p14:creationId xmlns:p14="http://schemas.microsoft.com/office/powerpoint/2010/main" val="15186371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3" name="TextBox 2"/>
          <p:cNvSpPr txBox="1"/>
          <p:nvPr/>
        </p:nvSpPr>
        <p:spPr>
          <a:xfrm>
            <a:off x="663602" y="1844878"/>
            <a:ext cx="7702475" cy="2292935"/>
          </a:xfrm>
          <a:prstGeom prst="rect">
            <a:avLst/>
          </a:prstGeom>
          <a:noFill/>
        </p:spPr>
        <p:txBody>
          <a:bodyPr wrap="square" rtlCol="0">
            <a:spAutoFit/>
          </a:bodyPr>
          <a:lstStyle/>
          <a:p>
            <a:pPr>
              <a:spcAft>
                <a:spcPts val="1800"/>
              </a:spcAft>
            </a:pPr>
            <a:r>
              <a:rPr lang="en-US" sz="3200" smtClean="0"/>
              <a:t>“</a:t>
            </a:r>
            <a:r>
              <a:rPr lang="en-US" sz="3200" dirty="0" smtClean="0"/>
              <a:t>Even if all the data point to an intelligent designer, such an hypothesis is excluded from science because it is not naturalistic.”</a:t>
            </a:r>
          </a:p>
          <a:p>
            <a:r>
              <a:rPr lang="en-US" sz="3200" b="1" dirty="0" smtClean="0"/>
              <a:t>Scott Todd, Kansas State University, 1999</a:t>
            </a:r>
          </a:p>
        </p:txBody>
      </p:sp>
    </p:spTree>
    <p:extLst>
      <p:ext uri="{BB962C8B-B14F-4D97-AF65-F5344CB8AC3E}">
        <p14:creationId xmlns:p14="http://schemas.microsoft.com/office/powerpoint/2010/main" val="14204825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4" name="TextBox 3"/>
          <p:cNvSpPr txBox="1"/>
          <p:nvPr/>
        </p:nvSpPr>
        <p:spPr>
          <a:xfrm>
            <a:off x="737887" y="335663"/>
            <a:ext cx="7668227" cy="646331"/>
          </a:xfrm>
          <a:prstGeom prst="rect">
            <a:avLst/>
          </a:prstGeom>
          <a:noFill/>
        </p:spPr>
        <p:txBody>
          <a:bodyPr wrap="square" rtlCol="0">
            <a:spAutoFit/>
          </a:bodyPr>
          <a:lstStyle/>
          <a:p>
            <a:pPr algn="ctr"/>
            <a:r>
              <a:rPr lang="en-US" sz="3600" b="1" dirty="0" smtClean="0">
                <a:solidFill>
                  <a:prstClr val="black"/>
                </a:solidFill>
              </a:rPr>
              <a:t>What should we learn from all of this?</a:t>
            </a:r>
            <a:endParaRPr lang="en-US" sz="3600" b="1" dirty="0">
              <a:solidFill>
                <a:prstClr val="black"/>
              </a:solidFill>
            </a:endParaRPr>
          </a:p>
        </p:txBody>
      </p:sp>
      <p:sp>
        <p:nvSpPr>
          <p:cNvPr id="5" name="TextBox 4"/>
          <p:cNvSpPr txBox="1"/>
          <p:nvPr/>
        </p:nvSpPr>
        <p:spPr>
          <a:xfrm>
            <a:off x="682215" y="1405456"/>
            <a:ext cx="7820340" cy="4001095"/>
          </a:xfrm>
          <a:prstGeom prst="rect">
            <a:avLst/>
          </a:prstGeom>
          <a:noFill/>
        </p:spPr>
        <p:txBody>
          <a:bodyPr wrap="square" rtlCol="0">
            <a:spAutoFit/>
          </a:bodyPr>
          <a:lstStyle/>
          <a:p>
            <a:pPr marL="285750" indent="-285750">
              <a:spcAft>
                <a:spcPts val="1800"/>
              </a:spcAft>
              <a:buFont typeface="Arial" charset="0"/>
              <a:buChar char="•"/>
            </a:pPr>
            <a:r>
              <a:rPr lang="en-US" sz="3200" dirty="0" smtClean="0">
                <a:solidFill>
                  <a:prstClr val="black"/>
                </a:solidFill>
              </a:rPr>
              <a:t>Science and Christianity are not opposed, science finds its meaning in Christianity. </a:t>
            </a:r>
          </a:p>
          <a:p>
            <a:pPr marL="285750" indent="-285750">
              <a:spcAft>
                <a:spcPts val="1800"/>
              </a:spcAft>
              <a:buFont typeface="Arial" charset="0"/>
              <a:buChar char="•"/>
            </a:pPr>
            <a:r>
              <a:rPr lang="en-US" sz="3200" dirty="0" smtClean="0">
                <a:solidFill>
                  <a:prstClr val="black"/>
                </a:solidFill>
              </a:rPr>
              <a:t>Science alone can discover truth, but is empty, subject to human error (and bias)</a:t>
            </a:r>
            <a:r>
              <a:rPr lang="en-US" sz="3200" dirty="0" smtClean="0">
                <a:solidFill>
                  <a:prstClr val="black"/>
                </a:solidFill>
              </a:rPr>
              <a:t>.</a:t>
            </a:r>
          </a:p>
          <a:p>
            <a:pPr marL="285750" indent="-285750">
              <a:spcAft>
                <a:spcPts val="1800"/>
              </a:spcAft>
              <a:buFont typeface="Arial" charset="0"/>
              <a:buChar char="•"/>
            </a:pPr>
            <a:r>
              <a:rPr lang="en-US" sz="3200" dirty="0" smtClean="0">
                <a:solidFill>
                  <a:prstClr val="black"/>
                </a:solidFill>
              </a:rPr>
              <a:t>We can do and appreciate science, being cautious of its “discoveries” and keeping in mind that God’s revelation is certain.</a:t>
            </a:r>
          </a:p>
        </p:txBody>
      </p:sp>
    </p:spTree>
    <p:extLst>
      <p:ext uri="{BB962C8B-B14F-4D97-AF65-F5344CB8AC3E}">
        <p14:creationId xmlns:p14="http://schemas.microsoft.com/office/powerpoint/2010/main" val="1079600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1507418" y="1470629"/>
            <a:ext cx="2037144" cy="830997"/>
          </a:xfrm>
          <a:prstGeom prst="rect">
            <a:avLst/>
          </a:prstGeom>
          <a:noFill/>
        </p:spPr>
        <p:txBody>
          <a:bodyPr wrap="square" rtlCol="0">
            <a:spAutoFit/>
          </a:bodyPr>
          <a:lstStyle/>
          <a:p>
            <a:pPr algn="ctr"/>
            <a:r>
              <a:rPr lang="en-US" sz="4800" dirty="0" smtClean="0">
                <a:solidFill>
                  <a:prstClr val="black"/>
                </a:solidFill>
              </a:rPr>
              <a:t>Values</a:t>
            </a:r>
            <a:endParaRPr lang="en-US" sz="4800" dirty="0">
              <a:solidFill>
                <a:prstClr val="black"/>
              </a:solidFill>
            </a:endParaRPr>
          </a:p>
        </p:txBody>
      </p:sp>
      <p:sp>
        <p:nvSpPr>
          <p:cNvPr id="3" name="TextBox 2"/>
          <p:cNvSpPr txBox="1"/>
          <p:nvPr/>
        </p:nvSpPr>
        <p:spPr>
          <a:xfrm>
            <a:off x="1507418" y="2595302"/>
            <a:ext cx="2037144" cy="830997"/>
          </a:xfrm>
          <a:prstGeom prst="rect">
            <a:avLst/>
          </a:prstGeom>
          <a:noFill/>
        </p:spPr>
        <p:txBody>
          <a:bodyPr wrap="square" rtlCol="0">
            <a:spAutoFit/>
          </a:bodyPr>
          <a:lstStyle/>
          <a:p>
            <a:pPr algn="ctr"/>
            <a:r>
              <a:rPr lang="en-US" sz="4800" dirty="0" smtClean="0">
                <a:solidFill>
                  <a:prstClr val="black"/>
                </a:solidFill>
              </a:rPr>
              <a:t>Facts</a:t>
            </a:r>
            <a:endParaRPr lang="en-US" sz="4800" dirty="0">
              <a:solidFill>
                <a:prstClr val="black"/>
              </a:solidFill>
            </a:endParaRPr>
          </a:p>
        </p:txBody>
      </p:sp>
      <p:cxnSp>
        <p:nvCxnSpPr>
          <p:cNvPr id="5" name="Straight Connector 4"/>
          <p:cNvCxnSpPr/>
          <p:nvPr/>
        </p:nvCxnSpPr>
        <p:spPr>
          <a:xfrm flipV="1">
            <a:off x="1348266" y="2442677"/>
            <a:ext cx="2355448" cy="11574"/>
          </a:xfrm>
          <a:prstGeom prst="line">
            <a:avLst/>
          </a:prstGeom>
          <a:ln w="57150"/>
        </p:spPr>
        <p:style>
          <a:lnRef idx="2">
            <a:schemeClr val="dk1"/>
          </a:lnRef>
          <a:fillRef idx="0">
            <a:schemeClr val="dk1"/>
          </a:fillRef>
          <a:effectRef idx="1">
            <a:schemeClr val="dk1"/>
          </a:effectRef>
          <a:fontRef idx="minor">
            <a:schemeClr val="tx1"/>
          </a:fontRef>
        </p:style>
      </p:cxnSp>
      <p:sp>
        <p:nvSpPr>
          <p:cNvPr id="7" name="TextBox 6"/>
          <p:cNvSpPr txBox="1"/>
          <p:nvPr/>
        </p:nvSpPr>
        <p:spPr>
          <a:xfrm>
            <a:off x="5475581" y="1498889"/>
            <a:ext cx="2355448" cy="830997"/>
          </a:xfrm>
          <a:prstGeom prst="rect">
            <a:avLst/>
          </a:prstGeom>
          <a:noFill/>
        </p:spPr>
        <p:txBody>
          <a:bodyPr wrap="square" rtlCol="0">
            <a:spAutoFit/>
          </a:bodyPr>
          <a:lstStyle/>
          <a:p>
            <a:pPr algn="ctr"/>
            <a:r>
              <a:rPr lang="en-US" sz="4800" dirty="0" smtClean="0">
                <a:solidFill>
                  <a:prstClr val="black"/>
                </a:solidFill>
              </a:rPr>
              <a:t>Religion</a:t>
            </a:r>
            <a:endParaRPr lang="en-US" sz="4800" dirty="0">
              <a:solidFill>
                <a:prstClr val="black"/>
              </a:solidFill>
            </a:endParaRPr>
          </a:p>
        </p:txBody>
      </p:sp>
      <p:cxnSp>
        <p:nvCxnSpPr>
          <p:cNvPr id="8" name="Straight Connector 7"/>
          <p:cNvCxnSpPr/>
          <p:nvPr/>
        </p:nvCxnSpPr>
        <p:spPr>
          <a:xfrm flipV="1">
            <a:off x="5529186" y="2447791"/>
            <a:ext cx="2355448" cy="11574"/>
          </a:xfrm>
          <a:prstGeom prst="line">
            <a:avLst/>
          </a:prstGeom>
          <a:ln w="57150"/>
        </p:spPr>
        <p:style>
          <a:lnRef idx="2">
            <a:schemeClr val="dk1"/>
          </a:lnRef>
          <a:fillRef idx="0">
            <a:schemeClr val="dk1"/>
          </a:fillRef>
          <a:effectRef idx="1">
            <a:schemeClr val="dk1"/>
          </a:effectRef>
          <a:fontRef idx="minor">
            <a:schemeClr val="tx1"/>
          </a:fontRef>
        </p:style>
      </p:cxnSp>
      <p:sp>
        <p:nvSpPr>
          <p:cNvPr id="9" name="TextBox 8"/>
          <p:cNvSpPr txBox="1"/>
          <p:nvPr/>
        </p:nvSpPr>
        <p:spPr>
          <a:xfrm>
            <a:off x="5467205" y="2577270"/>
            <a:ext cx="2479410" cy="830997"/>
          </a:xfrm>
          <a:prstGeom prst="rect">
            <a:avLst/>
          </a:prstGeom>
          <a:noFill/>
        </p:spPr>
        <p:txBody>
          <a:bodyPr wrap="square" rtlCol="0">
            <a:spAutoFit/>
          </a:bodyPr>
          <a:lstStyle/>
          <a:p>
            <a:pPr algn="ctr"/>
            <a:r>
              <a:rPr lang="en-US" sz="4800" smtClean="0">
                <a:solidFill>
                  <a:prstClr val="black"/>
                </a:solidFill>
              </a:rPr>
              <a:t>Science</a:t>
            </a:r>
            <a:endParaRPr lang="en-US" sz="4800" dirty="0">
              <a:solidFill>
                <a:prstClr val="black"/>
              </a:solidFill>
            </a:endParaRPr>
          </a:p>
        </p:txBody>
      </p:sp>
      <p:sp>
        <p:nvSpPr>
          <p:cNvPr id="16" name="TextBox 15"/>
          <p:cNvSpPr txBox="1"/>
          <p:nvPr/>
        </p:nvSpPr>
        <p:spPr>
          <a:xfrm>
            <a:off x="1478666" y="405114"/>
            <a:ext cx="6186668" cy="1015663"/>
          </a:xfrm>
          <a:prstGeom prst="rect">
            <a:avLst/>
          </a:prstGeom>
          <a:noFill/>
        </p:spPr>
        <p:txBody>
          <a:bodyPr wrap="square" rtlCol="0">
            <a:spAutoFit/>
          </a:bodyPr>
          <a:lstStyle/>
          <a:p>
            <a:pPr algn="ctr"/>
            <a:r>
              <a:rPr lang="en-US" sz="6000" dirty="0" smtClean="0">
                <a:solidFill>
                  <a:prstClr val="black"/>
                </a:solidFill>
              </a:rPr>
              <a:t>Divided Truth?</a:t>
            </a:r>
            <a:endParaRPr lang="en-US" sz="6000" dirty="0">
              <a:solidFill>
                <a:prstClr val="black"/>
              </a:solidFill>
            </a:endParaRPr>
          </a:p>
        </p:txBody>
      </p:sp>
      <p:sp>
        <p:nvSpPr>
          <p:cNvPr id="4" name="Oval 3"/>
          <p:cNvSpPr/>
          <p:nvPr/>
        </p:nvSpPr>
        <p:spPr>
          <a:xfrm>
            <a:off x="3834114" y="3530600"/>
            <a:ext cx="1413791" cy="1346200"/>
          </a:xfrm>
          <a:prstGeom prst="ellipse">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prstClr val="black"/>
                </a:solidFill>
              </a:rPr>
              <a:t>God</a:t>
            </a:r>
            <a:endParaRPr lang="en-US" sz="3600" dirty="0">
              <a:solidFill>
                <a:prstClr val="black"/>
              </a:solidFill>
            </a:endParaRPr>
          </a:p>
        </p:txBody>
      </p:sp>
      <p:cxnSp>
        <p:nvCxnSpPr>
          <p:cNvPr id="17" name="Straight Connector 16"/>
          <p:cNvCxnSpPr>
            <a:stCxn id="4" idx="2"/>
            <a:endCxn id="18" idx="0"/>
          </p:cNvCxnSpPr>
          <p:nvPr/>
        </p:nvCxnSpPr>
        <p:spPr>
          <a:xfrm flipH="1">
            <a:off x="1867457" y="4203700"/>
            <a:ext cx="1966657" cy="47595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8" name="Rounded Rectangle 17"/>
          <p:cNvSpPr/>
          <p:nvPr/>
        </p:nvSpPr>
        <p:spPr>
          <a:xfrm>
            <a:off x="1040912" y="4679654"/>
            <a:ext cx="1653090" cy="786322"/>
          </a:xfrm>
          <a:prstGeom prst="roundRect">
            <a:avLst/>
          </a:prstGeom>
          <a:solidFill>
            <a:schemeClr val="accent4"/>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Science</a:t>
            </a:r>
            <a:endParaRPr lang="en-US" dirty="0">
              <a:solidFill>
                <a:prstClr val="white"/>
              </a:solidFill>
            </a:endParaRPr>
          </a:p>
        </p:txBody>
      </p:sp>
      <p:cxnSp>
        <p:nvCxnSpPr>
          <p:cNvPr id="20" name="Straight Connector 19"/>
          <p:cNvCxnSpPr>
            <a:stCxn id="4" idx="3"/>
            <a:endCxn id="21" idx="0"/>
          </p:cNvCxnSpPr>
          <p:nvPr/>
        </p:nvCxnSpPr>
        <p:spPr>
          <a:xfrm flipH="1">
            <a:off x="2718741" y="4679654"/>
            <a:ext cx="1322418" cy="91854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1" name="Rounded Rectangle 20"/>
          <p:cNvSpPr/>
          <p:nvPr/>
        </p:nvSpPr>
        <p:spPr>
          <a:xfrm>
            <a:off x="1892196" y="5598198"/>
            <a:ext cx="1653090" cy="786322"/>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History</a:t>
            </a:r>
            <a:endParaRPr lang="en-US" dirty="0">
              <a:solidFill>
                <a:prstClr val="white"/>
              </a:solidFill>
            </a:endParaRPr>
          </a:p>
        </p:txBody>
      </p:sp>
      <p:cxnSp>
        <p:nvCxnSpPr>
          <p:cNvPr id="24" name="Straight Connector 23"/>
          <p:cNvCxnSpPr>
            <a:stCxn id="4" idx="4"/>
            <a:endCxn id="25" idx="0"/>
          </p:cNvCxnSpPr>
          <p:nvPr/>
        </p:nvCxnSpPr>
        <p:spPr>
          <a:xfrm flipH="1">
            <a:off x="4541009" y="4876800"/>
            <a:ext cx="1" cy="923866"/>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5" name="Rounded Rectangle 24"/>
          <p:cNvSpPr/>
          <p:nvPr/>
        </p:nvSpPr>
        <p:spPr>
          <a:xfrm>
            <a:off x="3714464" y="5800666"/>
            <a:ext cx="1653090" cy="805353"/>
          </a:xfrm>
          <a:prstGeom prst="roundRect">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Theology</a:t>
            </a:r>
            <a:endParaRPr lang="en-US" dirty="0">
              <a:solidFill>
                <a:prstClr val="white"/>
              </a:solidFill>
            </a:endParaRPr>
          </a:p>
        </p:txBody>
      </p:sp>
      <p:sp>
        <p:nvSpPr>
          <p:cNvPr id="28" name="Rounded Rectangle 27"/>
          <p:cNvSpPr/>
          <p:nvPr/>
        </p:nvSpPr>
        <p:spPr>
          <a:xfrm>
            <a:off x="5736220" y="5598198"/>
            <a:ext cx="1653090" cy="805353"/>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Wisdom</a:t>
            </a:r>
            <a:endParaRPr lang="en-US" dirty="0">
              <a:solidFill>
                <a:prstClr val="white"/>
              </a:solidFill>
            </a:endParaRPr>
          </a:p>
        </p:txBody>
      </p:sp>
      <p:cxnSp>
        <p:nvCxnSpPr>
          <p:cNvPr id="32" name="Straight Connector 31"/>
          <p:cNvCxnSpPr>
            <a:stCxn id="4" idx="5"/>
            <a:endCxn id="28" idx="0"/>
          </p:cNvCxnSpPr>
          <p:nvPr/>
        </p:nvCxnSpPr>
        <p:spPr>
          <a:xfrm>
            <a:off x="5040860" y="4679654"/>
            <a:ext cx="1521905" cy="91854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Rounded Rectangle 34"/>
          <p:cNvSpPr/>
          <p:nvPr/>
        </p:nvSpPr>
        <p:spPr>
          <a:xfrm>
            <a:off x="6363278" y="4679654"/>
            <a:ext cx="1653090" cy="805353"/>
          </a:xfrm>
          <a:prstGeom prst="roundRect">
            <a:avLst/>
          </a:prstGeom>
          <a:solidFill>
            <a:schemeClr val="accent4"/>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Morality</a:t>
            </a:r>
            <a:endParaRPr lang="en-US" dirty="0">
              <a:solidFill>
                <a:prstClr val="white"/>
              </a:solidFill>
            </a:endParaRPr>
          </a:p>
        </p:txBody>
      </p:sp>
      <p:cxnSp>
        <p:nvCxnSpPr>
          <p:cNvPr id="36" name="Straight Connector 35"/>
          <p:cNvCxnSpPr>
            <a:stCxn id="4" idx="6"/>
            <a:endCxn id="35" idx="0"/>
          </p:cNvCxnSpPr>
          <p:nvPr/>
        </p:nvCxnSpPr>
        <p:spPr>
          <a:xfrm>
            <a:off x="5247905" y="4203700"/>
            <a:ext cx="1941918" cy="47595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665867" y="1761046"/>
            <a:ext cx="7847562" cy="1578000"/>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825018" y="1538682"/>
            <a:ext cx="7535251" cy="1926181"/>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7979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wipe(up)">
                                      <p:cBhvr>
                                        <p:cTn id="27" dur="500"/>
                                        <p:tgtEl>
                                          <p:spTgt spid="26"/>
                                        </p:tgtEl>
                                      </p:cBhvr>
                                    </p:animEffect>
                                  </p:childTnLst>
                                </p:cTn>
                              </p:par>
                            </p:childTnLst>
                          </p:cTn>
                        </p:par>
                        <p:par>
                          <p:cTn id="28" fill="hold">
                            <p:stCondLst>
                              <p:cond delay="500"/>
                            </p:stCondLst>
                            <p:childTnLst>
                              <p:par>
                                <p:cTn id="29" presetID="22" presetClass="entr" presetSubtype="1" fill="hold"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up)">
                                      <p:cBhvr>
                                        <p:cTn id="31" dur="500"/>
                                        <p:tgtEl>
                                          <p:spTgt spid="23"/>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4"/>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nodeType="click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wipe(up)">
                                      <p:cBhvr>
                                        <p:cTn id="40" dur="500"/>
                                        <p:tgtEl>
                                          <p:spTgt spid="17"/>
                                        </p:tgtEl>
                                      </p:cBhvr>
                                    </p:animEffect>
                                  </p:childTnLst>
                                </p:cTn>
                              </p:par>
                            </p:childTnLst>
                          </p:cTn>
                        </p:par>
                        <p:par>
                          <p:cTn id="41" fill="hold">
                            <p:stCondLst>
                              <p:cond delay="500"/>
                            </p:stCondLst>
                            <p:childTnLst>
                              <p:par>
                                <p:cTn id="42" presetID="1" presetClass="entr" presetSubtype="0" fill="hold" grpId="0" nodeType="afterEffect">
                                  <p:stCondLst>
                                    <p:cond delay="0"/>
                                  </p:stCondLst>
                                  <p:childTnLst>
                                    <p:set>
                                      <p:cBhvr>
                                        <p:cTn id="43" dur="1" fill="hold">
                                          <p:stCondLst>
                                            <p:cond delay="0"/>
                                          </p:stCondLst>
                                        </p:cTn>
                                        <p:tgtEl>
                                          <p:spTgt spid="18"/>
                                        </p:tgtEl>
                                        <p:attrNameLst>
                                          <p:attrName>style.visibility</p:attrName>
                                        </p:attrNameLst>
                                      </p:cBhvr>
                                      <p:to>
                                        <p:strVal val="visible"/>
                                      </p:to>
                                    </p:set>
                                  </p:childTnLst>
                                </p:cTn>
                              </p:par>
                            </p:childTnLst>
                          </p:cTn>
                        </p:par>
                        <p:par>
                          <p:cTn id="44" fill="hold">
                            <p:stCondLst>
                              <p:cond delay="500"/>
                            </p:stCondLst>
                            <p:childTnLst>
                              <p:par>
                                <p:cTn id="45" presetID="22" presetClass="entr" presetSubtype="1" fill="hold" nodeType="after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wipe(up)">
                                      <p:cBhvr>
                                        <p:cTn id="47" dur="500"/>
                                        <p:tgtEl>
                                          <p:spTgt spid="20"/>
                                        </p:tgtEl>
                                      </p:cBhvr>
                                    </p:animEffect>
                                  </p:childTnLst>
                                </p:cTn>
                              </p:par>
                            </p:childTnLst>
                          </p:cTn>
                        </p:par>
                        <p:par>
                          <p:cTn id="48" fill="hold">
                            <p:stCondLst>
                              <p:cond delay="1000"/>
                            </p:stCondLst>
                            <p:childTnLst>
                              <p:par>
                                <p:cTn id="49" presetID="1" presetClass="entr" presetSubtype="0" fill="hold" grpId="0" nodeType="afterEffect">
                                  <p:stCondLst>
                                    <p:cond delay="0"/>
                                  </p:stCondLst>
                                  <p:childTnLst>
                                    <p:set>
                                      <p:cBhvr>
                                        <p:cTn id="50" dur="1" fill="hold">
                                          <p:stCondLst>
                                            <p:cond delay="0"/>
                                          </p:stCondLst>
                                        </p:cTn>
                                        <p:tgtEl>
                                          <p:spTgt spid="21"/>
                                        </p:tgtEl>
                                        <p:attrNameLst>
                                          <p:attrName>style.visibility</p:attrName>
                                        </p:attrNameLst>
                                      </p:cBhvr>
                                      <p:to>
                                        <p:strVal val="visible"/>
                                      </p:to>
                                    </p:set>
                                  </p:childTnLst>
                                </p:cTn>
                              </p:par>
                            </p:childTnLst>
                          </p:cTn>
                        </p:par>
                        <p:par>
                          <p:cTn id="51" fill="hold">
                            <p:stCondLst>
                              <p:cond delay="1000"/>
                            </p:stCondLst>
                            <p:childTnLst>
                              <p:par>
                                <p:cTn id="52" presetID="22" presetClass="entr" presetSubtype="1" fill="hold" nodeType="afterEffect">
                                  <p:stCondLst>
                                    <p:cond delay="0"/>
                                  </p:stCondLst>
                                  <p:childTnLst>
                                    <p:set>
                                      <p:cBhvr>
                                        <p:cTn id="53" dur="1" fill="hold">
                                          <p:stCondLst>
                                            <p:cond delay="0"/>
                                          </p:stCondLst>
                                        </p:cTn>
                                        <p:tgtEl>
                                          <p:spTgt spid="24"/>
                                        </p:tgtEl>
                                        <p:attrNameLst>
                                          <p:attrName>style.visibility</p:attrName>
                                        </p:attrNameLst>
                                      </p:cBhvr>
                                      <p:to>
                                        <p:strVal val="visible"/>
                                      </p:to>
                                    </p:set>
                                    <p:animEffect transition="in" filter="wipe(up)">
                                      <p:cBhvr>
                                        <p:cTn id="54" dur="500"/>
                                        <p:tgtEl>
                                          <p:spTgt spid="24"/>
                                        </p:tgtEl>
                                      </p:cBhvr>
                                    </p:animEffect>
                                  </p:childTnLst>
                                </p:cTn>
                              </p:par>
                            </p:childTnLst>
                          </p:cTn>
                        </p:par>
                        <p:par>
                          <p:cTn id="55" fill="hold">
                            <p:stCondLst>
                              <p:cond delay="1500"/>
                            </p:stCondLst>
                            <p:childTnLst>
                              <p:par>
                                <p:cTn id="56" presetID="1" presetClass="entr" presetSubtype="0" fill="hold" grpId="0" nodeType="afterEffect">
                                  <p:stCondLst>
                                    <p:cond delay="0"/>
                                  </p:stCondLst>
                                  <p:childTnLst>
                                    <p:set>
                                      <p:cBhvr>
                                        <p:cTn id="57" dur="1" fill="hold">
                                          <p:stCondLst>
                                            <p:cond delay="0"/>
                                          </p:stCondLst>
                                        </p:cTn>
                                        <p:tgtEl>
                                          <p:spTgt spid="25"/>
                                        </p:tgtEl>
                                        <p:attrNameLst>
                                          <p:attrName>style.visibility</p:attrName>
                                        </p:attrNameLst>
                                      </p:cBhvr>
                                      <p:to>
                                        <p:strVal val="visible"/>
                                      </p:to>
                                    </p:set>
                                  </p:childTnLst>
                                </p:cTn>
                              </p:par>
                            </p:childTnLst>
                          </p:cTn>
                        </p:par>
                        <p:par>
                          <p:cTn id="58" fill="hold">
                            <p:stCondLst>
                              <p:cond delay="1500"/>
                            </p:stCondLst>
                            <p:childTnLst>
                              <p:par>
                                <p:cTn id="59" presetID="22" presetClass="entr" presetSubtype="1" fill="hold" nodeType="afterEffect">
                                  <p:stCondLst>
                                    <p:cond delay="0"/>
                                  </p:stCondLst>
                                  <p:childTnLst>
                                    <p:set>
                                      <p:cBhvr>
                                        <p:cTn id="60" dur="1" fill="hold">
                                          <p:stCondLst>
                                            <p:cond delay="0"/>
                                          </p:stCondLst>
                                        </p:cTn>
                                        <p:tgtEl>
                                          <p:spTgt spid="32"/>
                                        </p:tgtEl>
                                        <p:attrNameLst>
                                          <p:attrName>style.visibility</p:attrName>
                                        </p:attrNameLst>
                                      </p:cBhvr>
                                      <p:to>
                                        <p:strVal val="visible"/>
                                      </p:to>
                                    </p:set>
                                    <p:animEffect transition="in" filter="wipe(up)">
                                      <p:cBhvr>
                                        <p:cTn id="61" dur="500"/>
                                        <p:tgtEl>
                                          <p:spTgt spid="32"/>
                                        </p:tgtEl>
                                      </p:cBhvr>
                                    </p:animEffect>
                                  </p:childTnLst>
                                </p:cTn>
                              </p:par>
                            </p:childTnLst>
                          </p:cTn>
                        </p:par>
                        <p:par>
                          <p:cTn id="62" fill="hold">
                            <p:stCondLst>
                              <p:cond delay="2000"/>
                            </p:stCondLst>
                            <p:childTnLst>
                              <p:par>
                                <p:cTn id="63" presetID="1" presetClass="entr" presetSubtype="0" fill="hold" grpId="0" nodeType="afterEffect">
                                  <p:stCondLst>
                                    <p:cond delay="0"/>
                                  </p:stCondLst>
                                  <p:childTnLst>
                                    <p:set>
                                      <p:cBhvr>
                                        <p:cTn id="64" dur="1" fill="hold">
                                          <p:stCondLst>
                                            <p:cond delay="0"/>
                                          </p:stCondLst>
                                        </p:cTn>
                                        <p:tgtEl>
                                          <p:spTgt spid="28"/>
                                        </p:tgtEl>
                                        <p:attrNameLst>
                                          <p:attrName>style.visibility</p:attrName>
                                        </p:attrNameLst>
                                      </p:cBhvr>
                                      <p:to>
                                        <p:strVal val="visible"/>
                                      </p:to>
                                    </p:set>
                                  </p:childTnLst>
                                </p:cTn>
                              </p:par>
                            </p:childTnLst>
                          </p:cTn>
                        </p:par>
                        <p:par>
                          <p:cTn id="65" fill="hold">
                            <p:stCondLst>
                              <p:cond delay="2000"/>
                            </p:stCondLst>
                            <p:childTnLst>
                              <p:par>
                                <p:cTn id="66" presetID="22" presetClass="entr" presetSubtype="1" fill="hold" nodeType="afterEffect">
                                  <p:stCondLst>
                                    <p:cond delay="0"/>
                                  </p:stCondLst>
                                  <p:childTnLst>
                                    <p:set>
                                      <p:cBhvr>
                                        <p:cTn id="67" dur="1" fill="hold">
                                          <p:stCondLst>
                                            <p:cond delay="0"/>
                                          </p:stCondLst>
                                        </p:cTn>
                                        <p:tgtEl>
                                          <p:spTgt spid="36"/>
                                        </p:tgtEl>
                                        <p:attrNameLst>
                                          <p:attrName>style.visibility</p:attrName>
                                        </p:attrNameLst>
                                      </p:cBhvr>
                                      <p:to>
                                        <p:strVal val="visible"/>
                                      </p:to>
                                    </p:set>
                                    <p:animEffect transition="in" filter="wipe(up)">
                                      <p:cBhvr>
                                        <p:cTn id="68" dur="500"/>
                                        <p:tgtEl>
                                          <p:spTgt spid="36"/>
                                        </p:tgtEl>
                                      </p:cBhvr>
                                    </p:animEffect>
                                  </p:childTnLst>
                                </p:cTn>
                              </p:par>
                            </p:childTnLst>
                          </p:cTn>
                        </p:par>
                        <p:par>
                          <p:cTn id="69" fill="hold">
                            <p:stCondLst>
                              <p:cond delay="2500"/>
                            </p:stCondLst>
                            <p:childTnLst>
                              <p:par>
                                <p:cTn id="70" presetID="1" presetClass="entr" presetSubtype="0" fill="hold" grpId="0" nodeType="afterEffect">
                                  <p:stCondLst>
                                    <p:cond delay="0"/>
                                  </p:stCondLst>
                                  <p:childTnLst>
                                    <p:set>
                                      <p:cBhvr>
                                        <p:cTn id="71"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7" grpId="0"/>
      <p:bldP spid="9" grpId="0"/>
      <p:bldP spid="4" grpId="0" animBg="1"/>
      <p:bldP spid="18" grpId="0" animBg="1"/>
      <p:bldP spid="21" grpId="0" animBg="1"/>
      <p:bldP spid="25" grpId="0" animBg="1"/>
      <p:bldP spid="28" grpId="0" animBg="1"/>
      <p:bldP spid="35" grpId="0" animBg="1"/>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3" name="TextBox 2"/>
          <p:cNvSpPr txBox="1"/>
          <p:nvPr/>
        </p:nvSpPr>
        <p:spPr>
          <a:xfrm>
            <a:off x="698889" y="1195854"/>
            <a:ext cx="7621928" cy="3693319"/>
          </a:xfrm>
          <a:prstGeom prst="rect">
            <a:avLst/>
          </a:prstGeom>
          <a:noFill/>
        </p:spPr>
        <p:txBody>
          <a:bodyPr wrap="square" rtlCol="0">
            <a:spAutoFit/>
          </a:bodyPr>
          <a:lstStyle/>
          <a:p>
            <a:pPr>
              <a:spcAft>
                <a:spcPts val="1200"/>
              </a:spcAft>
            </a:pPr>
            <a:r>
              <a:rPr lang="en-US" sz="2800" dirty="0" smtClean="0">
                <a:solidFill>
                  <a:prstClr val="black"/>
                </a:solidFill>
              </a:rPr>
              <a:t>“</a:t>
            </a:r>
            <a:r>
              <a:rPr lang="en-US" sz="2800" dirty="0">
                <a:solidFill>
                  <a:prstClr val="black"/>
                </a:solidFill>
              </a:rPr>
              <a:t>For though we walk in the flesh, we are not waging war according to the flesh. For the weapons of our warfare are not of the flesh but have divine power to destroy strongholds. We destroy arguments and every lofty opinion raised against the knowledge of God, and take every thought captive to obey Christ</a:t>
            </a:r>
            <a:r>
              <a:rPr lang="en-US" sz="2800" dirty="0" smtClean="0">
                <a:solidFill>
                  <a:prstClr val="black"/>
                </a:solidFill>
              </a:rPr>
              <a:t>…” </a:t>
            </a:r>
          </a:p>
          <a:p>
            <a:r>
              <a:rPr lang="en-US" sz="2800" b="1" dirty="0" smtClean="0">
                <a:solidFill>
                  <a:prstClr val="black"/>
                </a:solidFill>
              </a:rPr>
              <a:t>2 Corinthians 10:3-5</a:t>
            </a:r>
            <a:endParaRPr lang="en-US" sz="2800" b="1" dirty="0">
              <a:solidFill>
                <a:prstClr val="black"/>
              </a:solidFill>
            </a:endParaRPr>
          </a:p>
        </p:txBody>
      </p:sp>
    </p:spTree>
    <p:extLst>
      <p:ext uri="{BB962C8B-B14F-4D97-AF65-F5344CB8AC3E}">
        <p14:creationId xmlns:p14="http://schemas.microsoft.com/office/powerpoint/2010/main" val="13058532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256011"/>
            <a:ext cx="6270922" cy="2098226"/>
          </a:xfrm>
        </p:spPr>
        <p:txBody>
          <a:bodyPr/>
          <a:lstStyle/>
          <a:p>
            <a:r>
              <a:rPr lang="en-US" sz="8000" dirty="0" smtClean="0"/>
              <a:t>20/20 Vision</a:t>
            </a:r>
            <a:endParaRPr lang="en-US" sz="8000" dirty="0"/>
          </a:p>
        </p:txBody>
      </p:sp>
      <p:sp>
        <p:nvSpPr>
          <p:cNvPr id="3" name="Subtitle 2"/>
          <p:cNvSpPr>
            <a:spLocks noGrp="1"/>
          </p:cNvSpPr>
          <p:nvPr>
            <p:ph type="subTitle" idx="1"/>
          </p:nvPr>
        </p:nvSpPr>
        <p:spPr>
          <a:xfrm>
            <a:off x="1436346" y="3423837"/>
            <a:ext cx="6270922" cy="1553269"/>
          </a:xfrm>
        </p:spPr>
        <p:txBody>
          <a:bodyPr>
            <a:noAutofit/>
          </a:bodyPr>
          <a:lstStyle/>
          <a:p>
            <a:r>
              <a:rPr lang="en-US" sz="3600" smtClean="0"/>
              <a:t>“If </a:t>
            </a:r>
            <a:r>
              <a:rPr lang="en-US" sz="3600" dirty="0" smtClean="0"/>
              <a:t>your eye is healthy, your </a:t>
            </a:r>
            <a:r>
              <a:rPr lang="en-US" sz="3600" smtClean="0"/>
              <a:t>whole body will be full of light.”</a:t>
            </a:r>
            <a:endParaRPr lang="en-US" sz="3600" dirty="0"/>
          </a:p>
        </p:txBody>
      </p:sp>
    </p:spTree>
    <p:extLst>
      <p:ext uri="{BB962C8B-B14F-4D97-AF65-F5344CB8AC3E}">
        <p14:creationId xmlns:p14="http://schemas.microsoft.com/office/powerpoint/2010/main" val="18381159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4" name="TextBox 3"/>
          <p:cNvSpPr txBox="1"/>
          <p:nvPr/>
        </p:nvSpPr>
        <p:spPr>
          <a:xfrm>
            <a:off x="737887" y="335663"/>
            <a:ext cx="7668227" cy="646331"/>
          </a:xfrm>
          <a:prstGeom prst="rect">
            <a:avLst/>
          </a:prstGeom>
          <a:noFill/>
        </p:spPr>
        <p:txBody>
          <a:bodyPr wrap="square" rtlCol="0">
            <a:spAutoFit/>
          </a:bodyPr>
          <a:lstStyle/>
          <a:p>
            <a:pPr algn="ctr"/>
            <a:r>
              <a:rPr lang="en-US" sz="3600" b="1" dirty="0" smtClean="0">
                <a:solidFill>
                  <a:prstClr val="black"/>
                </a:solidFill>
              </a:rPr>
              <a:t>Does this ever happen?</a:t>
            </a:r>
            <a:endParaRPr lang="en-US" sz="3600" b="1" dirty="0">
              <a:solidFill>
                <a:prstClr val="black"/>
              </a:solidFill>
            </a:endParaRPr>
          </a:p>
        </p:txBody>
      </p:sp>
      <p:sp>
        <p:nvSpPr>
          <p:cNvPr id="5" name="TextBox 4"/>
          <p:cNvSpPr txBox="1"/>
          <p:nvPr/>
        </p:nvSpPr>
        <p:spPr>
          <a:xfrm>
            <a:off x="682215" y="1587993"/>
            <a:ext cx="7779569" cy="1077218"/>
          </a:xfrm>
          <a:prstGeom prst="rect">
            <a:avLst/>
          </a:prstGeom>
          <a:noFill/>
        </p:spPr>
        <p:txBody>
          <a:bodyPr wrap="square" rtlCol="0">
            <a:spAutoFit/>
          </a:bodyPr>
          <a:lstStyle/>
          <a:p>
            <a:pPr marL="285750" indent="-285750">
              <a:spcAft>
                <a:spcPts val="2400"/>
              </a:spcAft>
              <a:buFont typeface="Arial" charset="0"/>
              <a:buChar char="•"/>
            </a:pPr>
            <a:r>
              <a:rPr lang="en-US" sz="3200" dirty="0">
                <a:solidFill>
                  <a:prstClr val="black"/>
                </a:solidFill>
              </a:rPr>
              <a:t>H</a:t>
            </a:r>
            <a:r>
              <a:rPr lang="en-US" sz="3200" dirty="0" smtClean="0">
                <a:solidFill>
                  <a:prstClr val="black"/>
                </a:solidFill>
              </a:rPr>
              <a:t>igh-school biology textbook states that science excludes belief in a Creator. </a:t>
            </a:r>
          </a:p>
        </p:txBody>
      </p:sp>
    </p:spTree>
    <p:extLst>
      <p:ext uri="{BB962C8B-B14F-4D97-AF65-F5344CB8AC3E}">
        <p14:creationId xmlns:p14="http://schemas.microsoft.com/office/powerpoint/2010/main" val="82667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3" name="TextBox 2"/>
          <p:cNvSpPr txBox="1"/>
          <p:nvPr/>
        </p:nvSpPr>
        <p:spPr>
          <a:xfrm>
            <a:off x="698501" y="1337646"/>
            <a:ext cx="7493000" cy="2785378"/>
          </a:xfrm>
          <a:prstGeom prst="rect">
            <a:avLst/>
          </a:prstGeom>
          <a:noFill/>
        </p:spPr>
        <p:txBody>
          <a:bodyPr wrap="square" rtlCol="0">
            <a:spAutoFit/>
          </a:bodyPr>
          <a:lstStyle/>
          <a:p>
            <a:pPr>
              <a:spcAft>
                <a:spcPts val="1800"/>
              </a:spcAft>
            </a:pPr>
            <a:r>
              <a:rPr lang="en-US" sz="3200" dirty="0" smtClean="0"/>
              <a:t>“Many people believe that a supernatural force or deity created life. This explanation is not within the scope of science.”</a:t>
            </a:r>
            <a:endParaRPr lang="en-US" sz="3200" dirty="0" smtClean="0"/>
          </a:p>
          <a:p>
            <a:r>
              <a:rPr lang="en-US" sz="3200" b="1" i="1" dirty="0" smtClean="0"/>
              <a:t>BSCS Biology: A Molecular Approach</a:t>
            </a:r>
            <a:r>
              <a:rPr lang="en-US" sz="3200" b="1" dirty="0" smtClean="0"/>
              <a:t>, Everyday Learning Corporation, 2001</a:t>
            </a:r>
            <a:endParaRPr lang="en-US" sz="3200" b="1" dirty="0"/>
          </a:p>
        </p:txBody>
      </p:sp>
    </p:spTree>
    <p:extLst>
      <p:ext uri="{BB962C8B-B14F-4D97-AF65-F5344CB8AC3E}">
        <p14:creationId xmlns:p14="http://schemas.microsoft.com/office/powerpoint/2010/main" val="2278046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4" name="TextBox 3"/>
          <p:cNvSpPr txBox="1"/>
          <p:nvPr/>
        </p:nvSpPr>
        <p:spPr>
          <a:xfrm>
            <a:off x="737887" y="335663"/>
            <a:ext cx="7668227" cy="646331"/>
          </a:xfrm>
          <a:prstGeom prst="rect">
            <a:avLst/>
          </a:prstGeom>
          <a:noFill/>
        </p:spPr>
        <p:txBody>
          <a:bodyPr wrap="square" rtlCol="0">
            <a:spAutoFit/>
          </a:bodyPr>
          <a:lstStyle/>
          <a:p>
            <a:pPr algn="ctr"/>
            <a:r>
              <a:rPr lang="en-US" sz="3600" b="1" dirty="0" smtClean="0">
                <a:solidFill>
                  <a:prstClr val="black"/>
                </a:solidFill>
              </a:rPr>
              <a:t>Does this ever happen?</a:t>
            </a:r>
            <a:endParaRPr lang="en-US" sz="3600" b="1" dirty="0">
              <a:solidFill>
                <a:prstClr val="black"/>
              </a:solidFill>
            </a:endParaRPr>
          </a:p>
        </p:txBody>
      </p:sp>
      <p:sp>
        <p:nvSpPr>
          <p:cNvPr id="5" name="TextBox 4"/>
          <p:cNvSpPr txBox="1"/>
          <p:nvPr/>
        </p:nvSpPr>
        <p:spPr>
          <a:xfrm>
            <a:off x="682215" y="1587993"/>
            <a:ext cx="7779569" cy="2369880"/>
          </a:xfrm>
          <a:prstGeom prst="rect">
            <a:avLst/>
          </a:prstGeom>
          <a:noFill/>
        </p:spPr>
        <p:txBody>
          <a:bodyPr wrap="square" rtlCol="0">
            <a:spAutoFit/>
          </a:bodyPr>
          <a:lstStyle/>
          <a:p>
            <a:pPr marL="285750" indent="-285750">
              <a:spcAft>
                <a:spcPts val="2400"/>
              </a:spcAft>
              <a:buFont typeface="Arial" charset="0"/>
              <a:buChar char="•"/>
            </a:pPr>
            <a:r>
              <a:rPr lang="en-US" sz="3200" dirty="0">
                <a:solidFill>
                  <a:prstClr val="black"/>
                </a:solidFill>
              </a:rPr>
              <a:t>H</a:t>
            </a:r>
            <a:r>
              <a:rPr lang="en-US" sz="3200" dirty="0" smtClean="0">
                <a:solidFill>
                  <a:prstClr val="black"/>
                </a:solidFill>
              </a:rPr>
              <a:t>igh-school biology textbook states that science excludes belief in a Creator. </a:t>
            </a:r>
          </a:p>
          <a:p>
            <a:pPr marL="285750" indent="-285750">
              <a:spcAft>
                <a:spcPts val="2400"/>
              </a:spcAft>
              <a:buFont typeface="Arial" charset="0"/>
              <a:buChar char="•"/>
            </a:pPr>
            <a:r>
              <a:rPr lang="en-US" sz="3200" dirty="0" smtClean="0">
                <a:solidFill>
                  <a:prstClr val="black"/>
                </a:solidFill>
              </a:rPr>
              <a:t>YouTube video says Scientific Revolution did away with Divine explanations.</a:t>
            </a:r>
          </a:p>
        </p:txBody>
      </p:sp>
    </p:spTree>
    <p:extLst>
      <p:ext uri="{BB962C8B-B14F-4D97-AF65-F5344CB8AC3E}">
        <p14:creationId xmlns:p14="http://schemas.microsoft.com/office/powerpoint/2010/main" val="1842939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3" name="TextBox 2"/>
          <p:cNvSpPr txBox="1"/>
          <p:nvPr/>
        </p:nvSpPr>
        <p:spPr>
          <a:xfrm>
            <a:off x="795550" y="1212352"/>
            <a:ext cx="7652413" cy="3570208"/>
          </a:xfrm>
          <a:prstGeom prst="rect">
            <a:avLst/>
          </a:prstGeom>
          <a:noFill/>
        </p:spPr>
        <p:txBody>
          <a:bodyPr wrap="square" rtlCol="0">
            <a:spAutoFit/>
          </a:bodyPr>
          <a:lstStyle/>
          <a:p>
            <a:pPr>
              <a:spcAft>
                <a:spcPts val="1200"/>
              </a:spcAft>
            </a:pPr>
            <a:r>
              <a:rPr lang="en-US" sz="3600" dirty="0" smtClean="0"/>
              <a:t>[On Johannes Kepler’s discovery of elliptical orbit] </a:t>
            </a:r>
            <a:r>
              <a:rPr lang="mr-IN" sz="3600" dirty="0" smtClean="0"/>
              <a:t>–</a:t>
            </a:r>
            <a:r>
              <a:rPr lang="en-US" sz="3600" dirty="0" smtClean="0"/>
              <a:t> “Something other than Divine Will was keeping the planets apart and in motion.</a:t>
            </a:r>
            <a:r>
              <a:rPr lang="en-US" sz="3600" dirty="0" smtClean="0"/>
              <a:t>”</a:t>
            </a:r>
            <a:endParaRPr lang="en-US" sz="3600" dirty="0" smtClean="0"/>
          </a:p>
          <a:p>
            <a:r>
              <a:rPr lang="en-US" sz="3600" b="1" dirty="0" smtClean="0"/>
              <a:t>Crash Course European History #12 (YouTube)</a:t>
            </a:r>
            <a:endParaRPr lang="en-US" sz="3600" b="1" dirty="0"/>
          </a:p>
        </p:txBody>
      </p:sp>
    </p:spTree>
    <p:extLst>
      <p:ext uri="{BB962C8B-B14F-4D97-AF65-F5344CB8AC3E}">
        <p14:creationId xmlns:p14="http://schemas.microsoft.com/office/powerpoint/2010/main" val="9431454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4" name="TextBox 3"/>
          <p:cNvSpPr txBox="1"/>
          <p:nvPr/>
        </p:nvSpPr>
        <p:spPr>
          <a:xfrm>
            <a:off x="737887" y="335663"/>
            <a:ext cx="7668227" cy="646331"/>
          </a:xfrm>
          <a:prstGeom prst="rect">
            <a:avLst/>
          </a:prstGeom>
          <a:noFill/>
        </p:spPr>
        <p:txBody>
          <a:bodyPr wrap="square" rtlCol="0">
            <a:spAutoFit/>
          </a:bodyPr>
          <a:lstStyle/>
          <a:p>
            <a:pPr algn="ctr"/>
            <a:r>
              <a:rPr lang="en-US" sz="3600" b="1" dirty="0" smtClean="0">
                <a:solidFill>
                  <a:prstClr val="black"/>
                </a:solidFill>
              </a:rPr>
              <a:t>Does this ever happen?</a:t>
            </a:r>
            <a:endParaRPr lang="en-US" sz="3600" b="1" dirty="0">
              <a:solidFill>
                <a:prstClr val="black"/>
              </a:solidFill>
            </a:endParaRPr>
          </a:p>
        </p:txBody>
      </p:sp>
      <p:sp>
        <p:nvSpPr>
          <p:cNvPr id="5" name="TextBox 4"/>
          <p:cNvSpPr txBox="1"/>
          <p:nvPr/>
        </p:nvSpPr>
        <p:spPr>
          <a:xfrm>
            <a:off x="682215" y="1587993"/>
            <a:ext cx="7779569" cy="3662541"/>
          </a:xfrm>
          <a:prstGeom prst="rect">
            <a:avLst/>
          </a:prstGeom>
          <a:noFill/>
        </p:spPr>
        <p:txBody>
          <a:bodyPr wrap="square" rtlCol="0">
            <a:spAutoFit/>
          </a:bodyPr>
          <a:lstStyle/>
          <a:p>
            <a:pPr marL="285750" indent="-285750">
              <a:spcAft>
                <a:spcPts val="2400"/>
              </a:spcAft>
              <a:buFont typeface="Arial" charset="0"/>
              <a:buChar char="•"/>
            </a:pPr>
            <a:r>
              <a:rPr lang="en-US" sz="3200" dirty="0">
                <a:solidFill>
                  <a:prstClr val="black"/>
                </a:solidFill>
              </a:rPr>
              <a:t>H</a:t>
            </a:r>
            <a:r>
              <a:rPr lang="en-US" sz="3200" dirty="0" smtClean="0">
                <a:solidFill>
                  <a:prstClr val="black"/>
                </a:solidFill>
              </a:rPr>
              <a:t>igh-school biology textbook states that science excludes belief in a Creator. </a:t>
            </a:r>
          </a:p>
          <a:p>
            <a:pPr marL="285750" indent="-285750">
              <a:spcAft>
                <a:spcPts val="2400"/>
              </a:spcAft>
              <a:buFont typeface="Arial" charset="0"/>
              <a:buChar char="•"/>
            </a:pPr>
            <a:r>
              <a:rPr lang="en-US" sz="3200" dirty="0" smtClean="0">
                <a:solidFill>
                  <a:prstClr val="black"/>
                </a:solidFill>
              </a:rPr>
              <a:t>YouTube video says Scientific Revolution did away with Divine explanations.</a:t>
            </a:r>
          </a:p>
          <a:p>
            <a:pPr marL="285750" indent="-285750">
              <a:spcAft>
                <a:spcPts val="2400"/>
              </a:spcAft>
              <a:buFont typeface="Arial" charset="0"/>
              <a:buChar char="•"/>
            </a:pPr>
            <a:r>
              <a:rPr lang="en-US" sz="3200" dirty="0" smtClean="0">
                <a:solidFill>
                  <a:prstClr val="black"/>
                </a:solidFill>
              </a:rPr>
              <a:t>Story on the radio offers “scientific” explanation for current events.</a:t>
            </a:r>
            <a:endParaRPr lang="en-US" sz="3200" dirty="0" smtClean="0">
              <a:solidFill>
                <a:prstClr val="black"/>
              </a:solidFill>
            </a:endParaRPr>
          </a:p>
        </p:txBody>
      </p:sp>
    </p:spTree>
    <p:extLst>
      <p:ext uri="{BB962C8B-B14F-4D97-AF65-F5344CB8AC3E}">
        <p14:creationId xmlns:p14="http://schemas.microsoft.com/office/powerpoint/2010/main" val="2105073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3" name="TextBox 2"/>
          <p:cNvSpPr txBox="1"/>
          <p:nvPr/>
        </p:nvSpPr>
        <p:spPr>
          <a:xfrm>
            <a:off x="495300" y="639146"/>
            <a:ext cx="8115300" cy="4678204"/>
          </a:xfrm>
          <a:prstGeom prst="rect">
            <a:avLst/>
          </a:prstGeom>
          <a:noFill/>
        </p:spPr>
        <p:txBody>
          <a:bodyPr wrap="square" rtlCol="0">
            <a:spAutoFit/>
          </a:bodyPr>
          <a:lstStyle/>
          <a:p>
            <a:pPr>
              <a:spcAft>
                <a:spcPts val="1200"/>
              </a:spcAft>
            </a:pPr>
            <a:r>
              <a:rPr lang="en-US" sz="3200" dirty="0" smtClean="0"/>
              <a:t>“As human beings, we evolved to be social creatures, and there was a very good reason for that because, in ancient times, if we had other people that we connected to, we had a stronger guarantee of a stable food supply. </a:t>
            </a:r>
            <a:r>
              <a:rPr lang="mr-IN" sz="3200" dirty="0" smtClean="0"/>
              <a:t>…</a:t>
            </a:r>
            <a:r>
              <a:rPr lang="en-US" sz="3200" dirty="0" smtClean="0"/>
              <a:t> And over hundreds of thousands of years, that need for social connection became baked into our nervous system</a:t>
            </a:r>
            <a:r>
              <a:rPr lang="en-US" sz="3200" dirty="0" smtClean="0"/>
              <a:t>.</a:t>
            </a:r>
            <a:r>
              <a:rPr lang="en-US" sz="3200" dirty="0" smtClean="0"/>
              <a:t>”</a:t>
            </a:r>
            <a:endParaRPr lang="en-US" sz="3200" dirty="0" smtClean="0"/>
          </a:p>
          <a:p>
            <a:r>
              <a:rPr lang="en-US" sz="3200" b="1" dirty="0" smtClean="0"/>
              <a:t>Dr. </a:t>
            </a:r>
            <a:r>
              <a:rPr lang="en-US" sz="3200" b="1" dirty="0" err="1" smtClean="0"/>
              <a:t>Vivek</a:t>
            </a:r>
            <a:r>
              <a:rPr lang="en-US" sz="3200" b="1" dirty="0" smtClean="0"/>
              <a:t> Murphy, 19</a:t>
            </a:r>
            <a:r>
              <a:rPr lang="en-US" sz="3200" b="1" baseline="30000" dirty="0" smtClean="0"/>
              <a:t>th</a:t>
            </a:r>
            <a:r>
              <a:rPr lang="en-US" sz="3200" b="1" dirty="0" smtClean="0"/>
              <a:t> U.S. Surgeon General</a:t>
            </a:r>
            <a:endParaRPr lang="en-US" sz="3200" b="1" dirty="0"/>
          </a:p>
        </p:txBody>
      </p:sp>
    </p:spTree>
    <p:extLst>
      <p:ext uri="{BB962C8B-B14F-4D97-AF65-F5344CB8AC3E}">
        <p14:creationId xmlns:p14="http://schemas.microsoft.com/office/powerpoint/2010/main" val="2035895089"/>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majorFont>
      <a:minorFont>
        <a:latin typeface="Franklin Gothic Book" panose="020B0503020102020204"/>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9853</TotalTime>
  <Words>1155</Words>
  <Application>Microsoft Macintosh PowerPoint</Application>
  <PresentationFormat>On-screen Show (4:3)</PresentationFormat>
  <Paragraphs>123</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Franklin Gothic Book</vt:lpstr>
      <vt:lpstr>Arial</vt:lpstr>
      <vt:lpstr>Calibri</vt:lpstr>
      <vt:lpstr>Crop</vt:lpstr>
      <vt:lpstr>20/20 Vision</vt:lpstr>
      <vt:lpstr>PowerPoint Presentation</vt:lpstr>
      <vt:lpstr>20/20 Vision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20/20 Vision</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140</cp:revision>
  <cp:lastPrinted>2020-05-09T21:33:36Z</cp:lastPrinted>
  <dcterms:created xsi:type="dcterms:W3CDTF">2020-01-02T19:59:36Z</dcterms:created>
  <dcterms:modified xsi:type="dcterms:W3CDTF">2020-05-10T03:25:15Z</dcterms:modified>
</cp:coreProperties>
</file>