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25" r:id="rId2"/>
    <p:sldId id="387" r:id="rId3"/>
    <p:sldId id="370" r:id="rId4"/>
    <p:sldId id="389" r:id="rId5"/>
    <p:sldId id="390" r:id="rId6"/>
    <p:sldId id="391" r:id="rId7"/>
    <p:sldId id="392" r:id="rId8"/>
    <p:sldId id="393" r:id="rId9"/>
    <p:sldId id="388" r:id="rId10"/>
    <p:sldId id="367" r:id="rId11"/>
    <p:sldId id="394" r:id="rId12"/>
    <p:sldId id="266" r:id="rId13"/>
    <p:sldId id="355" r:id="rId14"/>
    <p:sldId id="356" r:id="rId15"/>
    <p:sldId id="364" r:id="rId16"/>
    <p:sldId id="365" r:id="rId17"/>
    <p:sldId id="366" r:id="rId18"/>
    <p:sldId id="382" r:id="rId19"/>
    <p:sldId id="383" r:id="rId20"/>
    <p:sldId id="384" r:id="rId21"/>
    <p:sldId id="386" r:id="rId22"/>
    <p:sldId id="352" r:id="rId23"/>
    <p:sldId id="371" r:id="rId24"/>
    <p:sldId id="353" r:id="rId25"/>
    <p:sldId id="354" r:id="rId26"/>
    <p:sldId id="349" r:id="rId27"/>
    <p:sldId id="350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98"/>
    <p:restoredTop sz="94667"/>
  </p:normalViewPr>
  <p:slideViewPr>
    <p:cSldViewPr snapToGrid="0" snapToObjects="1">
      <p:cViewPr>
        <p:scale>
          <a:sx n="100" d="100"/>
          <a:sy n="100" d="100"/>
        </p:scale>
        <p:origin x="14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8EB7-79B4-A841-A78F-1642B185D14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4BC3-4A24-CD46-A5F4-EEF71C8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4FE5-30B5-A343-83AC-87AE9AC66685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CB23-17A2-8E42-A874-90876DB73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AD90-9184-DA48-9386-79E66521A45B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1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PT Sans" charset="-52"/>
                <a:ea typeface="PT Sans" charset="-52"/>
                <a:cs typeface="PT Sans" charset="-52"/>
              </a:rPr>
              <a:t>Jeremiah</a:t>
            </a:r>
            <a:endParaRPr lang="en-US" b="1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83" y="3602038"/>
            <a:ext cx="7619035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#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26 </a:t>
            </a:r>
            <a:r>
              <a:rPr lang="mr-IN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Restore You</a:t>
            </a:r>
            <a:endParaRPr lang="en-US" sz="3600" dirty="0" smtClean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Jeremiah 30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56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403"/>
            <a:ext cx="7886700" cy="1325563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 startAt="2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Heal You (30:12-17)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62" y="1555972"/>
            <a:ext cx="7961877" cy="5048028"/>
          </a:xfrm>
        </p:spPr>
        <p:txBody>
          <a:bodyPr>
            <a:noAutofit/>
          </a:bodyPr>
          <a:lstStyle/>
          <a:p>
            <a:r>
              <a:rPr lang="en-US" sz="3200" dirty="0"/>
              <a:t>Current situation of the people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i="1" dirty="0" smtClean="0"/>
              <a:t>Therefore</a:t>
            </a:r>
            <a:r>
              <a:rPr lang="en-US" sz="3200" dirty="0"/>
              <a:t>, God will punish their </a:t>
            </a:r>
            <a:r>
              <a:rPr lang="en-US" sz="3200" dirty="0" smtClean="0"/>
              <a:t>enemies, </a:t>
            </a:r>
            <a:r>
              <a:rPr lang="en-US" sz="3200" dirty="0"/>
              <a:t>restore </a:t>
            </a:r>
            <a:r>
              <a:rPr lang="en-US" sz="3200" dirty="0" smtClean="0"/>
              <a:t>them, </a:t>
            </a:r>
            <a:r>
              <a:rPr lang="en-US" sz="3200" dirty="0"/>
              <a:t>and heal their </a:t>
            </a:r>
            <a:r>
              <a:rPr lang="en-US" sz="3200" dirty="0" smtClean="0"/>
              <a:t>wounds. </a:t>
            </a:r>
            <a:r>
              <a:rPr lang="en-US" sz="3200" dirty="0"/>
              <a:t>(16-17)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28650" y="2273300"/>
            <a:ext cx="78867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Incurable wound. (12)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Serious injury. (12)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None </a:t>
            </a:r>
            <a:r>
              <a:rPr lang="en-US" sz="2400" dirty="0">
                <a:solidFill>
                  <a:schemeClr val="bg1"/>
                </a:solidFill>
              </a:rPr>
              <a:t>to advocate. (13)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healing, </a:t>
            </a:r>
            <a:r>
              <a:rPr lang="en-US" sz="2400" dirty="0" smtClean="0">
                <a:solidFill>
                  <a:schemeClr val="bg1"/>
                </a:solidFill>
              </a:rPr>
              <a:t>no recovery</a:t>
            </a:r>
            <a:r>
              <a:rPr lang="en-US" sz="2400" dirty="0">
                <a:solidFill>
                  <a:schemeClr val="bg1"/>
                </a:solidFill>
              </a:rPr>
              <a:t>. (13)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Lovers have forgotten, no one helps. (14)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Wounded by </a:t>
            </a:r>
            <a:r>
              <a:rPr lang="en-US" sz="2400" dirty="0" smtClean="0">
                <a:solidFill>
                  <a:schemeClr val="bg1"/>
                </a:solidFill>
              </a:rPr>
              <a:t>an enemy</a:t>
            </a:r>
            <a:r>
              <a:rPr lang="en-US" sz="2400" dirty="0">
                <a:solidFill>
                  <a:schemeClr val="bg1"/>
                </a:solidFill>
              </a:rPr>
              <a:t>. (14)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Great iniquity, numerous sins. (14,15)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Incurable pain. (15)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God has done </a:t>
            </a:r>
            <a:r>
              <a:rPr lang="en-US" sz="2400" dirty="0" smtClean="0">
                <a:solidFill>
                  <a:schemeClr val="bg1"/>
                </a:solidFill>
              </a:rPr>
              <a:t>this. </a:t>
            </a:r>
            <a:r>
              <a:rPr lang="en-US" sz="2400" dirty="0">
                <a:solidFill>
                  <a:schemeClr val="bg1"/>
                </a:solidFill>
              </a:rPr>
              <a:t>(15)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403"/>
            <a:ext cx="7886700" cy="1325563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 startAt="3"/>
            </a:pP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Be Your God (30:18-24)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81" y="1358900"/>
            <a:ext cx="8438638" cy="538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Future situation </a:t>
            </a:r>
            <a:r>
              <a:rPr lang="en-US" sz="3200" dirty="0"/>
              <a:t>of the people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God </a:t>
            </a:r>
            <a:r>
              <a:rPr lang="en-US" sz="3200" dirty="0"/>
              <a:t>will raise up a </a:t>
            </a:r>
            <a:r>
              <a:rPr lang="en-US" sz="3200" dirty="0" smtClean="0"/>
              <a:t>ruler (&amp; priest) </a:t>
            </a:r>
            <a:r>
              <a:rPr lang="en-US" sz="3200" dirty="0"/>
              <a:t>from the people who will </a:t>
            </a:r>
            <a:r>
              <a:rPr lang="en-US" sz="3200" dirty="0" smtClean="0"/>
              <a:t>reconcile God &amp; people. </a:t>
            </a:r>
            <a:r>
              <a:rPr lang="en-US" sz="3200" dirty="0"/>
              <a:t>(21-22)</a:t>
            </a:r>
          </a:p>
          <a:p>
            <a:r>
              <a:rPr lang="en-US" sz="3200" dirty="0"/>
              <a:t>But first, God’s wrath must fulfill His intended </a:t>
            </a:r>
            <a:r>
              <a:rPr lang="en-US" sz="3200" dirty="0" smtClean="0"/>
              <a:t>purpose. </a:t>
            </a:r>
            <a:r>
              <a:rPr lang="en-US" sz="3200" dirty="0"/>
              <a:t>(23-24)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47675" y="1930400"/>
            <a:ext cx="8248650" cy="264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Restored fortunes.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Compassion on the city.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Rebuilt from ruins.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Palace in its place.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Voice of celebration and thanks.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multiplied.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honored and significant.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Children in the city again. (20)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Congregation assembled again. (20)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Oppressors punished. (20)</a:t>
            </a:r>
          </a:p>
        </p:txBody>
      </p:sp>
    </p:spTree>
    <p:extLst>
      <p:ext uri="{BB962C8B-B14F-4D97-AF65-F5344CB8AC3E}">
        <p14:creationId xmlns:p14="http://schemas.microsoft.com/office/powerpoint/2010/main" val="8301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PT Sans" charset="-52"/>
                <a:ea typeface="PT Sans" charset="-52"/>
                <a:cs typeface="PT Sans" charset="-52"/>
              </a:rPr>
              <a:t>Jeremiah</a:t>
            </a:r>
            <a:endParaRPr lang="en-US" b="1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867" y="3602038"/>
            <a:ext cx="7596266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#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26 </a:t>
            </a:r>
            <a:r>
              <a:rPr lang="mr-IN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Restore You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3600" i="1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Next up</a:t>
            </a:r>
            <a:r>
              <a:rPr lang="en-US" sz="3600" i="1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: Jeremiah </a:t>
            </a:r>
            <a:r>
              <a:rPr lang="en-US" sz="3600" i="1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31</a:t>
            </a:r>
            <a:endParaRPr lang="en-US" sz="3600" i="1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7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620"/>
            <a:ext cx="8341730" cy="798653"/>
          </a:xfrm>
        </p:spPr>
        <p:txBody>
          <a:bodyPr>
            <a:normAutofit/>
          </a:bodyPr>
          <a:lstStyle/>
          <a:p>
            <a:pPr marL="91440" algn="ctr">
              <a:lnSpc>
                <a:spcPct val="100000"/>
              </a:lnSpc>
            </a:pP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What does the prophet talk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972273"/>
            <a:ext cx="7886700" cy="60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Eight things: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8648" y="1624565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Lord of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48" y="2916474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Election of Israel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48" y="4208383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Rebellion of Israel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48" y="5500292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Judgment to Come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512" y="1618817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Divine Compassion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512" y="2916473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Call to Repentance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9512" y="4269938"/>
            <a:ext cx="40127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Redemption/Restoration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512" y="5500292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Kingdom of God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Themes in the Prophets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73794" y="1875101"/>
            <a:ext cx="1826874" cy="31367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81286" y="1875101"/>
            <a:ext cx="2095018" cy="3136739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6449" y="2845266"/>
            <a:ext cx="2106593" cy="82180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Rebellion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192" y="5109439"/>
            <a:ext cx="2459621" cy="82180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Retribution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0962" y="2845265"/>
            <a:ext cx="2515325" cy="82180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Restoration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03904" y="3599727"/>
            <a:ext cx="1990843" cy="682906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51620" y="3004810"/>
            <a:ext cx="2040760" cy="5027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Repentance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900670" y="4685908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82902" y="6126869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3757" y="6138442"/>
            <a:ext cx="205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= Jeremiah</a:t>
            </a:r>
            <a:endParaRPr lang="en-US" sz="2800" dirty="0">
              <a:solidFill>
                <a:prstClr val="white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40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 build="allAtOnce" animBg="1"/>
      <p:bldP spid="16" grpId="0" build="allAtOnce" animBg="1"/>
      <p:bldP spid="22" grpId="0" build="allAtOnce" animBg="1"/>
      <p:bldP spid="11" grpId="0" animBg="1"/>
      <p:bldP spid="12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“forsaken me, the _______________ of living waters,  and hewed                    out for themselves broken ___________________.” (2:13</a:t>
            </a: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“They have healed the wound of my people _______________, saying, _____________________, when there is no peace.” (6:14)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“Look for the ancient paths, walk in the good way, and you will find ___________   _____   ______  ________.” (6:16)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“Has this house, which is called by my name, become a ______________________ in your sight?” (7:12)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”But let Him who boasts, boast in this: that he _________________ &amp; _________ Me, that I am the LORD who exercises steadfast love, justice, and righteousness</a:t>
            </a:r>
            <a:r>
              <a:rPr lang="mr-IN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…</a:t>
            </a: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” (9:24)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“I know, O Lord, that a man’s way is not in ____________, Nor is it in a man who walks to ______________ his steps.” (10:23)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994" y="3566284"/>
            <a:ext cx="25044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Den of Robbers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1572" y="1704085"/>
            <a:ext cx="218416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“Peace, Peace!”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1572" y="2629699"/>
            <a:ext cx="9327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rest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3548" y="2629698"/>
            <a:ext cx="6183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for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3333" y="2629697"/>
            <a:ext cx="7683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your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0864" y="2629697"/>
            <a:ext cx="86631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souls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3782" y="1226881"/>
            <a:ext cx="11648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Lightly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6297" y="4090983"/>
            <a:ext cx="181722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Understands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474" y="4567638"/>
            <a:ext cx="104477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knows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468" y="5475978"/>
            <a:ext cx="116325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himself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8663" y="5932958"/>
            <a:ext cx="104477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direct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9194" y="269323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Fountain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6193" y="765216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Cisterns</a:t>
            </a:r>
            <a:r>
              <a:rPr lang="mr-IN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…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5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1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“Blessed is the man who ______________ in the Lord ... He will be like a __________________________________.” (17:7-8)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The heart is more _______________ than all else and is desperately __________.” (17:9)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O Lord, you have ____________ me, and I was ____________; you have _______________ me and prevailed. (20:7)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But if I say, “I will not </a:t>
            </a:r>
            <a:r>
              <a:rPr lang="mr-IN" dirty="0" smtClean="0">
                <a:latin typeface="PT Sans" charset="-52"/>
                <a:ea typeface="PT Sans" charset="-52"/>
                <a:cs typeface="PT Sans" charset="-52"/>
              </a:rPr>
              <a:t>…</a:t>
            </a: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speak anymore in His name, then in my heart it becomes like a ____________ ______ .” (20:9)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0868" y="942382"/>
            <a:ext cx="382161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Tree planted by the water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5802" y="3286750"/>
            <a:ext cx="16527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overcome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5490" y="2710433"/>
            <a:ext cx="14340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deceived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2975" y="4451851"/>
            <a:ext cx="143526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burning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7571" y="4451850"/>
            <a:ext cx="6670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fire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9816" y="1531399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deceitful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168" y="2063393"/>
            <a:ext cx="932781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sick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3441" y="365265"/>
            <a:ext cx="12073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trusts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8826" y="2710433"/>
            <a:ext cx="14340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deceived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09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3" grpId="0" animBg="1"/>
      <p:bldP spid="15" grpId="0" animBg="1"/>
      <p:bldP spid="16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 will raise up for David a _____________ ; He will reign as king and act wisely and do ___________ &amp; ________________ (23:5)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[of </a:t>
            </a: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false prophets</a:t>
            </a: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] “But who has stood in the ____________ of the Lord, the he should see and hear His word?” (23:18)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This whole land will be a desolation and a horror, and these nations will serve the king of Babylon _________ years. (25:11)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4111" y="924313"/>
            <a:ext cx="116974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justice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1547" y="3271764"/>
            <a:ext cx="115075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3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seventy</a:t>
            </a:r>
            <a:endParaRPr lang="en-US" sz="23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3147" y="920204"/>
            <a:ext cx="203669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righteousness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3401" y="1549557"/>
            <a:ext cx="121106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council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3441" y="365265"/>
            <a:ext cx="12073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Branch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10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The Branch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23:5-6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1266" name="Picture 2" descr="hurch Dad Jokes on Twitter: &quot;A shoot will come up from the stump 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7" y="1017591"/>
            <a:ext cx="5535346" cy="41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Two Baskets of Figs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24; 29:17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2290" name="Picture 2" descr="ad Figs – Myabishai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42" y="1004891"/>
            <a:ext cx="6363307" cy="41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Structure of the Book</a:t>
            </a:r>
            <a:endParaRPr lang="en-US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4856" y="4152160"/>
            <a:ext cx="6146158" cy="2523282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Condemnation &amp; Disaster (</a:t>
            </a:r>
            <a:r>
              <a:rPr lang="en-US" sz="20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1-12)</a:t>
            </a:r>
          </a:p>
          <a:p>
            <a:pPr marL="1028700" lvl="1" indent="-480060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God’s Plans, Jeremiah’s Complaints (</a:t>
            </a:r>
            <a:r>
              <a:rPr lang="en-US" sz="20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13-20)</a:t>
            </a:r>
          </a:p>
          <a:p>
            <a:pPr marL="1485900" lvl="2" indent="-480060">
              <a:buFont typeface="Courier New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Kings, Prophets </a:t>
            </a: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(&amp; others) (</a:t>
            </a:r>
            <a:r>
              <a:rPr lang="en-US" sz="20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21-29)</a:t>
            </a:r>
          </a:p>
          <a:p>
            <a:pPr marL="1943100" lvl="3" indent="-480060">
              <a:buFont typeface="Wingdings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Words of Hope (</a:t>
            </a:r>
            <a:r>
              <a:rPr lang="en-US" sz="20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30-33)</a:t>
            </a:r>
          </a:p>
          <a:p>
            <a:pPr marL="1485900" lvl="2" indent="-480060">
              <a:buFont typeface="Courier New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Kings (&amp; others) (ch.34-35)</a:t>
            </a:r>
          </a:p>
          <a:p>
            <a:pPr marL="1028700" lvl="1" indent="-480060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Jeremiah’s Suffering (ch.36-45)</a:t>
            </a:r>
          </a:p>
          <a:p>
            <a:pPr marL="571500" indent="-480060">
              <a:spcAft>
                <a:spcPts val="30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the Nations (ch.46-51)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873" y="1690691"/>
            <a:ext cx="5343887" cy="2246275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Judah (</a:t>
            </a:r>
            <a:r>
              <a:rPr lang="en-US" sz="24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1-25)</a:t>
            </a:r>
          </a:p>
          <a:p>
            <a:pPr marL="1028700" lvl="1" indent="-48006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24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26-29)</a:t>
            </a:r>
          </a:p>
          <a:p>
            <a:pPr marL="1485900" lvl="2" indent="-480060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Book of Comfort (</a:t>
            </a:r>
            <a:r>
              <a:rPr lang="en-US" sz="24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30-33)</a:t>
            </a:r>
          </a:p>
          <a:p>
            <a:pPr marL="1028700" lvl="1" indent="-48006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24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34-45)</a:t>
            </a:r>
          </a:p>
          <a:p>
            <a:pPr marL="571500" indent="-480060">
              <a:spcAft>
                <a:spcPts val="30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Nations (ch.46-51)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4584" y="1905885"/>
            <a:ext cx="254643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Jeremiah has more </a:t>
            </a:r>
            <a:r>
              <a:rPr lang="en-US" sz="2800"/>
              <a:t>historical content than other prophets.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871" y="4505860"/>
            <a:ext cx="2081514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Jeremiah has more about himself than </a:t>
            </a:r>
            <a:r>
              <a:rPr lang="en-US" sz="2800"/>
              <a:t>other books.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39838" y="2558007"/>
            <a:ext cx="1388962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74814" y="5182309"/>
            <a:ext cx="1388962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Cup of Strong Drink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25:15-29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3314" name="Picture 2" descr="mages of Lent: The Cup of Judgement, The Cup of Salva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 bwMode="auto">
          <a:xfrm>
            <a:off x="2686048" y="1155700"/>
            <a:ext cx="37718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2324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Yoke and Bonds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27:1-7; 28:10-11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5362" name="Picture 2" descr=" Pandemic Metanoia — Day 9 - Fady Andraws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92" y="1123036"/>
            <a:ext cx="4890208" cy="35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59" y="365128"/>
            <a:ext cx="885588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Historical Context of Jeremiah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866" y="2623277"/>
            <a:ext cx="3301257" cy="6658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2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 Israel (Northern)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0867" y="3771675"/>
            <a:ext cx="4574971" cy="667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2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 Judah (Southern)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981" y="2326847"/>
            <a:ext cx="1728612" cy="1018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Assyrian Captivity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2313" y="3752126"/>
            <a:ext cx="1896347" cy="113466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Babylonian Captivity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788" y="2785324"/>
            <a:ext cx="1780599" cy="1482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Israel (United Kingdom)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780977" y="3515457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460830" y="5883796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1685" y="5895369"/>
            <a:ext cx="205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= Jeremiah</a:t>
            </a:r>
            <a:endParaRPr lang="en-US" sz="2800" dirty="0">
              <a:solidFill>
                <a:prstClr val="white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967" y="3191728"/>
            <a:ext cx="1308126" cy="713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Return</a:t>
            </a:r>
            <a:endParaRPr lang="en-US" sz="2800" dirty="0">
              <a:solidFill>
                <a:sysClr val="windowText" lastClr="0000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03" y="4438968"/>
            <a:ext cx="1633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Saul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David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Solomon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991" y="1612314"/>
            <a:ext cx="163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PT Sans" charset="-52"/>
                <a:ea typeface="PT Sans" charset="-52"/>
                <a:cs typeface="PT Sans" charset="-52"/>
              </a:rPr>
              <a:t>Jereboam</a:t>
            </a:r>
            <a:endParaRPr lang="en-US" sz="2800" dirty="0" smtClean="0"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Ahab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991" y="4568386"/>
            <a:ext cx="163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Hezekiah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Josiah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 animBg="1"/>
      <p:bldP spid="5" grpId="0" build="p"/>
      <p:bldP spid="13" grpId="0" build="p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2" idx="2"/>
            <a:endCxn id="13" idx="0"/>
          </p:cNvCxnSpPr>
          <p:nvPr/>
        </p:nvCxnSpPr>
        <p:spPr>
          <a:xfrm flipH="1">
            <a:off x="4572000" y="3788992"/>
            <a:ext cx="1" cy="497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219"/>
            <a:ext cx="7886700" cy="6534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King Josiah and sons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854" y="1299404"/>
            <a:ext cx="239029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Josiah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(640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312" y="2829478"/>
            <a:ext cx="161659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Jehoahaz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6854" y="2834885"/>
            <a:ext cx="23902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Jehoiakim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(609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598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165" y="4286326"/>
            <a:ext cx="184766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Jehoiachin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(597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093" y="2834884"/>
            <a:ext cx="255481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Zedekiah </a:t>
            </a:r>
          </a:p>
          <a:p>
            <a:pPr algn="ctr"/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(597 </a:t>
            </a:r>
            <a:r>
              <a:rPr lang="mr-IN" sz="2800" dirty="0" smtClean="0"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 586 BC)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flipH="1">
            <a:off x="2148610" y="2253511"/>
            <a:ext cx="2423391" cy="575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12" idx="0"/>
          </p:cNvCxnSpPr>
          <p:nvPr/>
        </p:nvCxnSpPr>
        <p:spPr>
          <a:xfrm>
            <a:off x="4572001" y="2253511"/>
            <a:ext cx="0" cy="581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4" idx="0"/>
          </p:cNvCxnSpPr>
          <p:nvPr/>
        </p:nvCxnSpPr>
        <p:spPr>
          <a:xfrm>
            <a:off x="4572001" y="2253511"/>
            <a:ext cx="2892498" cy="58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320825" y="2657888"/>
            <a:ext cx="2287347" cy="13081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783585"/>
            <a:ext cx="735254" cy="3439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3" idx="0"/>
          </p:cNvCxnSpPr>
          <p:nvPr/>
        </p:nvCxnSpPr>
        <p:spPr>
          <a:xfrm flipH="1">
            <a:off x="3009227" y="5219102"/>
            <a:ext cx="683556" cy="3717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398" y="4122093"/>
            <a:ext cx="2390293" cy="9541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en-US" sz="2800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dirty="0" smtClean="0">
                <a:solidFill>
                  <a:srgbClr val="FFFF00"/>
                </a:solidFill>
              </a:rPr>
              <a:t> wave of captives (605)</a:t>
            </a:r>
            <a:endParaRPr lang="en-US" sz="28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4080" y="5590854"/>
            <a:ext cx="2390293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2</a:t>
            </a:r>
            <a:r>
              <a:rPr lang="en-US" sz="2800" baseline="30000" dirty="0" smtClean="0">
                <a:solidFill>
                  <a:srgbClr val="00B0F0"/>
                </a:solidFill>
              </a:rPr>
              <a:t>nd</a:t>
            </a:r>
            <a:r>
              <a:rPr lang="en-US" sz="2800" dirty="0" smtClean="0">
                <a:solidFill>
                  <a:srgbClr val="00B0F0"/>
                </a:solidFill>
              </a:rPr>
              <a:t> wave of captives (597)</a:t>
            </a:r>
            <a:endParaRPr lang="en-US" sz="28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320825" y="3691614"/>
            <a:ext cx="641468" cy="67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69351" y="4370364"/>
            <a:ext cx="2390293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</a:rPr>
              <a:t>r</a:t>
            </a:r>
            <a:r>
              <a:rPr lang="en-US" sz="2800" baseline="300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wave of captives (586)</a:t>
            </a:r>
            <a:endParaRPr lang="en-US" sz="2800" dirty="0">
              <a:solidFill>
                <a:srgbClr val="FF00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36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2" idx="2"/>
            <a:endCxn id="13" idx="0"/>
          </p:cNvCxnSpPr>
          <p:nvPr/>
        </p:nvCxnSpPr>
        <p:spPr>
          <a:xfrm flipH="1">
            <a:off x="4572000" y="3788992"/>
            <a:ext cx="1" cy="497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219"/>
            <a:ext cx="7886700" cy="6534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King Josiah and sons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854" y="1299404"/>
            <a:ext cx="239029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Josiah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(640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312" y="2829478"/>
            <a:ext cx="161659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Jehoahaz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6854" y="2834885"/>
            <a:ext cx="23902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Jehoiakim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(609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598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165" y="4286326"/>
            <a:ext cx="184766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Jehoiachin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(597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093" y="2834884"/>
            <a:ext cx="255481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Zedekiah </a:t>
            </a:r>
          </a:p>
          <a:p>
            <a:pPr algn="ctr"/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(597 </a:t>
            </a:r>
            <a:r>
              <a:rPr lang="mr-IN" sz="2800" dirty="0" smtClean="0"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 586 BC)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flipH="1">
            <a:off x="2148610" y="2253511"/>
            <a:ext cx="2423391" cy="575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12" idx="0"/>
          </p:cNvCxnSpPr>
          <p:nvPr/>
        </p:nvCxnSpPr>
        <p:spPr>
          <a:xfrm>
            <a:off x="4572001" y="2253511"/>
            <a:ext cx="0" cy="581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4" idx="0"/>
          </p:cNvCxnSpPr>
          <p:nvPr/>
        </p:nvCxnSpPr>
        <p:spPr>
          <a:xfrm>
            <a:off x="4572001" y="2253511"/>
            <a:ext cx="2892498" cy="58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3" idx="2"/>
            <a:endCxn id="20" idx="0"/>
          </p:cNvCxnSpPr>
          <p:nvPr/>
        </p:nvCxnSpPr>
        <p:spPr>
          <a:xfrm>
            <a:off x="4572000" y="5240433"/>
            <a:ext cx="1" cy="58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8790" y="5827707"/>
            <a:ext cx="298642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Lineage of Christ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8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What is the prophet’s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Interpret history.</a:t>
            </a:r>
          </a:p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Enforce covenants.</a:t>
            </a:r>
          </a:p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Declare future events.</a:t>
            </a:r>
            <a:endParaRPr lang="en-US" sz="36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66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Structure of Jeremiah</a:t>
            </a:r>
            <a:endParaRPr lang="en-US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838" y="1690691"/>
            <a:ext cx="7070324" cy="403995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Judah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1-25)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26-29)</a:t>
            </a:r>
          </a:p>
          <a:p>
            <a:pPr marL="1485900" lvl="2" indent="-480060">
              <a:lnSpc>
                <a:spcPct val="150000"/>
              </a:lnSpc>
              <a:buFont typeface="Wingdings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Book of Comfort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30-33)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34-45)</a:t>
            </a:r>
          </a:p>
          <a:p>
            <a:pPr marL="571500" indent="-480060">
              <a:lnSpc>
                <a:spcPct val="15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Nations (ch.46-51)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25738" y="3517276"/>
            <a:ext cx="981237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Structure of Jeremiah</a:t>
            </a:r>
            <a:endParaRPr lang="en-US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72" y="1690691"/>
            <a:ext cx="8283857" cy="4705901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Condemnation &amp; Disaster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(1-12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God’s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Plans for Exile, </a:t>
            </a:r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Jer’s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Complaints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(13-20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485900" lvl="2" indent="-480060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Kings (&amp; others)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(21-29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943100" lvl="3" indent="-48006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Words of Hope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(30-33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485900" lvl="2" indent="-480060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Kings (&amp; others)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(34-35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Jeremiah’s Suffering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(36-45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571500" indent="-480060">
              <a:lnSpc>
                <a:spcPct val="15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the Nations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(46-51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14307" y="3845583"/>
            <a:ext cx="1149510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Save You (30:1-11)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329158"/>
            <a:ext cx="7210425" cy="5376442"/>
          </a:xfrm>
        </p:spPr>
        <p:txBody>
          <a:bodyPr numCol="1" spcCol="18288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</a:t>
            </a:r>
            <a:r>
              <a:rPr lang="en-US" sz="3200" dirty="0" smtClean="0"/>
              <a:t>rite </a:t>
            </a:r>
            <a:r>
              <a:rPr lang="en-US" sz="3200" dirty="0"/>
              <a:t>these things down in a </a:t>
            </a:r>
            <a:r>
              <a:rPr lang="en-US" sz="3200" dirty="0" smtClean="0"/>
              <a:t>book: they </a:t>
            </a:r>
            <a:r>
              <a:rPr lang="en-US" sz="3200" dirty="0"/>
              <a:t>are messages for the </a:t>
            </a:r>
            <a:r>
              <a:rPr lang="en-US" sz="3200" dirty="0" smtClean="0"/>
              <a:t>future. </a:t>
            </a:r>
            <a:r>
              <a:rPr lang="en-US" sz="3200" dirty="0"/>
              <a:t>(2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6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PT Sans" charset="-52"/>
                <a:ea typeface="PT Sans" charset="-52"/>
                <a:cs typeface="PT Sans" charset="-52"/>
              </a:rPr>
              <a:t>Prophetic Pictures of the Future</a:t>
            </a:r>
            <a:endParaRPr lang="en-US" sz="36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651000"/>
            <a:ext cx="7210425" cy="5054599"/>
          </a:xfrm>
        </p:spPr>
        <p:txBody>
          <a:bodyPr numCol="1" spcCol="18288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When are they referring to?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The return from captivity?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Salvation in Jesus the Messiah?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Our future salvation?</a:t>
            </a:r>
          </a:p>
          <a:p>
            <a:pPr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9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PT Sans" charset="-52"/>
                <a:ea typeface="PT Sans" charset="-52"/>
                <a:cs typeface="PT Sans" charset="-52"/>
              </a:rPr>
              <a:t>2 Corinthians 3:14-16</a:t>
            </a:r>
            <a:endParaRPr lang="en-US" sz="36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794" y="1481559"/>
            <a:ext cx="6856412" cy="5054599"/>
          </a:xfrm>
        </p:spPr>
        <p:txBody>
          <a:bodyPr numCol="1" spcCol="18288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baseline="30000" dirty="0" smtClean="0"/>
              <a:t>14 </a:t>
            </a:r>
            <a:r>
              <a:rPr lang="en-US" sz="3600" dirty="0" smtClean="0"/>
              <a:t>But </a:t>
            </a:r>
            <a:r>
              <a:rPr lang="en-US" sz="3600" dirty="0"/>
              <a:t>their minds were hardened; for until this very day at the reading of the old covenant the same </a:t>
            </a:r>
            <a:r>
              <a:rPr lang="en-US" sz="3600" dirty="0" smtClean="0"/>
              <a:t>veil remains </a:t>
            </a:r>
            <a:r>
              <a:rPr lang="en-US" sz="3600" dirty="0" err="1"/>
              <a:t>unlifted</a:t>
            </a:r>
            <a:r>
              <a:rPr lang="en-US" sz="3600" dirty="0"/>
              <a:t>, because it is </a:t>
            </a:r>
            <a:r>
              <a:rPr lang="en-US" sz="3600" dirty="0" smtClean="0"/>
              <a:t>removed in </a:t>
            </a:r>
            <a:r>
              <a:rPr lang="en-US" sz="3600" dirty="0"/>
              <a:t>Christ. </a:t>
            </a:r>
            <a:r>
              <a:rPr lang="en-US" sz="3600" b="1" baseline="30000" dirty="0"/>
              <a:t>15 </a:t>
            </a:r>
            <a:r>
              <a:rPr lang="en-US" sz="3600" dirty="0"/>
              <a:t>But to this day whenever Moses is read, a veil lies over their heart; </a:t>
            </a:r>
            <a:r>
              <a:rPr lang="en-US" sz="3600" b="1" baseline="30000" dirty="0"/>
              <a:t>16 </a:t>
            </a:r>
            <a:r>
              <a:rPr lang="en-US" sz="3600" dirty="0"/>
              <a:t>but whenever a person turns to the Lord, the veil is taken away.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9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PT Sans" charset="-52"/>
                <a:ea typeface="PT Sans" charset="-52"/>
                <a:cs typeface="PT Sans" charset="-52"/>
              </a:rPr>
              <a:t>1 Peter 1:10-12</a:t>
            </a:r>
            <a:endParaRPr lang="en-US" sz="36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81559"/>
            <a:ext cx="8724900" cy="5054599"/>
          </a:xfrm>
        </p:spPr>
        <p:txBody>
          <a:bodyPr numCol="1" spcCol="18288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baseline="30000" dirty="0"/>
              <a:t>10 </a:t>
            </a:r>
            <a:r>
              <a:rPr lang="en-US" sz="3200" dirty="0"/>
              <a:t>As to this salvation, the prophets </a:t>
            </a:r>
            <a:r>
              <a:rPr lang="en-US" sz="3200" dirty="0" smtClean="0"/>
              <a:t>who prophesied </a:t>
            </a:r>
            <a:r>
              <a:rPr lang="en-US" sz="3200" dirty="0"/>
              <a:t>of the grace that would come to you made careful searches and </a:t>
            </a:r>
            <a:r>
              <a:rPr lang="en-US" sz="3200" dirty="0" smtClean="0"/>
              <a:t>inquiries, </a:t>
            </a:r>
            <a:r>
              <a:rPr lang="en-US" sz="3200" b="1" baseline="30000" dirty="0" smtClean="0"/>
              <a:t>11</a:t>
            </a:r>
            <a:r>
              <a:rPr lang="en-US" sz="3200" b="1" baseline="30000" dirty="0"/>
              <a:t> </a:t>
            </a:r>
            <a:r>
              <a:rPr lang="en-US" sz="3200" dirty="0"/>
              <a:t>seeking to know what person or time the Spirit of Christ within them was indicating as He predicted the sufferings of Christ and the glories to follow. </a:t>
            </a:r>
            <a:r>
              <a:rPr lang="en-US" sz="3200" b="1" baseline="30000" dirty="0"/>
              <a:t>12 </a:t>
            </a:r>
            <a:r>
              <a:rPr lang="en-US" sz="3200" dirty="0"/>
              <a:t>It was revealed to them that they were not serving themselves, but you, in these things which now have been announced to you through those </a:t>
            </a:r>
            <a:r>
              <a:rPr lang="en-US" sz="3200" dirty="0" smtClean="0"/>
              <a:t>who preached </a:t>
            </a:r>
            <a:r>
              <a:rPr lang="en-US" sz="3200" dirty="0"/>
              <a:t>the gospel to you by the Holy Spirit sent from heaven—things into which angels long to look.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08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PT Sans" charset="-52"/>
                <a:ea typeface="PT Sans" charset="-52"/>
                <a:cs typeface="PT Sans" charset="-52"/>
              </a:rPr>
              <a:t>Prophetic Pictures of the Future</a:t>
            </a:r>
            <a:endParaRPr lang="en-US" sz="36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651000"/>
            <a:ext cx="7210425" cy="5054599"/>
          </a:xfrm>
        </p:spPr>
        <p:txBody>
          <a:bodyPr numCol="1" spcCol="18288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When are they referring to?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The return from captivity?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Salvation in Jesus the Messiah?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/>
              <a:t>Our future salvation?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Messages have their most complete fulfillment in the work of Christ.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Typically there is also an immediate fulfillment, often a partial one. </a:t>
            </a:r>
          </a:p>
          <a:p>
            <a:pPr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6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 perfect playlist for your mountain drive in the US - Lonely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1" y="966832"/>
            <a:ext cx="8293618" cy="49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850" y="76200"/>
            <a:ext cx="570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From a distance, prophecies are indistinct and lumped together as “the future.”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4275" y="5963503"/>
            <a:ext cx="677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history unfolds, you can see that they are fulfilled at different times in degrees of completeness.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6425" y="4089400"/>
            <a:ext cx="539115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“In </a:t>
            </a:r>
            <a:r>
              <a:rPr lang="en-US" sz="3200" smtClean="0">
                <a:solidFill>
                  <a:schemeClr val="bg1"/>
                </a:solidFill>
              </a:rPr>
              <a:t>the latter days you will understand this.”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Jeremiah 30:24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Save You (30:1-11)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329158"/>
            <a:ext cx="7210425" cy="5376442"/>
          </a:xfrm>
        </p:spPr>
        <p:txBody>
          <a:bodyPr numCol="1" spcCol="18288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</a:t>
            </a:r>
            <a:r>
              <a:rPr lang="en-US" sz="3200" dirty="0" smtClean="0"/>
              <a:t>rite </a:t>
            </a:r>
            <a:r>
              <a:rPr lang="en-US" sz="3200" dirty="0"/>
              <a:t>these things down in a </a:t>
            </a:r>
            <a:r>
              <a:rPr lang="en-US" sz="3200" dirty="0" smtClean="0"/>
              <a:t>book: they </a:t>
            </a:r>
            <a:r>
              <a:rPr lang="en-US" sz="3200" dirty="0"/>
              <a:t>are messages for the </a:t>
            </a:r>
            <a:r>
              <a:rPr lang="en-US" sz="3200" dirty="0" smtClean="0"/>
              <a:t>future. </a:t>
            </a:r>
            <a:r>
              <a:rPr lang="en-US" sz="3200" dirty="0"/>
              <a:t>(2)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He </a:t>
            </a:r>
            <a:r>
              <a:rPr lang="en-US" sz="3200" dirty="0"/>
              <a:t>will restore their </a:t>
            </a:r>
            <a:r>
              <a:rPr lang="en-US" sz="3200" dirty="0" smtClean="0"/>
              <a:t>fortunes, bring </a:t>
            </a:r>
            <a:r>
              <a:rPr lang="en-US" sz="3200" dirty="0"/>
              <a:t>them back to </a:t>
            </a:r>
            <a:r>
              <a:rPr lang="en-US" sz="3200" dirty="0" smtClean="0"/>
              <a:t>the promised land. </a:t>
            </a:r>
            <a:r>
              <a:rPr lang="en-US" sz="3200" dirty="0"/>
              <a:t>(3)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Right now, there is terror, anguish, pain, and distress—but God will save. (4-7)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God will break their </a:t>
            </a:r>
            <a:r>
              <a:rPr lang="en-US" sz="3200" dirty="0" smtClean="0"/>
              <a:t>yoke so </a:t>
            </a:r>
            <a:r>
              <a:rPr lang="en-US" sz="3200" dirty="0"/>
              <a:t>that they can serve God and David their king. (8-9)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Enemies will </a:t>
            </a:r>
            <a:r>
              <a:rPr lang="en-US" sz="3200" dirty="0"/>
              <a:t>be punished completely—they will be </a:t>
            </a:r>
            <a:r>
              <a:rPr lang="en-US" sz="3200" dirty="0" smtClean="0"/>
              <a:t>chastened. </a:t>
            </a:r>
            <a:r>
              <a:rPr lang="en-US" sz="3200" dirty="0"/>
              <a:t>(10-11)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9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7879</TotalTime>
  <Words>1298</Words>
  <Application>Microsoft Macintosh PowerPoint</Application>
  <PresentationFormat>On-screen Show (4:3)</PresentationFormat>
  <Paragraphs>218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Courier New</vt:lpstr>
      <vt:lpstr>Mangal</vt:lpstr>
      <vt:lpstr>PT Sans</vt:lpstr>
      <vt:lpstr>Wingdings</vt:lpstr>
      <vt:lpstr>Arial</vt:lpstr>
      <vt:lpstr>Office Theme</vt:lpstr>
      <vt:lpstr>Jeremiah</vt:lpstr>
      <vt:lpstr>Structure of the Book</vt:lpstr>
      <vt:lpstr>I Will Save You (30:1-11)</vt:lpstr>
      <vt:lpstr>Prophetic Pictures of the Future</vt:lpstr>
      <vt:lpstr>2 Corinthians 3:14-16</vt:lpstr>
      <vt:lpstr>1 Peter 1:10-12</vt:lpstr>
      <vt:lpstr>Prophetic Pictures of the Future</vt:lpstr>
      <vt:lpstr>PowerPoint Presentation</vt:lpstr>
      <vt:lpstr>I Will Save You (30:1-11)</vt:lpstr>
      <vt:lpstr>I Will Heal You (30:12-17)</vt:lpstr>
      <vt:lpstr>I Will Be Your God (30:18-24)</vt:lpstr>
      <vt:lpstr>Jeremiah</vt:lpstr>
      <vt:lpstr>What does the prophet talk about?</vt:lpstr>
      <vt:lpstr>Themes in the Prophets</vt:lpstr>
      <vt:lpstr>PowerPoint Presentation</vt:lpstr>
      <vt:lpstr>PowerPoint Presentation</vt:lpstr>
      <vt:lpstr>PowerPoint Presentation</vt:lpstr>
      <vt:lpstr>Images in Jeremiah</vt:lpstr>
      <vt:lpstr>Images in Jeremiah</vt:lpstr>
      <vt:lpstr>Images in Jeremiah</vt:lpstr>
      <vt:lpstr>Images in Jeremiah</vt:lpstr>
      <vt:lpstr>Historical Context of Jeremiah</vt:lpstr>
      <vt:lpstr>King Josiah and sons</vt:lpstr>
      <vt:lpstr>King Josiah and sons</vt:lpstr>
      <vt:lpstr>What is the prophet’s purpose?</vt:lpstr>
      <vt:lpstr>Structure of Jeremiah</vt:lpstr>
      <vt:lpstr>Structure of Jeremiah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</dc:title>
  <dc:creator>Microsoft Office User</dc:creator>
  <cp:lastModifiedBy>Microsoft Office User</cp:lastModifiedBy>
  <cp:revision>189</cp:revision>
  <cp:lastPrinted>2020-05-16T19:37:10Z</cp:lastPrinted>
  <dcterms:created xsi:type="dcterms:W3CDTF">2020-03-08T00:51:56Z</dcterms:created>
  <dcterms:modified xsi:type="dcterms:W3CDTF">2020-06-10T21:00:32Z</dcterms:modified>
</cp:coreProperties>
</file>