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25" r:id="rId2"/>
    <p:sldId id="396" r:id="rId3"/>
    <p:sldId id="397" r:id="rId4"/>
    <p:sldId id="395" r:id="rId5"/>
    <p:sldId id="370" r:id="rId6"/>
    <p:sldId id="367" r:id="rId7"/>
    <p:sldId id="390" r:id="rId8"/>
    <p:sldId id="266" r:id="rId9"/>
    <p:sldId id="355" r:id="rId10"/>
    <p:sldId id="356" r:id="rId11"/>
    <p:sldId id="364" r:id="rId12"/>
    <p:sldId id="365" r:id="rId13"/>
    <p:sldId id="366" r:id="rId14"/>
    <p:sldId id="382" r:id="rId15"/>
    <p:sldId id="383" r:id="rId16"/>
    <p:sldId id="384" r:id="rId17"/>
    <p:sldId id="386" r:id="rId18"/>
    <p:sldId id="352" r:id="rId19"/>
    <p:sldId id="371" r:id="rId20"/>
    <p:sldId id="353" r:id="rId21"/>
    <p:sldId id="354" r:id="rId22"/>
    <p:sldId id="349" r:id="rId23"/>
    <p:sldId id="350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/>
    <p:restoredTop sz="94667"/>
  </p:normalViewPr>
  <p:slideViewPr>
    <p:cSldViewPr snapToGrid="0" snapToObjects="1">
      <p:cViewPr>
        <p:scale>
          <a:sx n="100" d="100"/>
          <a:sy n="100" d="100"/>
        </p:scale>
        <p:origin x="13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08EB7-79B4-A841-A78F-1642B185D14D}" type="datetimeFigureOut">
              <a:rPr lang="en-US" smtClean="0"/>
              <a:t>6/14/20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C4BC3-4A24-CD46-A5F4-EEF71C8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4FE5-30B5-A343-83AC-87AE9AC66685}" type="datetimeFigureOut">
              <a:rPr lang="en-US" smtClean="0"/>
              <a:t>6/14/20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FCB23-17A2-8E42-A874-90876DB73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FCB23-17A2-8E42-A874-90876DB73E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FCB23-17A2-8E42-A874-90876DB73E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1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6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9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AD90-9184-DA48-9386-79E66521A45B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13F5-3CA2-E844-95B3-4794413A9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1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>
                <a:latin typeface="PT Sans" charset="-52"/>
                <a:ea typeface="PT Sans" charset="-52"/>
                <a:cs typeface="PT Sans" charset="-52"/>
              </a:rPr>
              <a:t>Jeremiah</a:t>
            </a:r>
            <a:endParaRPr lang="en-US" b="1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483" y="3602038"/>
            <a:ext cx="7619035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#26 </a:t>
            </a:r>
            <a:r>
              <a:rPr lang="mr-IN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–</a:t>
            </a:r>
            <a:r>
              <a:rPr lang="en-US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I Will Restore You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Jeremiah 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30 </a:t>
            </a:r>
            <a:r>
              <a:rPr lang="en-US" sz="3600" i="1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(continued)</a:t>
            </a:r>
            <a:endParaRPr lang="en-US" sz="3600" i="1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56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Themes in the Prophets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73794" y="1875101"/>
            <a:ext cx="1826874" cy="31367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81286" y="1875101"/>
            <a:ext cx="2095018" cy="3136739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6449" y="2845266"/>
            <a:ext cx="2106593" cy="821803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Rebellion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2192" y="5109439"/>
            <a:ext cx="2459621" cy="82180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Retribution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50962" y="2845265"/>
            <a:ext cx="2515325" cy="821803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dirty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Restoration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703904" y="3599727"/>
            <a:ext cx="1990843" cy="682906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51620" y="3004810"/>
            <a:ext cx="2040760" cy="50271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Repentance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900670" y="4685908"/>
            <a:ext cx="497711" cy="49288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82902" y="6126869"/>
            <a:ext cx="497711" cy="49288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3757" y="6138442"/>
            <a:ext cx="205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= Jeremiah</a:t>
            </a:r>
            <a:endParaRPr lang="en-US" sz="2800" dirty="0">
              <a:solidFill>
                <a:prstClr val="white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408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5" grpId="0" build="allAtOnce" animBg="1"/>
      <p:bldP spid="16" grpId="0" build="allAtOnce" animBg="1"/>
      <p:bldP spid="22" grpId="0" build="allAtOnce" animBg="1"/>
      <p:bldP spid="11" grpId="0" animBg="1"/>
      <p:bldP spid="12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7018" y="303551"/>
            <a:ext cx="8740297" cy="6250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“forsaken me, the _______________ of living waters,  and hewed                    out for themselves broken ___________________.” (2:13</a:t>
            </a: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“They have healed the wound of my people _______________, saying, _____________________, when there is no peace.” (6:14)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“Look for the ancient paths, walk in the good way, and you will find ___________   _____   ______  ________.” (6:16)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“Has this house, which is called by my name, become a ______________________ in your sight?” (7:12)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”But let Him who boasts, boast in this: that he _________________ &amp; _________ Me, that I am the LORD who exercises steadfast love, justice, and righteousness</a:t>
            </a:r>
            <a:r>
              <a:rPr lang="mr-IN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…</a:t>
            </a: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” (9:24)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“I know, O Lord, that a man’s way is not in ____________, Nor is it in a man who walks to ______________ his steps.” (10:23)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2994" y="3566284"/>
            <a:ext cx="2504495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Den of Robbers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1572" y="1704085"/>
            <a:ext cx="218416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“Peace, Peace!”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1572" y="2629699"/>
            <a:ext cx="9327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rest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3548" y="2629698"/>
            <a:ext cx="61833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for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3333" y="2629697"/>
            <a:ext cx="7683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your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0864" y="2629697"/>
            <a:ext cx="86631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souls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3782" y="1226881"/>
            <a:ext cx="116483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Lightly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6297" y="4090983"/>
            <a:ext cx="181722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Understands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5474" y="4567638"/>
            <a:ext cx="104477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knows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5468" y="5475978"/>
            <a:ext cx="116325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himself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8663" y="5932958"/>
            <a:ext cx="104477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direct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9194" y="269323"/>
            <a:ext cx="1823717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Fountain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6193" y="765216"/>
            <a:ext cx="1823717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Cisterns</a:t>
            </a:r>
            <a:r>
              <a:rPr lang="mr-IN" sz="2400" dirty="0" smtClean="0">
                <a:solidFill>
                  <a:prstClr val="black"/>
                </a:solidFill>
                <a:latin typeface="PT Sans" charset="-52"/>
                <a:ea typeface="PT Sans" charset="-52"/>
                <a:cs typeface="PT Sans" charset="-52"/>
              </a:rPr>
              <a:t>…</a:t>
            </a:r>
            <a:endParaRPr lang="en-US" sz="2400" dirty="0">
              <a:solidFill>
                <a:prstClr val="black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25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3" grpId="0" animBg="1"/>
      <p:bldP spid="15" grpId="0" animBg="1"/>
      <p:bldP spid="16" grpId="0" animBg="1"/>
      <p:bldP spid="17" grpId="0" animBg="1"/>
      <p:bldP spid="24" grpId="0" animBg="1"/>
      <p:bldP spid="18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7018" y="303551"/>
            <a:ext cx="8740297" cy="6250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“Blessed is the man who ______________ in the Lord ... He will be like a __________________________________.” (17:7-8)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The heart is more _______________ than all else and is desperately __________.” (17:9)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O Lord, you have ____________ me, and I was ____________; you have _______________ me and prevailed. (20:7)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But if I say, “I will not </a:t>
            </a:r>
            <a:r>
              <a:rPr lang="mr-IN" dirty="0" smtClean="0">
                <a:latin typeface="PT Sans" charset="-52"/>
                <a:ea typeface="PT Sans" charset="-52"/>
                <a:cs typeface="PT Sans" charset="-52"/>
              </a:rPr>
              <a:t>…</a:t>
            </a:r>
            <a:r>
              <a:rPr lang="en-US" dirty="0"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speak anymore in His name, then in my heart it becomes like a ____________ ______ .” (20:9)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0868" y="942382"/>
            <a:ext cx="382161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Tree planted by the water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5802" y="3286750"/>
            <a:ext cx="165273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overcome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5490" y="2710433"/>
            <a:ext cx="143403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deceived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2975" y="4451851"/>
            <a:ext cx="143526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burning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7571" y="4451850"/>
            <a:ext cx="66702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fire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9816" y="1531399"/>
            <a:ext cx="1823717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deceitful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2168" y="2063393"/>
            <a:ext cx="932781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sick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3441" y="365265"/>
            <a:ext cx="120736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trusts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8826" y="2710433"/>
            <a:ext cx="143403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deceived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09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13" grpId="0" animBg="1"/>
      <p:bldP spid="15" grpId="0" animBg="1"/>
      <p:bldP spid="16" grpId="0" animBg="1"/>
      <p:bldP spid="18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7018" y="303551"/>
            <a:ext cx="8740297" cy="6250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I will raise up for David a _____________ ; He will reign as king and act wisely and do ___________ &amp; ________________ (23:5)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PT Sans" charset="-52"/>
                <a:ea typeface="PT Sans" charset="-52"/>
                <a:cs typeface="PT Sans" charset="-52"/>
              </a:rPr>
              <a:t>[of </a:t>
            </a: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false prophets</a:t>
            </a:r>
            <a:r>
              <a:rPr lang="en-US" dirty="0">
                <a:latin typeface="PT Sans" charset="-52"/>
                <a:ea typeface="PT Sans" charset="-52"/>
                <a:cs typeface="PT Sans" charset="-52"/>
              </a:rPr>
              <a:t>] “But who has stood in the ____________ of the Lord, the he should see and hear His word?” (23:18)</a:t>
            </a:r>
          </a:p>
          <a:p>
            <a:pPr marL="571500" indent="-48006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This whole land will be a desolation and a horror, and these nations will serve the king of Babylon _________ years. (25:11)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4111" y="924313"/>
            <a:ext cx="1169747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justice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1547" y="3271764"/>
            <a:ext cx="115075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3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seventy</a:t>
            </a:r>
            <a:endParaRPr lang="en-US" sz="23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3147" y="920204"/>
            <a:ext cx="2036698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righteousness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3401" y="1549557"/>
            <a:ext cx="1211064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council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3441" y="365265"/>
            <a:ext cx="120736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571500" indent="-754380" algn="ctr"/>
            <a:r>
              <a:rPr lang="en-US" sz="24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Branch</a:t>
            </a:r>
            <a:endParaRPr lang="en-US" sz="24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10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100"/>
            <a:ext cx="7886700" cy="839791"/>
          </a:xfrm>
        </p:spPr>
        <p:txBody>
          <a:bodyPr/>
          <a:lstStyle/>
          <a:p>
            <a:pPr algn="ctr"/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Images </a:t>
            </a:r>
            <a:r>
              <a:rPr lang="en-US" smtClean="0">
                <a:latin typeface="PT Sans" charset="-52"/>
                <a:ea typeface="PT Sans" charset="-52"/>
                <a:cs typeface="PT Sans" charset="-52"/>
              </a:rPr>
              <a:t>in Jeremiah</a:t>
            </a:r>
            <a:endParaRPr lang="en-US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051" y="5334000"/>
            <a:ext cx="554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The Branch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645" y="5931475"/>
            <a:ext cx="483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Jeremiah 23:5-6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11266" name="Picture 2" descr="hurch Dad Jokes on Twitter: &quot;A shoot will come up from the stump 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27" y="1017591"/>
            <a:ext cx="5535346" cy="41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100"/>
            <a:ext cx="7886700" cy="839791"/>
          </a:xfrm>
        </p:spPr>
        <p:txBody>
          <a:bodyPr/>
          <a:lstStyle/>
          <a:p>
            <a:pPr algn="ctr"/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Images </a:t>
            </a:r>
            <a:r>
              <a:rPr lang="en-US" smtClean="0">
                <a:latin typeface="PT Sans" charset="-52"/>
                <a:ea typeface="PT Sans" charset="-52"/>
                <a:cs typeface="PT Sans" charset="-52"/>
              </a:rPr>
              <a:t>in Jeremiah</a:t>
            </a:r>
            <a:endParaRPr lang="en-US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051" y="5334000"/>
            <a:ext cx="554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Two Baskets of Figs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645" y="5931475"/>
            <a:ext cx="483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Jeremiah 24; 29:17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12290" name="Picture 2" descr="ad Figs – Myabishai'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42" y="1004891"/>
            <a:ext cx="6363307" cy="41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100"/>
            <a:ext cx="7886700" cy="839791"/>
          </a:xfrm>
        </p:spPr>
        <p:txBody>
          <a:bodyPr/>
          <a:lstStyle/>
          <a:p>
            <a:pPr algn="ctr"/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Images </a:t>
            </a:r>
            <a:r>
              <a:rPr lang="en-US" smtClean="0">
                <a:latin typeface="PT Sans" charset="-52"/>
                <a:ea typeface="PT Sans" charset="-52"/>
                <a:cs typeface="PT Sans" charset="-52"/>
              </a:rPr>
              <a:t>in Jeremiah</a:t>
            </a:r>
            <a:endParaRPr lang="en-US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051" y="5334000"/>
            <a:ext cx="554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Cup of Strong Drink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645" y="5931475"/>
            <a:ext cx="483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Jeremiah 25:15-29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13314" name="Picture 2" descr="mages of Lent: The Cup of Judgement, The Cup of Salvatio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/>
          <a:stretch/>
        </p:blipFill>
        <p:spPr bwMode="auto">
          <a:xfrm>
            <a:off x="2686048" y="1155700"/>
            <a:ext cx="377189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100"/>
            <a:ext cx="7886700" cy="839791"/>
          </a:xfrm>
        </p:spPr>
        <p:txBody>
          <a:bodyPr/>
          <a:lstStyle/>
          <a:p>
            <a:pPr algn="ctr"/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Images </a:t>
            </a:r>
            <a:r>
              <a:rPr lang="en-US" smtClean="0">
                <a:latin typeface="PT Sans" charset="-52"/>
                <a:ea typeface="PT Sans" charset="-52"/>
                <a:cs typeface="PT Sans" charset="-52"/>
              </a:rPr>
              <a:t>in Jeremiah</a:t>
            </a:r>
            <a:endParaRPr lang="en-US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7051" y="5232400"/>
            <a:ext cx="554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Yoke and Bonds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645" y="5931475"/>
            <a:ext cx="483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T Sans" charset="-52"/>
                <a:ea typeface="PT Sans" charset="-52"/>
                <a:cs typeface="PT Sans" charset="-52"/>
              </a:rPr>
              <a:t>Jeremiah 27:1-7; 28:10-11</a:t>
            </a:r>
            <a:endParaRPr lang="en-US" sz="3200" dirty="0"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15362" name="Picture 2" descr=" Pandemic Metanoia — Day 9 - Fady Andraws -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92" y="1123036"/>
            <a:ext cx="4890208" cy="35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59" y="365128"/>
            <a:ext cx="8855882" cy="1325563"/>
          </a:xfrm>
        </p:spPr>
        <p:txBody>
          <a:bodyPr/>
          <a:lstStyle/>
          <a:p>
            <a:pPr algn="ctr"/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Historical Context of Jeremiah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0866" y="2623277"/>
            <a:ext cx="3301257" cy="6658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200" dirty="0">
                <a:solidFill>
                  <a:sysClr val="windowText" lastClr="000000"/>
                </a:solidFill>
                <a:latin typeface="PT Sans" charset="-52"/>
                <a:ea typeface="PT Sans" charset="-52"/>
                <a:cs typeface="PT Sans" charset="-52"/>
              </a:rPr>
              <a:t> Israel (Northern)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0867" y="3771675"/>
            <a:ext cx="4574971" cy="6672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200" dirty="0">
                <a:solidFill>
                  <a:sysClr val="windowText" lastClr="000000"/>
                </a:solidFill>
                <a:latin typeface="PT Sans" charset="-52"/>
                <a:ea typeface="PT Sans" charset="-52"/>
                <a:cs typeface="PT Sans" charset="-52"/>
              </a:rPr>
              <a:t> Judah (Southern)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0981" y="2326847"/>
            <a:ext cx="1728612" cy="10182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Assyrian Captivity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2313" y="3752126"/>
            <a:ext cx="1896347" cy="113466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Babylonian Captivity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788" y="2785324"/>
            <a:ext cx="1780599" cy="14820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sysClr val="windowText" lastClr="000000"/>
                </a:solidFill>
                <a:latin typeface="PT Sans" charset="-52"/>
                <a:ea typeface="PT Sans" charset="-52"/>
                <a:cs typeface="PT Sans" charset="-52"/>
              </a:rPr>
              <a:t>Israel (United Kingdom)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5780977" y="3515457"/>
            <a:ext cx="497711" cy="49288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3460830" y="5883796"/>
            <a:ext cx="497711" cy="49288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1685" y="5895369"/>
            <a:ext cx="205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>
                <a:solidFill>
                  <a:prstClr val="white"/>
                </a:solidFill>
                <a:latin typeface="PT Sans" charset="-52"/>
                <a:ea typeface="PT Sans" charset="-52"/>
                <a:cs typeface="PT Sans" charset="-52"/>
              </a:rPr>
              <a:t>= Jeremiah</a:t>
            </a:r>
            <a:endParaRPr lang="en-US" sz="2800" dirty="0">
              <a:solidFill>
                <a:prstClr val="white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02967" y="3191728"/>
            <a:ext cx="1308126" cy="713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>
                <a:solidFill>
                  <a:sysClr val="windowText" lastClr="000000"/>
                </a:solidFill>
                <a:latin typeface="PT Sans" charset="-52"/>
                <a:ea typeface="PT Sans" charset="-52"/>
                <a:cs typeface="PT Sans" charset="-52"/>
              </a:rPr>
              <a:t>Return</a:t>
            </a:r>
            <a:endParaRPr lang="en-US" sz="2800" dirty="0">
              <a:solidFill>
                <a:sysClr val="windowText" lastClr="0000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303" y="4438968"/>
            <a:ext cx="1633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Saul</a:t>
            </a:r>
          </a:p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David</a:t>
            </a:r>
          </a:p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Solomon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9991" y="1612314"/>
            <a:ext cx="1633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PT Sans" charset="-52"/>
                <a:ea typeface="PT Sans" charset="-52"/>
                <a:cs typeface="PT Sans" charset="-52"/>
              </a:rPr>
              <a:t>Jereboam</a:t>
            </a:r>
            <a:endParaRPr lang="en-US" sz="2800" dirty="0" smtClean="0">
              <a:latin typeface="PT Sans" charset="-52"/>
              <a:ea typeface="PT Sans" charset="-52"/>
              <a:cs typeface="PT Sans" charset="-52"/>
            </a:endParaRPr>
          </a:p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Ahab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9991" y="4568386"/>
            <a:ext cx="1633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Hezekiah</a:t>
            </a:r>
          </a:p>
          <a:p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Josiah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 animBg="1"/>
      <p:bldP spid="5" grpId="0" build="p"/>
      <p:bldP spid="13" grpId="0" build="p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12" idx="2"/>
            <a:endCxn id="13" idx="0"/>
          </p:cNvCxnSpPr>
          <p:nvPr/>
        </p:nvCxnSpPr>
        <p:spPr>
          <a:xfrm flipH="1">
            <a:off x="4572000" y="3788992"/>
            <a:ext cx="1" cy="497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219"/>
            <a:ext cx="7886700" cy="6534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King Josiah and sons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6854" y="1299404"/>
            <a:ext cx="2390293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Josiah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(640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609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0312" y="2829478"/>
            <a:ext cx="161659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Jehoahaz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(609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6854" y="2834885"/>
            <a:ext cx="239029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Jehoiakim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(609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598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8165" y="4286326"/>
            <a:ext cx="1847669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Jehoiachin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(597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7093" y="2834884"/>
            <a:ext cx="2554812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PT Sans" charset="-52"/>
                <a:ea typeface="PT Sans" charset="-52"/>
                <a:cs typeface="PT Sans" charset="-52"/>
              </a:rPr>
              <a:t>Zedekiah </a:t>
            </a:r>
          </a:p>
          <a:p>
            <a:pPr algn="ctr"/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(597 </a:t>
            </a:r>
            <a:r>
              <a:rPr lang="mr-IN" sz="2800" dirty="0" smtClean="0">
                <a:latin typeface="PT Sans" charset="-52"/>
                <a:ea typeface="PT Sans" charset="-52"/>
                <a:cs typeface="PT Sans" charset="-52"/>
              </a:rPr>
              <a:t>–</a:t>
            </a:r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 586 BC)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17" name="Straight Connector 16"/>
          <p:cNvCxnSpPr>
            <a:stCxn id="10" idx="2"/>
            <a:endCxn id="11" idx="0"/>
          </p:cNvCxnSpPr>
          <p:nvPr/>
        </p:nvCxnSpPr>
        <p:spPr>
          <a:xfrm flipH="1">
            <a:off x="2148610" y="2253511"/>
            <a:ext cx="2423391" cy="5759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2"/>
            <a:endCxn id="12" idx="0"/>
          </p:cNvCxnSpPr>
          <p:nvPr/>
        </p:nvCxnSpPr>
        <p:spPr>
          <a:xfrm>
            <a:off x="4572001" y="2253511"/>
            <a:ext cx="0" cy="581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2"/>
            <a:endCxn id="14" idx="0"/>
          </p:cNvCxnSpPr>
          <p:nvPr/>
        </p:nvCxnSpPr>
        <p:spPr>
          <a:xfrm>
            <a:off x="4572001" y="2253511"/>
            <a:ext cx="2892498" cy="5813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320825" y="2657888"/>
            <a:ext cx="2287347" cy="13081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641600" y="3783585"/>
            <a:ext cx="735254" cy="34391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3" idx="0"/>
          </p:cNvCxnSpPr>
          <p:nvPr/>
        </p:nvCxnSpPr>
        <p:spPr>
          <a:xfrm flipH="1">
            <a:off x="3009227" y="5219102"/>
            <a:ext cx="683556" cy="37175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8398" y="4122093"/>
            <a:ext cx="2390293" cy="95410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1</a:t>
            </a:r>
            <a:r>
              <a:rPr lang="en-US" sz="2800" baseline="30000" dirty="0" smtClean="0">
                <a:solidFill>
                  <a:srgbClr val="FFFF00"/>
                </a:solidFill>
              </a:rPr>
              <a:t>st</a:t>
            </a:r>
            <a:r>
              <a:rPr lang="en-US" sz="2800" dirty="0" smtClean="0">
                <a:solidFill>
                  <a:srgbClr val="FFFF00"/>
                </a:solidFill>
              </a:rPr>
              <a:t> wave of captives (605)</a:t>
            </a:r>
            <a:endParaRPr lang="en-US" sz="28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14080" y="5590854"/>
            <a:ext cx="2390293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2</a:t>
            </a:r>
            <a:r>
              <a:rPr lang="en-US" sz="2800" baseline="30000" dirty="0" smtClean="0">
                <a:solidFill>
                  <a:srgbClr val="00B0F0"/>
                </a:solidFill>
              </a:rPr>
              <a:t>nd</a:t>
            </a:r>
            <a:r>
              <a:rPr lang="en-US" sz="2800" dirty="0" smtClean="0">
                <a:solidFill>
                  <a:srgbClr val="00B0F0"/>
                </a:solidFill>
              </a:rPr>
              <a:t> wave of captives (597)</a:t>
            </a:r>
            <a:endParaRPr lang="en-US" sz="2800" dirty="0">
              <a:solidFill>
                <a:srgbClr val="00B0F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320825" y="3691614"/>
            <a:ext cx="641468" cy="678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69351" y="4370364"/>
            <a:ext cx="2390293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</a:t>
            </a:r>
            <a:r>
              <a:rPr lang="en-US" sz="2800" baseline="30000" dirty="0">
                <a:solidFill>
                  <a:srgbClr val="FF0000"/>
                </a:solidFill>
              </a:rPr>
              <a:t>r</a:t>
            </a:r>
            <a:r>
              <a:rPr lang="en-US" sz="2800" baseline="30000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wave of captives (586)</a:t>
            </a:r>
            <a:endParaRPr lang="en-US" sz="2800" dirty="0">
              <a:solidFill>
                <a:srgbClr val="FF00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36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0403"/>
            <a:ext cx="7886700" cy="1325563"/>
          </a:xfrm>
        </p:spPr>
        <p:txBody>
          <a:bodyPr>
            <a:normAutofit/>
          </a:bodyPr>
          <a:lstStyle/>
          <a:p>
            <a:pPr marL="674370" indent="-857250">
              <a:lnSpc>
                <a:spcPct val="100000"/>
              </a:lnSpc>
              <a:buFont typeface="+mj-lt"/>
              <a:buAutoNum type="romanUcPeriod" startAt="2"/>
            </a:pP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I Will Heal You (30:12-17)</a:t>
            </a:r>
            <a:endParaRPr lang="en-US" sz="36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62" y="1555972"/>
            <a:ext cx="7961877" cy="5048028"/>
          </a:xfrm>
        </p:spPr>
        <p:txBody>
          <a:bodyPr>
            <a:noAutofit/>
          </a:bodyPr>
          <a:lstStyle/>
          <a:p>
            <a:r>
              <a:rPr lang="en-US" sz="3200" dirty="0"/>
              <a:t>Current situation of the people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i="1" dirty="0" smtClean="0"/>
              <a:t>Therefore</a:t>
            </a:r>
            <a:r>
              <a:rPr lang="en-US" sz="3200" dirty="0"/>
              <a:t>, God will punish their </a:t>
            </a:r>
            <a:r>
              <a:rPr lang="en-US" sz="3200" dirty="0" smtClean="0"/>
              <a:t>enemies, </a:t>
            </a:r>
            <a:r>
              <a:rPr lang="en-US" sz="3200" dirty="0"/>
              <a:t>restore </a:t>
            </a:r>
            <a:r>
              <a:rPr lang="en-US" sz="3200" dirty="0" smtClean="0"/>
              <a:t>them, </a:t>
            </a:r>
            <a:r>
              <a:rPr lang="en-US" sz="3200" dirty="0"/>
              <a:t>and heal their </a:t>
            </a:r>
            <a:r>
              <a:rPr lang="en-US" sz="3200" dirty="0" smtClean="0"/>
              <a:t>wounds. </a:t>
            </a:r>
            <a:r>
              <a:rPr lang="en-US" sz="3200" dirty="0"/>
              <a:t>(16-17)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2273300"/>
            <a:ext cx="78867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Incurable wound. (12)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Serious injury. (12)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None </a:t>
            </a:r>
            <a:r>
              <a:rPr lang="en-US" sz="2400" dirty="0">
                <a:solidFill>
                  <a:schemeClr val="bg1"/>
                </a:solidFill>
              </a:rPr>
              <a:t>to advocate. (13)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healing, </a:t>
            </a:r>
            <a:r>
              <a:rPr lang="en-US" sz="2400" dirty="0" smtClean="0">
                <a:solidFill>
                  <a:schemeClr val="bg1"/>
                </a:solidFill>
              </a:rPr>
              <a:t>no recovery</a:t>
            </a:r>
            <a:r>
              <a:rPr lang="en-US" sz="2400" dirty="0">
                <a:solidFill>
                  <a:schemeClr val="bg1"/>
                </a:solidFill>
              </a:rPr>
              <a:t>. (13)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Lovers have forgotten, no one helps. (14)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Wounded by </a:t>
            </a:r>
            <a:r>
              <a:rPr lang="en-US" sz="2400" dirty="0" smtClean="0">
                <a:solidFill>
                  <a:schemeClr val="bg1"/>
                </a:solidFill>
              </a:rPr>
              <a:t>an enemy</a:t>
            </a:r>
            <a:r>
              <a:rPr lang="en-US" sz="2400" dirty="0">
                <a:solidFill>
                  <a:schemeClr val="bg1"/>
                </a:solidFill>
              </a:rPr>
              <a:t>. (14)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Great iniquity, numerous sins. (14,15)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Incurable pain. (15)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God has done </a:t>
            </a:r>
            <a:r>
              <a:rPr lang="en-US" sz="2400" dirty="0" smtClean="0">
                <a:solidFill>
                  <a:schemeClr val="bg1"/>
                </a:solidFill>
              </a:rPr>
              <a:t>this. </a:t>
            </a:r>
            <a:r>
              <a:rPr lang="en-US" sz="2400" dirty="0">
                <a:solidFill>
                  <a:schemeClr val="bg1"/>
                </a:solidFill>
              </a:rPr>
              <a:t>(15)</a:t>
            </a:r>
          </a:p>
        </p:txBody>
      </p:sp>
    </p:spTree>
    <p:extLst>
      <p:ext uri="{BB962C8B-B14F-4D97-AF65-F5344CB8AC3E}">
        <p14:creationId xmlns:p14="http://schemas.microsoft.com/office/powerpoint/2010/main" val="18375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stCxn id="12" idx="2"/>
            <a:endCxn id="13" idx="0"/>
          </p:cNvCxnSpPr>
          <p:nvPr/>
        </p:nvCxnSpPr>
        <p:spPr>
          <a:xfrm flipH="1">
            <a:off x="4572000" y="3788992"/>
            <a:ext cx="1" cy="497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0219"/>
            <a:ext cx="7886700" cy="6534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latin typeface="PT Sans" charset="-52"/>
                <a:ea typeface="PT Sans" charset="-52"/>
                <a:cs typeface="PT Sans" charset="-52"/>
              </a:rPr>
              <a:t>King Josiah and sons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6854" y="1299404"/>
            <a:ext cx="2390293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Josiah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(640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609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0312" y="2829478"/>
            <a:ext cx="161659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Jehoahaz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(609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6854" y="2834885"/>
            <a:ext cx="239029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Jehoiakim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(609 </a:t>
            </a:r>
            <a:r>
              <a:rPr lang="mr-IN" sz="2800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598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8165" y="4286326"/>
            <a:ext cx="1847669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Jehoiachin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(597 BC)</a:t>
            </a:r>
            <a:endParaRPr lang="en-US" sz="28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7093" y="2834884"/>
            <a:ext cx="2554812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PT Sans" charset="-52"/>
                <a:ea typeface="PT Sans" charset="-52"/>
                <a:cs typeface="PT Sans" charset="-52"/>
              </a:rPr>
              <a:t>Zedekiah </a:t>
            </a:r>
          </a:p>
          <a:p>
            <a:pPr algn="ctr"/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(597 </a:t>
            </a:r>
            <a:r>
              <a:rPr lang="mr-IN" sz="2800" dirty="0" smtClean="0">
                <a:latin typeface="PT Sans" charset="-52"/>
                <a:ea typeface="PT Sans" charset="-52"/>
                <a:cs typeface="PT Sans" charset="-52"/>
              </a:rPr>
              <a:t>–</a:t>
            </a:r>
            <a:r>
              <a:rPr lang="en-US" sz="2800" dirty="0" smtClean="0">
                <a:latin typeface="PT Sans" charset="-52"/>
                <a:ea typeface="PT Sans" charset="-52"/>
                <a:cs typeface="PT Sans" charset="-52"/>
              </a:rPr>
              <a:t> 586 BC)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17" name="Straight Connector 16"/>
          <p:cNvCxnSpPr>
            <a:stCxn id="10" idx="2"/>
            <a:endCxn id="11" idx="0"/>
          </p:cNvCxnSpPr>
          <p:nvPr/>
        </p:nvCxnSpPr>
        <p:spPr>
          <a:xfrm flipH="1">
            <a:off x="2148610" y="2253511"/>
            <a:ext cx="2423391" cy="5759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2"/>
            <a:endCxn id="12" idx="0"/>
          </p:cNvCxnSpPr>
          <p:nvPr/>
        </p:nvCxnSpPr>
        <p:spPr>
          <a:xfrm>
            <a:off x="4572001" y="2253511"/>
            <a:ext cx="0" cy="5813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2"/>
            <a:endCxn id="14" idx="0"/>
          </p:cNvCxnSpPr>
          <p:nvPr/>
        </p:nvCxnSpPr>
        <p:spPr>
          <a:xfrm>
            <a:off x="4572001" y="2253511"/>
            <a:ext cx="2892498" cy="5813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3" idx="2"/>
            <a:endCxn id="20" idx="0"/>
          </p:cNvCxnSpPr>
          <p:nvPr/>
        </p:nvCxnSpPr>
        <p:spPr>
          <a:xfrm>
            <a:off x="4572000" y="5240433"/>
            <a:ext cx="1" cy="587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78790" y="5827707"/>
            <a:ext cx="298642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PT Sans" charset="-52"/>
                <a:ea typeface="PT Sans" charset="-52"/>
                <a:cs typeface="PT Sans" charset="-52"/>
              </a:rPr>
              <a:t>Lineage of Christ</a:t>
            </a:r>
            <a:endParaRPr lang="en-US" sz="2800" dirty="0"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80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What is the prophet’s purpose?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754380">
              <a:lnSpc>
                <a:spcPct val="150000"/>
              </a:lnSpc>
            </a:pPr>
            <a:r>
              <a:rPr lang="en-US" sz="3600" dirty="0" smtClean="0">
                <a:latin typeface="PT Sans" charset="-52"/>
                <a:ea typeface="PT Sans" charset="-52"/>
                <a:cs typeface="PT Sans" charset="-52"/>
              </a:rPr>
              <a:t>Interpret history.</a:t>
            </a:r>
          </a:p>
          <a:p>
            <a:pPr marL="571500" indent="-754380">
              <a:lnSpc>
                <a:spcPct val="150000"/>
              </a:lnSpc>
            </a:pPr>
            <a:r>
              <a:rPr lang="en-US" sz="3600" dirty="0" smtClean="0">
                <a:latin typeface="PT Sans" charset="-52"/>
                <a:ea typeface="PT Sans" charset="-52"/>
                <a:cs typeface="PT Sans" charset="-52"/>
              </a:rPr>
              <a:t>Enforce covenants.</a:t>
            </a:r>
          </a:p>
          <a:p>
            <a:pPr marL="571500" indent="-754380">
              <a:lnSpc>
                <a:spcPct val="150000"/>
              </a:lnSpc>
            </a:pPr>
            <a:r>
              <a:rPr lang="en-US" sz="3600" dirty="0" smtClean="0">
                <a:latin typeface="PT Sans" charset="-52"/>
                <a:ea typeface="PT Sans" charset="-52"/>
                <a:cs typeface="PT Sans" charset="-52"/>
              </a:rPr>
              <a:t>Declare future events.</a:t>
            </a:r>
            <a:endParaRPr lang="en-US" sz="3600" dirty="0"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66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Structure of Jeremiah</a:t>
            </a:r>
            <a:endParaRPr lang="en-US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838" y="1690691"/>
            <a:ext cx="7070324" cy="4039957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480060"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Oracles Against Judah (</a:t>
            </a:r>
            <a:r>
              <a:rPr lang="en-US" sz="32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1-25)</a:t>
            </a:r>
          </a:p>
          <a:p>
            <a:pPr marL="1028700" lvl="1" indent="-480060">
              <a:lnSpc>
                <a:spcPct val="150000"/>
              </a:lnSpc>
              <a:buFont typeface="Wingdings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Historical Interlude (</a:t>
            </a:r>
            <a:r>
              <a:rPr lang="en-US" sz="32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26-29)</a:t>
            </a:r>
          </a:p>
          <a:p>
            <a:pPr marL="1485900" lvl="2" indent="-480060">
              <a:lnSpc>
                <a:spcPct val="150000"/>
              </a:lnSpc>
              <a:buFont typeface="Wingdings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Book of Comfort (</a:t>
            </a:r>
            <a:r>
              <a:rPr lang="en-US" sz="32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30-33)</a:t>
            </a:r>
          </a:p>
          <a:p>
            <a:pPr marL="1028700" lvl="1" indent="-480060">
              <a:lnSpc>
                <a:spcPct val="150000"/>
              </a:lnSpc>
              <a:buFont typeface="Wingdings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Historical Interlude (</a:t>
            </a:r>
            <a:r>
              <a:rPr lang="en-US" sz="3200" dirty="0" err="1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ch.</a:t>
            </a: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34-45)</a:t>
            </a:r>
          </a:p>
          <a:p>
            <a:pPr marL="571500" indent="-480060">
              <a:lnSpc>
                <a:spcPct val="150000"/>
              </a:lnSpc>
              <a:spcAft>
                <a:spcPts val="3000"/>
              </a:spcAft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Oracles Against Nations (ch.46-51)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25738" y="3517276"/>
            <a:ext cx="981237" cy="46298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Structure of Jeremiah</a:t>
            </a:r>
            <a:endParaRPr lang="en-US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072" y="1690691"/>
            <a:ext cx="8283857" cy="4705901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48006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Condemnation &amp; Disaster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(1-12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1028700" lvl="1" indent="-480060">
              <a:lnSpc>
                <a:spcPct val="15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God’s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Plans for Exile, </a:t>
            </a:r>
            <a:r>
              <a:rPr lang="en-US" sz="2800" dirty="0" err="1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Jer’s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Complaints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(13-20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1485900" lvl="2" indent="-480060">
              <a:lnSpc>
                <a:spcPct val="150000"/>
              </a:lnSpc>
              <a:buFont typeface="Courier New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To Kings (&amp; others)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(21-29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1943100" lvl="3" indent="-480060">
              <a:lnSpc>
                <a:spcPct val="150000"/>
              </a:lnSpc>
              <a:buFont typeface="Wingdings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Words of Hope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(30-33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1485900" lvl="2" indent="-480060">
              <a:lnSpc>
                <a:spcPct val="150000"/>
              </a:lnSpc>
              <a:buFont typeface="Courier New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To Kings (&amp; others)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(34-35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1028700" lvl="1" indent="-480060">
              <a:lnSpc>
                <a:spcPct val="150000"/>
              </a:lnSpc>
              <a:buFont typeface="Wingdings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Jeremiah’s Suffering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(36-45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  <a:p>
            <a:pPr marL="571500" indent="-480060">
              <a:lnSpc>
                <a:spcPct val="150000"/>
              </a:lnSpc>
              <a:spcAft>
                <a:spcPts val="3000"/>
              </a:spcAft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Oracles Against the Nations </a:t>
            </a:r>
            <a:r>
              <a:rPr lang="en-US" sz="2800" dirty="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(46-51</a:t>
            </a:r>
            <a:r>
              <a:rPr lang="en-US" sz="2800" dirty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t>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14307" y="3845583"/>
            <a:ext cx="1149510" cy="46298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0403"/>
            <a:ext cx="7886700" cy="1325563"/>
          </a:xfrm>
        </p:spPr>
        <p:txBody>
          <a:bodyPr>
            <a:normAutofit/>
          </a:bodyPr>
          <a:lstStyle/>
          <a:p>
            <a:pPr marL="674370" indent="-857250">
              <a:lnSpc>
                <a:spcPct val="100000"/>
              </a:lnSpc>
              <a:buFont typeface="+mj-lt"/>
              <a:buAutoNum type="romanUcPeriod" startAt="3"/>
            </a:pPr>
            <a:r>
              <a:rPr lang="en-US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I Will Be Your God (30:18-24)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81" y="1358900"/>
            <a:ext cx="8438638" cy="5384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Future situation </a:t>
            </a:r>
            <a:r>
              <a:rPr lang="en-US" sz="3200" dirty="0"/>
              <a:t>of the people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God </a:t>
            </a:r>
            <a:r>
              <a:rPr lang="en-US" sz="3200" dirty="0"/>
              <a:t>will raise up a </a:t>
            </a:r>
            <a:r>
              <a:rPr lang="en-US" sz="3200" dirty="0" smtClean="0"/>
              <a:t>ruler (&amp; priest) </a:t>
            </a:r>
            <a:r>
              <a:rPr lang="en-US" sz="3200" dirty="0"/>
              <a:t>from the people who will </a:t>
            </a:r>
            <a:r>
              <a:rPr lang="en-US" sz="3200" dirty="0" smtClean="0"/>
              <a:t>reconcile God &amp; people. </a:t>
            </a:r>
            <a:r>
              <a:rPr lang="en-US" sz="3200" dirty="0"/>
              <a:t>(21-22)</a:t>
            </a:r>
          </a:p>
          <a:p>
            <a:r>
              <a:rPr lang="en-US" sz="3200" dirty="0"/>
              <a:t>But first, God’s wrath must fulfill His intended </a:t>
            </a:r>
            <a:r>
              <a:rPr lang="en-US" sz="3200" dirty="0" smtClean="0"/>
              <a:t>purpose. </a:t>
            </a:r>
            <a:r>
              <a:rPr lang="en-US" sz="3200" dirty="0"/>
              <a:t>(23-24)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675" y="1930400"/>
            <a:ext cx="8248650" cy="264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Restored fortunes. (18)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Compassion on the city. (18)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Rebuilt from ruins. (18)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Palace in its place. (18)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Voice of celebration and thanks. (19)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People multiplied. (19)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People honored and significant. (19)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Children in the city again. (20)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Congregation assembled again. (20)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Oppressors punished. (20)</a:t>
            </a:r>
          </a:p>
        </p:txBody>
      </p:sp>
    </p:spTree>
    <p:extLst>
      <p:ext uri="{BB962C8B-B14F-4D97-AF65-F5344CB8AC3E}">
        <p14:creationId xmlns:p14="http://schemas.microsoft.com/office/powerpoint/2010/main" val="8401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>
                <a:latin typeface="PT Sans" charset="-52"/>
                <a:ea typeface="PT Sans" charset="-52"/>
                <a:cs typeface="PT Sans" charset="-52"/>
              </a:rPr>
              <a:t>Jeremiah</a:t>
            </a:r>
            <a:endParaRPr lang="en-US" b="1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483" y="3602038"/>
            <a:ext cx="7619035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#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27 </a:t>
            </a:r>
            <a:r>
              <a:rPr lang="mr-IN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–</a:t>
            </a:r>
            <a:r>
              <a:rPr lang="en-US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Ephraim My Dear Son</a:t>
            </a:r>
            <a:endParaRPr lang="en-US" sz="3600" dirty="0" smtClean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Jeremiah 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31:1-26</a:t>
            </a:r>
            <a:endParaRPr lang="en-US" sz="36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240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6702"/>
            <a:ext cx="7886700" cy="1104857"/>
          </a:xfrm>
        </p:spPr>
        <p:txBody>
          <a:bodyPr>
            <a:normAutofit/>
          </a:bodyPr>
          <a:lstStyle/>
          <a:p>
            <a:pPr marL="674370" indent="-857250">
              <a:lnSpc>
                <a:spcPct val="100000"/>
              </a:lnSpc>
              <a:buFont typeface="+mj-lt"/>
              <a:buAutoNum type="romanUcPeriod"/>
            </a:pP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An Everlasting Love 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(31:1-14)</a:t>
            </a:r>
            <a:endParaRPr lang="en-US" sz="36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88" y="1329158"/>
            <a:ext cx="7210425" cy="3814342"/>
          </a:xfrm>
        </p:spPr>
        <p:txBody>
          <a:bodyPr numCol="1" spcCol="182880">
            <a:noAutofit/>
          </a:bodyPr>
          <a:lstStyle/>
          <a:p>
            <a:r>
              <a:rPr lang="en-US" dirty="0"/>
              <a:t>Using </a:t>
            </a:r>
            <a:r>
              <a:rPr lang="en-US" dirty="0"/>
              <a:t>Exodus </a:t>
            </a:r>
            <a:r>
              <a:rPr lang="en-US" dirty="0" smtClean="0"/>
              <a:t>imagery, </a:t>
            </a:r>
            <a:r>
              <a:rPr lang="en-US" dirty="0"/>
              <a:t>God emphasizes </a:t>
            </a:r>
            <a:r>
              <a:rPr lang="en-US" dirty="0" smtClean="0"/>
              <a:t>His everlasting love for His people. </a:t>
            </a:r>
            <a:r>
              <a:rPr lang="en-US" dirty="0"/>
              <a:t>(</a:t>
            </a:r>
            <a:r>
              <a:rPr lang="en-US" dirty="0" smtClean="0"/>
              <a:t>1-3)</a:t>
            </a:r>
          </a:p>
          <a:p>
            <a:r>
              <a:rPr lang="en-US" dirty="0" smtClean="0"/>
              <a:t>“Build and Plant” (see 1:10) </a:t>
            </a:r>
          </a:p>
          <a:p>
            <a:r>
              <a:rPr lang="en-US" dirty="0" smtClean="0"/>
              <a:t>Purity (“O Virgin of Israel”), joy, and unity—Ephraim goes up to Zion. (4-6)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weak, mourning remnant, but God will save, gather, and lead </a:t>
            </a:r>
            <a:r>
              <a:rPr lang="en-US" dirty="0" smtClean="0"/>
              <a:t>them. </a:t>
            </a:r>
            <a:r>
              <a:rPr lang="en-US" dirty="0"/>
              <a:t>(7-9)</a:t>
            </a:r>
          </a:p>
          <a:p>
            <a:r>
              <a:rPr lang="en-US" dirty="0"/>
              <a:t>Images of restoration in v.10-14: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5118100"/>
            <a:ext cx="7886700" cy="148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Gathered by a shepherd (10)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Ransomed from the enemy (11)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Shout of victory (12)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grain, new wine, and oil (12)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flocks and herds (12)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Virgin dances (13)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Old and young celebrate (13)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Priests have an abundance (14)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0403"/>
            <a:ext cx="7886700" cy="1325563"/>
          </a:xfrm>
        </p:spPr>
        <p:txBody>
          <a:bodyPr>
            <a:normAutofit/>
          </a:bodyPr>
          <a:lstStyle/>
          <a:p>
            <a:pPr marL="674370" indent="-857250">
              <a:lnSpc>
                <a:spcPct val="100000"/>
              </a:lnSpc>
              <a:buFont typeface="+mj-lt"/>
              <a:buAutoNum type="romanUcPeriod" startAt="2"/>
            </a:pP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Rachel’s Children (31:15-26)</a:t>
            </a:r>
            <a:endParaRPr lang="en-US" sz="36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62" y="1485900"/>
            <a:ext cx="7961877" cy="51181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Rachel—mother </a:t>
            </a:r>
            <a:r>
              <a:rPr lang="en-US" sz="3200" dirty="0"/>
              <a:t>of Israel—weeps for the plight of her </a:t>
            </a:r>
            <a:r>
              <a:rPr lang="en-US" sz="3200" dirty="0" smtClean="0"/>
              <a:t>children (15) 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God </a:t>
            </a:r>
            <a:r>
              <a:rPr lang="en-US" sz="3200" dirty="0"/>
              <a:t>reassures her </a:t>
            </a:r>
            <a:r>
              <a:rPr lang="en-US" sz="3200" dirty="0" smtClean="0"/>
              <a:t>of hope &amp; a return</a:t>
            </a:r>
            <a:r>
              <a:rPr lang="en-US" sz="3200" dirty="0"/>
              <a:t>. (</a:t>
            </a:r>
            <a:r>
              <a:rPr lang="en-US" sz="3200" dirty="0" smtClean="0"/>
              <a:t>16-17</a:t>
            </a:r>
            <a:r>
              <a:rPr lang="en-US" sz="32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Ephraim himself mourns </a:t>
            </a:r>
            <a:r>
              <a:rPr lang="en-US" sz="3200" dirty="0" smtClean="0"/>
              <a:t>&amp; repents. (18-19)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God </a:t>
            </a:r>
            <a:r>
              <a:rPr lang="en-US" sz="3200" dirty="0"/>
              <a:t>looks on him with longing </a:t>
            </a:r>
            <a:r>
              <a:rPr lang="en-US" sz="3200" dirty="0" smtClean="0"/>
              <a:t>&amp; mercy</a:t>
            </a:r>
            <a:r>
              <a:rPr lang="en-US" sz="3200" dirty="0"/>
              <a:t>. </a:t>
            </a:r>
            <a:r>
              <a:rPr lang="en-US" sz="3200" dirty="0" smtClean="0"/>
              <a:t>(20</a:t>
            </a:r>
            <a:r>
              <a:rPr lang="en-US" sz="32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God tells Israel to mark her way home after wandering for so long. (21-22)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T</a:t>
            </a:r>
            <a:r>
              <a:rPr lang="en-US" sz="3200" dirty="0" smtClean="0"/>
              <a:t>here </a:t>
            </a:r>
            <a:r>
              <a:rPr lang="en-US" sz="3200" dirty="0"/>
              <a:t>will again be security, righteousness, unity, and abundance in Judah. (23-25)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02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6702"/>
            <a:ext cx="7886700" cy="110485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 smtClean="0">
                <a:solidFill>
                  <a:srgbClr val="00B0F0"/>
                </a:solidFill>
                <a:latin typeface="PT Sans" charset="-52"/>
                <a:ea typeface="PT Sans" charset="-52"/>
                <a:cs typeface="PT Sans" charset="-52"/>
              </a:rPr>
              <a:t>Matthew 2:16-18</a:t>
            </a:r>
            <a:endParaRPr lang="en-US" sz="3600" dirty="0">
              <a:solidFill>
                <a:srgbClr val="00B0F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25" y="1481559"/>
            <a:ext cx="7550150" cy="5054599"/>
          </a:xfrm>
        </p:spPr>
        <p:txBody>
          <a:bodyPr numCol="1" spcCol="182880">
            <a:noAutofit/>
          </a:bodyPr>
          <a:lstStyle/>
          <a:p>
            <a:pPr marL="0" indent="0">
              <a:buNone/>
            </a:pPr>
            <a:r>
              <a:rPr lang="en-US" dirty="0" smtClean="0"/>
              <a:t>Then </a:t>
            </a:r>
            <a:r>
              <a:rPr lang="en-US" dirty="0"/>
              <a:t>when Herod saw that he had been tricked by the magi, he became very enraged, and sent and slew all the male children who were </a:t>
            </a:r>
            <a:r>
              <a:rPr lang="en-US"/>
              <a:t>in </a:t>
            </a:r>
            <a:r>
              <a:rPr lang="en-US" smtClean="0"/>
              <a:t>Bethlehem and </a:t>
            </a:r>
            <a:r>
              <a:rPr lang="en-US" dirty="0"/>
              <a:t>all its vicinity, from two years old and under, according to the time which he </a:t>
            </a:r>
            <a:r>
              <a:rPr lang="en-US"/>
              <a:t>had </a:t>
            </a:r>
            <a:r>
              <a:rPr lang="en-US" smtClean="0"/>
              <a:t>determined from </a:t>
            </a:r>
            <a:r>
              <a:rPr lang="en-US" dirty="0"/>
              <a:t>the </a:t>
            </a:r>
            <a:r>
              <a:rPr lang="en-US" dirty="0" smtClean="0"/>
              <a:t>magi.</a:t>
            </a:r>
            <a:r>
              <a:rPr lang="en-US" dirty="0"/>
              <a:t> </a:t>
            </a:r>
            <a:r>
              <a:rPr lang="en-US" dirty="0" smtClean="0"/>
              <a:t>Then </a:t>
            </a:r>
            <a:r>
              <a:rPr lang="en-US" dirty="0"/>
              <a:t>what had been spoken through Jeremiah the prophet was fulfilled:</a:t>
            </a:r>
          </a:p>
          <a:p>
            <a:pPr marL="0" indent="0">
              <a:buNone/>
            </a:pPr>
            <a:r>
              <a:rPr lang="en-US" dirty="0" smtClean="0"/>
              <a:t>“A</a:t>
            </a:r>
            <a:r>
              <a:rPr lang="en-US" dirty="0"/>
              <a:t> </a:t>
            </a:r>
            <a:r>
              <a:rPr lang="en-US" cap="small" dirty="0"/>
              <a:t>voice was heard in Ramah</a:t>
            </a:r>
            <a:r>
              <a:rPr lang="en-US" dirty="0"/>
              <a:t>,</a:t>
            </a:r>
            <a:br>
              <a:rPr lang="en-US" dirty="0"/>
            </a:br>
            <a:r>
              <a:rPr lang="en-US" cap="small" dirty="0"/>
              <a:t>Weeping and great mourning</a:t>
            </a:r>
            <a:r>
              <a:rPr lang="en-US" dirty="0"/>
              <a:t>,</a:t>
            </a:r>
            <a:br>
              <a:rPr lang="en-US" dirty="0"/>
            </a:br>
            <a:r>
              <a:rPr lang="en-US" cap="small" dirty="0"/>
              <a:t>Rachel weeping for her children</a:t>
            </a:r>
            <a:r>
              <a:rPr lang="en-US" dirty="0"/>
              <a:t>;</a:t>
            </a:r>
            <a:br>
              <a:rPr lang="en-US" dirty="0"/>
            </a:br>
            <a:r>
              <a:rPr lang="en-US" cap="small" dirty="0"/>
              <a:t>And she refused to be comforted</a:t>
            </a:r>
            <a:r>
              <a:rPr lang="en-US" dirty="0"/>
              <a:t>,</a:t>
            </a:r>
            <a:br>
              <a:rPr lang="en-US" dirty="0"/>
            </a:br>
            <a:r>
              <a:rPr lang="en-US" cap="small" dirty="0"/>
              <a:t>Because they were no more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5397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>
                <a:latin typeface="PT Sans" charset="-52"/>
                <a:ea typeface="PT Sans" charset="-52"/>
                <a:cs typeface="PT Sans" charset="-52"/>
              </a:rPr>
              <a:t>Jeremiah</a:t>
            </a:r>
            <a:endParaRPr lang="en-US" b="1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867" y="3602038"/>
            <a:ext cx="7596266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#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27 </a:t>
            </a:r>
            <a:r>
              <a:rPr lang="mr-IN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–</a:t>
            </a:r>
            <a:r>
              <a:rPr lang="en-US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Ephraim My Dear Son</a:t>
            </a:r>
            <a:endParaRPr lang="en-US" sz="3600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  <a:p>
            <a:r>
              <a:rPr lang="en-US" sz="3600" i="1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Next up</a:t>
            </a:r>
            <a:r>
              <a:rPr lang="en-US" sz="3600" i="1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: Jeremiah </a:t>
            </a:r>
            <a:r>
              <a:rPr lang="en-US" sz="3600" i="1" dirty="0" smtClean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31 (pt.2)</a:t>
            </a:r>
            <a:endParaRPr lang="en-US" sz="3600" i="1" dirty="0">
              <a:solidFill>
                <a:srgbClr val="FFFF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97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620"/>
            <a:ext cx="8341730" cy="798653"/>
          </a:xfrm>
        </p:spPr>
        <p:txBody>
          <a:bodyPr>
            <a:normAutofit/>
          </a:bodyPr>
          <a:lstStyle/>
          <a:p>
            <a:pPr marL="91440" algn="ctr">
              <a:lnSpc>
                <a:spcPct val="100000"/>
              </a:lnSpc>
            </a:pPr>
            <a:r>
              <a:rPr lang="en-US" sz="3600" dirty="0">
                <a:solidFill>
                  <a:srgbClr val="FFFF00"/>
                </a:solidFill>
                <a:latin typeface="PT Sans" charset="-52"/>
                <a:ea typeface="PT Sans" charset="-52"/>
                <a:cs typeface="PT Sans" charset="-52"/>
              </a:rPr>
              <a:t>What does the prophet talk about?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972273"/>
            <a:ext cx="7886700" cy="605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Eight things: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8648" y="1624565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Lord of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48" y="2916474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Election of Israel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48" y="4208383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Rebellion of Israel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48" y="5500292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Judgment to Come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9512" y="1618817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Divine Compassion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9512" y="2916473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Call to Repentance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9512" y="4269938"/>
            <a:ext cx="401279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Redemption/Restoration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9512" y="5500292"/>
            <a:ext cx="40127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Kingdom of God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7902</TotalTime>
  <Words>1169</Words>
  <Application>Microsoft Macintosh PowerPoint</Application>
  <PresentationFormat>On-screen Show (4:3)</PresentationFormat>
  <Paragraphs>198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Calibri Light</vt:lpstr>
      <vt:lpstr>Courier New</vt:lpstr>
      <vt:lpstr>Mangal</vt:lpstr>
      <vt:lpstr>PT Sans</vt:lpstr>
      <vt:lpstr>Wingdings</vt:lpstr>
      <vt:lpstr>Arial</vt:lpstr>
      <vt:lpstr>Office Theme</vt:lpstr>
      <vt:lpstr>Jeremiah</vt:lpstr>
      <vt:lpstr>I Will Heal You (30:12-17)</vt:lpstr>
      <vt:lpstr>I Will Be Your God (30:18-24)</vt:lpstr>
      <vt:lpstr>Jeremiah</vt:lpstr>
      <vt:lpstr>An Everlasting Love (31:1-14)</vt:lpstr>
      <vt:lpstr>Rachel’s Children (31:15-26)</vt:lpstr>
      <vt:lpstr>Matthew 2:16-18</vt:lpstr>
      <vt:lpstr>Jeremiah</vt:lpstr>
      <vt:lpstr>What does the prophet talk about?</vt:lpstr>
      <vt:lpstr>Themes in the Prophets</vt:lpstr>
      <vt:lpstr>PowerPoint Presentation</vt:lpstr>
      <vt:lpstr>PowerPoint Presentation</vt:lpstr>
      <vt:lpstr>PowerPoint Presentation</vt:lpstr>
      <vt:lpstr>Images in Jeremiah</vt:lpstr>
      <vt:lpstr>Images in Jeremiah</vt:lpstr>
      <vt:lpstr>Images in Jeremiah</vt:lpstr>
      <vt:lpstr>Images in Jeremiah</vt:lpstr>
      <vt:lpstr>Historical Context of Jeremiah</vt:lpstr>
      <vt:lpstr>King Josiah and sons</vt:lpstr>
      <vt:lpstr>King Josiah and sons</vt:lpstr>
      <vt:lpstr>What is the prophet’s purpose?</vt:lpstr>
      <vt:lpstr>Structure of Jeremiah</vt:lpstr>
      <vt:lpstr>Structure of Jeremiah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</dc:title>
  <dc:creator>Microsoft Office User</dc:creator>
  <cp:lastModifiedBy>Microsoft Office User</cp:lastModifiedBy>
  <cp:revision>191</cp:revision>
  <cp:lastPrinted>2020-05-16T19:37:10Z</cp:lastPrinted>
  <dcterms:created xsi:type="dcterms:W3CDTF">2020-03-08T00:51:56Z</dcterms:created>
  <dcterms:modified xsi:type="dcterms:W3CDTF">2020-06-14T12:34:07Z</dcterms:modified>
</cp:coreProperties>
</file>