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4"/>
  </p:notesMasterIdLst>
  <p:handoutMasterIdLst>
    <p:handoutMasterId r:id="rId35"/>
  </p:handoutMasterIdLst>
  <p:sldIdLst>
    <p:sldId id="401" r:id="rId2"/>
    <p:sldId id="408" r:id="rId3"/>
    <p:sldId id="402" r:id="rId4"/>
    <p:sldId id="395" r:id="rId5"/>
    <p:sldId id="370" r:id="rId6"/>
    <p:sldId id="367" r:id="rId7"/>
    <p:sldId id="409" r:id="rId8"/>
    <p:sldId id="410" r:id="rId9"/>
    <p:sldId id="411" r:id="rId10"/>
    <p:sldId id="412" r:id="rId11"/>
    <p:sldId id="413" r:id="rId12"/>
    <p:sldId id="414" r:id="rId13"/>
    <p:sldId id="415" r:id="rId14"/>
    <p:sldId id="416" r:id="rId15"/>
    <p:sldId id="418" r:id="rId16"/>
    <p:sldId id="417" r:id="rId17"/>
    <p:sldId id="419" r:id="rId18"/>
    <p:sldId id="423" r:id="rId19"/>
    <p:sldId id="420" r:id="rId20"/>
    <p:sldId id="421" r:id="rId21"/>
    <p:sldId id="422" r:id="rId22"/>
    <p:sldId id="266" r:id="rId23"/>
    <p:sldId id="404" r:id="rId24"/>
    <p:sldId id="405" r:id="rId25"/>
    <p:sldId id="406" r:id="rId26"/>
    <p:sldId id="407" r:id="rId27"/>
    <p:sldId id="355" r:id="rId28"/>
    <p:sldId id="352" r:id="rId29"/>
    <p:sldId id="371" r:id="rId30"/>
    <p:sldId id="353" r:id="rId31"/>
    <p:sldId id="354" r:id="rId32"/>
    <p:sldId id="350" r:id="rId3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45"/>
    <p:restoredTop sz="94667"/>
  </p:normalViewPr>
  <p:slideViewPr>
    <p:cSldViewPr snapToGrid="0" snapToObjects="1">
      <p:cViewPr>
        <p:scale>
          <a:sx n="100" d="100"/>
          <a:sy n="100" d="100"/>
        </p:scale>
        <p:origin x="1496" y="392"/>
      </p:cViewPr>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E2F08EB7-79B4-A841-A78F-1642B185D14D}" type="datetimeFigureOut">
              <a:rPr lang="en-US" smtClean="0"/>
              <a:t>6/24/20</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5CBC4BC3-4A24-CD46-A5F4-EEF71C82E587}" type="slidenum">
              <a:rPr lang="en-US" smtClean="0"/>
              <a:t>‹#›</a:t>
            </a:fld>
            <a:endParaRPr lang="en-US"/>
          </a:p>
        </p:txBody>
      </p:sp>
    </p:spTree>
    <p:extLst>
      <p:ext uri="{BB962C8B-B14F-4D97-AF65-F5344CB8AC3E}">
        <p14:creationId xmlns:p14="http://schemas.microsoft.com/office/powerpoint/2010/main" val="120493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334B4FE5-30B5-A343-83AC-87AE9AC66685}" type="datetimeFigureOut">
              <a:rPr lang="en-US" smtClean="0"/>
              <a:t>6/24/20</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367FCB23-17A2-8E42-A874-90876DB73E3A}" type="slidenum">
              <a:rPr lang="en-US" smtClean="0"/>
              <a:t>‹#›</a:t>
            </a:fld>
            <a:endParaRPr lang="en-US"/>
          </a:p>
        </p:txBody>
      </p:sp>
    </p:spTree>
    <p:extLst>
      <p:ext uri="{BB962C8B-B14F-4D97-AF65-F5344CB8AC3E}">
        <p14:creationId xmlns:p14="http://schemas.microsoft.com/office/powerpoint/2010/main" val="1834364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7FCB23-17A2-8E42-A874-90876DB73E3A}" type="slidenum">
              <a:rPr lang="en-US" smtClean="0"/>
              <a:t>5</a:t>
            </a:fld>
            <a:endParaRPr lang="en-US"/>
          </a:p>
        </p:txBody>
      </p:sp>
    </p:spTree>
    <p:extLst>
      <p:ext uri="{BB962C8B-B14F-4D97-AF65-F5344CB8AC3E}">
        <p14:creationId xmlns:p14="http://schemas.microsoft.com/office/powerpoint/2010/main" val="1174905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FAAD90-9184-DA48-9386-79E66521A45B}" type="datetimeFigureOut">
              <a:rPr lang="en-US" smtClean="0"/>
              <a:t>6/24/20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1668357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FAAD90-9184-DA48-9386-79E66521A45B}" type="datetimeFigureOut">
              <a:rPr lang="en-US" smtClean="0"/>
              <a:t>6/24/20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1240882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FAAD90-9184-DA48-9386-79E66521A45B}" type="datetimeFigureOut">
              <a:rPr lang="en-US" smtClean="0"/>
              <a:t>6/24/20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1298716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FAAD90-9184-DA48-9386-79E66521A45B}" type="datetimeFigureOut">
              <a:rPr lang="en-US" smtClean="0"/>
              <a:t>6/24/20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392977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FAAD90-9184-DA48-9386-79E66521A45B}" type="datetimeFigureOut">
              <a:rPr lang="en-US" smtClean="0"/>
              <a:t>6/24/20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1259669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FAAD90-9184-DA48-9386-79E66521A45B}" type="datetimeFigureOut">
              <a:rPr lang="en-US" smtClean="0"/>
              <a:t>6/24/20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137949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FAAD90-9184-DA48-9386-79E66521A45B}" type="datetimeFigureOut">
              <a:rPr lang="en-US" smtClean="0"/>
              <a:t>6/24/20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930709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FAAD90-9184-DA48-9386-79E66521A45B}" type="datetimeFigureOut">
              <a:rPr lang="en-US" smtClean="0"/>
              <a:t>6/24/20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160824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AAD90-9184-DA48-9386-79E66521A45B}" type="datetimeFigureOut">
              <a:rPr lang="en-US" smtClean="0"/>
              <a:t>6/24/20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1443985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FAAD90-9184-DA48-9386-79E66521A45B}" type="datetimeFigureOut">
              <a:rPr lang="en-US" smtClean="0"/>
              <a:t>6/24/20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353418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FAAD90-9184-DA48-9386-79E66521A45B}" type="datetimeFigureOut">
              <a:rPr lang="en-US" smtClean="0"/>
              <a:t>6/24/20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21193196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AAD90-9184-DA48-9386-79E66521A45B}" type="datetimeFigureOut">
              <a:rPr lang="en-US" smtClean="0"/>
              <a:t>6/24/20</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813F5-3CA2-E844-95B3-4794413A969F}" type="slidenum">
              <a:rPr lang="en-US" smtClean="0"/>
              <a:t>‹#›</a:t>
            </a:fld>
            <a:endParaRPr lang="en-US"/>
          </a:p>
        </p:txBody>
      </p:sp>
    </p:spTree>
    <p:extLst>
      <p:ext uri="{BB962C8B-B14F-4D97-AF65-F5344CB8AC3E}">
        <p14:creationId xmlns:p14="http://schemas.microsoft.com/office/powerpoint/2010/main" val="109077103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b="1" dirty="0">
                <a:latin typeface="PT Sans" charset="-52"/>
                <a:ea typeface="PT Sans" charset="-52"/>
                <a:cs typeface="PT Sans" charset="-52"/>
              </a:rPr>
              <a:t>Jeremiah</a:t>
            </a:r>
            <a:endParaRPr lang="en-US" b="1" dirty="0">
              <a:latin typeface="PT Sans" charset="-52"/>
              <a:ea typeface="PT Sans" charset="-52"/>
              <a:cs typeface="PT Sans" charset="-52"/>
            </a:endParaRPr>
          </a:p>
        </p:txBody>
      </p:sp>
      <p:sp>
        <p:nvSpPr>
          <p:cNvPr id="3" name="Subtitle 2"/>
          <p:cNvSpPr>
            <a:spLocks noGrp="1"/>
          </p:cNvSpPr>
          <p:nvPr>
            <p:ph type="subTitle" idx="1"/>
          </p:nvPr>
        </p:nvSpPr>
        <p:spPr>
          <a:xfrm>
            <a:off x="762483" y="3602038"/>
            <a:ext cx="7619035" cy="1655762"/>
          </a:xfrm>
        </p:spPr>
        <p:txBody>
          <a:bodyPr>
            <a:normAutofit/>
          </a:bodyPr>
          <a:lstStyle/>
          <a:p>
            <a:r>
              <a:rPr lang="en-US" sz="3600" dirty="0" smtClean="0">
                <a:solidFill>
                  <a:srgbClr val="FFFF00"/>
                </a:solidFill>
                <a:latin typeface="PT Sans" charset="-52"/>
                <a:ea typeface="PT Sans" charset="-52"/>
                <a:cs typeface="PT Sans" charset="-52"/>
              </a:rPr>
              <a:t>#</a:t>
            </a:r>
            <a:r>
              <a:rPr lang="en-US" sz="3600" dirty="0" smtClean="0">
                <a:solidFill>
                  <a:srgbClr val="FFFF00"/>
                </a:solidFill>
                <a:latin typeface="PT Sans" charset="-52"/>
                <a:ea typeface="PT Sans" charset="-52"/>
                <a:cs typeface="PT Sans" charset="-52"/>
              </a:rPr>
              <a:t>30</a:t>
            </a:r>
            <a:r>
              <a:rPr lang="en-US" sz="3600" dirty="0" smtClean="0">
                <a:solidFill>
                  <a:srgbClr val="FFFF00"/>
                </a:solidFill>
                <a:latin typeface="PT Sans" charset="-52"/>
                <a:ea typeface="PT Sans" charset="-52"/>
                <a:cs typeface="PT Sans" charset="-52"/>
              </a:rPr>
              <a:t> </a:t>
            </a:r>
            <a:r>
              <a:rPr lang="mr-IN" sz="3600" dirty="0">
                <a:solidFill>
                  <a:srgbClr val="FFFF00"/>
                </a:solidFill>
                <a:latin typeface="PT Sans" charset="-52"/>
                <a:ea typeface="PT Sans" charset="-52"/>
                <a:cs typeface="PT Sans" charset="-52"/>
              </a:rPr>
              <a:t>–</a:t>
            </a:r>
            <a:r>
              <a:rPr lang="en-US" sz="3600" dirty="0">
                <a:solidFill>
                  <a:srgbClr val="FFFF00"/>
                </a:solidFill>
                <a:latin typeface="PT Sans" charset="-52"/>
                <a:ea typeface="PT Sans" charset="-52"/>
                <a:cs typeface="PT Sans" charset="-52"/>
              </a:rPr>
              <a:t> </a:t>
            </a:r>
            <a:r>
              <a:rPr lang="en-US" sz="3600" dirty="0" smtClean="0">
                <a:solidFill>
                  <a:srgbClr val="FFFF00"/>
                </a:solidFill>
                <a:latin typeface="PT Sans" charset="-52"/>
                <a:ea typeface="PT Sans" charset="-52"/>
                <a:cs typeface="PT Sans" charset="-52"/>
              </a:rPr>
              <a:t>Peace and Truth</a:t>
            </a:r>
            <a:endParaRPr lang="en-US" sz="3600" dirty="0" smtClean="0">
              <a:solidFill>
                <a:srgbClr val="FFFF00"/>
              </a:solidFill>
              <a:latin typeface="PT Sans" charset="-52"/>
              <a:ea typeface="PT Sans" charset="-52"/>
              <a:cs typeface="PT Sans" charset="-52"/>
            </a:endParaRPr>
          </a:p>
          <a:p>
            <a:r>
              <a:rPr lang="en-US" sz="3600" dirty="0" smtClean="0">
                <a:solidFill>
                  <a:srgbClr val="FFFF00"/>
                </a:solidFill>
                <a:latin typeface="PT Sans" charset="-52"/>
                <a:ea typeface="PT Sans" charset="-52"/>
                <a:cs typeface="PT Sans" charset="-52"/>
              </a:rPr>
              <a:t>Jeremiah </a:t>
            </a:r>
            <a:r>
              <a:rPr lang="en-US" sz="3600" dirty="0" smtClean="0">
                <a:solidFill>
                  <a:srgbClr val="FFFF00"/>
                </a:solidFill>
                <a:latin typeface="PT Sans" charset="-52"/>
                <a:ea typeface="PT Sans" charset="-52"/>
                <a:cs typeface="PT Sans" charset="-52"/>
              </a:rPr>
              <a:t>33</a:t>
            </a:r>
            <a:endParaRPr lang="en-US" sz="3600" dirty="0">
              <a:solidFill>
                <a:srgbClr val="FFFF00"/>
              </a:solidFill>
              <a:latin typeface="PT Sans" charset="-52"/>
              <a:ea typeface="PT Sans" charset="-52"/>
              <a:cs typeface="PT Sans" charset="-52"/>
            </a:endParaRPr>
          </a:p>
        </p:txBody>
      </p:sp>
    </p:spTree>
    <p:extLst>
      <p:ext uri="{BB962C8B-B14F-4D97-AF65-F5344CB8AC3E}">
        <p14:creationId xmlns:p14="http://schemas.microsoft.com/office/powerpoint/2010/main" val="332095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latin typeface="PT Sans" charset="-52"/>
                <a:ea typeface="PT Sans" charset="-52"/>
                <a:cs typeface="PT Sans" charset="-52"/>
              </a:rPr>
              <a:t>Jesus, </a:t>
            </a:r>
            <a:r>
              <a:rPr lang="en-US" smtClean="0">
                <a:solidFill>
                  <a:schemeClr val="accent1"/>
                </a:solidFill>
                <a:latin typeface="PT Sans" charset="-52"/>
                <a:ea typeface="PT Sans" charset="-52"/>
                <a:cs typeface="PT Sans" charset="-52"/>
              </a:rPr>
              <a:t>the Son of David</a:t>
            </a:r>
            <a:endParaRPr lang="en-US">
              <a:solidFill>
                <a:schemeClr val="accent1"/>
              </a:solidFill>
              <a:latin typeface="PT Sans" charset="-52"/>
              <a:ea typeface="PT Sans" charset="-52"/>
              <a:cs typeface="PT Sans" charset="-52"/>
            </a:endParaRPr>
          </a:p>
        </p:txBody>
      </p:sp>
      <p:sp>
        <p:nvSpPr>
          <p:cNvPr id="3" name="TextBox 2"/>
          <p:cNvSpPr txBox="1"/>
          <p:nvPr/>
        </p:nvSpPr>
        <p:spPr>
          <a:xfrm>
            <a:off x="708818" y="1398591"/>
            <a:ext cx="7726363" cy="5416868"/>
          </a:xfrm>
          <a:prstGeom prst="rect">
            <a:avLst/>
          </a:prstGeom>
          <a:noFill/>
        </p:spPr>
        <p:txBody>
          <a:bodyPr wrap="square" rtlCol="0">
            <a:spAutoFit/>
          </a:bodyPr>
          <a:lstStyle/>
          <a:p>
            <a:pPr>
              <a:spcAft>
                <a:spcPts val="600"/>
              </a:spcAft>
            </a:pPr>
            <a:r>
              <a:rPr lang="en-US" sz="2800" dirty="0"/>
              <a:t>“Speak to Zerubbabel governor of Judah, saying, ‘I am going to shake the heavens and the earth. I </a:t>
            </a:r>
            <a:r>
              <a:rPr lang="en-US" sz="2800" dirty="0" smtClean="0"/>
              <a:t>will overthrow </a:t>
            </a:r>
            <a:r>
              <a:rPr lang="en-US" sz="2800" dirty="0"/>
              <a:t>the thrones of kingdoms and destroy </a:t>
            </a:r>
            <a:r>
              <a:rPr lang="en-US" sz="2800" dirty="0" smtClean="0"/>
              <a:t>the power </a:t>
            </a:r>
            <a:r>
              <a:rPr lang="en-US" sz="2800" dirty="0"/>
              <a:t>of the kingdoms of the nations; and I </a:t>
            </a:r>
            <a:r>
              <a:rPr lang="en-US" sz="2800" dirty="0" smtClean="0"/>
              <a:t>will overthrow </a:t>
            </a:r>
            <a:r>
              <a:rPr lang="en-US" sz="2800" dirty="0"/>
              <a:t>the chariots and their riders, and </a:t>
            </a:r>
            <a:r>
              <a:rPr lang="en-US" sz="2800" dirty="0" smtClean="0"/>
              <a:t>the horses </a:t>
            </a:r>
            <a:r>
              <a:rPr lang="en-US" sz="2800" dirty="0"/>
              <a:t>and their riders will go down, everyone by the sword of another.’ ‘On that day,’ declares the </a:t>
            </a:r>
            <a:r>
              <a:rPr lang="en-US" sz="2800" cap="small" dirty="0"/>
              <a:t>Lord</a:t>
            </a:r>
            <a:r>
              <a:rPr lang="en-US" sz="2800" dirty="0"/>
              <a:t> of hosts, ‘I will take you, Zerubbabel, son of </a:t>
            </a:r>
            <a:r>
              <a:rPr lang="en-US" sz="2800" dirty="0" err="1"/>
              <a:t>Shealtiel</a:t>
            </a:r>
            <a:r>
              <a:rPr lang="en-US" sz="2800" dirty="0"/>
              <a:t>, My servant,’ declares the </a:t>
            </a:r>
            <a:r>
              <a:rPr lang="en-US" sz="2800" cap="small" dirty="0"/>
              <a:t>Lord</a:t>
            </a:r>
            <a:r>
              <a:rPr lang="en-US" sz="2800" dirty="0"/>
              <a:t>, ‘and I will make you like a signet ring, for I have chosen you,’” declares </a:t>
            </a:r>
            <a:r>
              <a:rPr lang="en-US" sz="2800" dirty="0" smtClean="0"/>
              <a:t>the </a:t>
            </a:r>
            <a:r>
              <a:rPr lang="en-US" sz="2800" cap="small" dirty="0" smtClean="0"/>
              <a:t>Lord</a:t>
            </a:r>
            <a:r>
              <a:rPr lang="en-US" sz="2800" dirty="0"/>
              <a:t> of </a:t>
            </a:r>
            <a:r>
              <a:rPr lang="en-US" sz="2800" dirty="0" smtClean="0"/>
              <a:t>hosts.</a:t>
            </a:r>
            <a:endParaRPr lang="en-US" sz="2800" dirty="0">
              <a:latin typeface="PT Sans" charset="-52"/>
              <a:ea typeface="PT Sans" charset="-52"/>
              <a:cs typeface="PT Sans" charset="-52"/>
            </a:endParaRPr>
          </a:p>
          <a:p>
            <a:pPr>
              <a:spcAft>
                <a:spcPts val="1200"/>
              </a:spcAft>
            </a:pPr>
            <a:r>
              <a:rPr lang="en-US" sz="2800" i="1" dirty="0" smtClean="0">
                <a:solidFill>
                  <a:schemeClr val="accent1"/>
                </a:solidFill>
                <a:latin typeface="PT Sans" charset="-52"/>
                <a:ea typeface="PT Sans" charset="-52"/>
                <a:cs typeface="PT Sans" charset="-52"/>
              </a:rPr>
              <a:t>Haggai 2:21-23</a:t>
            </a:r>
            <a:endParaRPr lang="en-US" sz="2800" i="1" dirty="0">
              <a:solidFill>
                <a:schemeClr val="accent1"/>
              </a:solidFill>
              <a:latin typeface="PT Sans" charset="-52"/>
              <a:ea typeface="PT Sans" charset="-52"/>
              <a:cs typeface="PT Sans" charset="-52"/>
            </a:endParaRPr>
          </a:p>
        </p:txBody>
      </p:sp>
    </p:spTree>
    <p:extLst>
      <p:ext uri="{BB962C8B-B14F-4D97-AF65-F5344CB8AC3E}">
        <p14:creationId xmlns:p14="http://schemas.microsoft.com/office/powerpoint/2010/main" val="1586436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latin typeface="PT Sans" charset="-52"/>
                <a:ea typeface="PT Sans" charset="-52"/>
                <a:cs typeface="PT Sans" charset="-52"/>
              </a:rPr>
              <a:t>Jesus, </a:t>
            </a:r>
            <a:r>
              <a:rPr lang="en-US" smtClean="0">
                <a:solidFill>
                  <a:schemeClr val="accent1"/>
                </a:solidFill>
                <a:latin typeface="PT Sans" charset="-52"/>
                <a:ea typeface="PT Sans" charset="-52"/>
                <a:cs typeface="PT Sans" charset="-52"/>
              </a:rPr>
              <a:t>the Son of David</a:t>
            </a:r>
            <a:endParaRPr lang="en-US">
              <a:solidFill>
                <a:schemeClr val="accent1"/>
              </a:solidFill>
              <a:latin typeface="PT Sans" charset="-52"/>
              <a:ea typeface="PT Sans" charset="-52"/>
              <a:cs typeface="PT Sans" charset="-52"/>
            </a:endParaRPr>
          </a:p>
        </p:txBody>
      </p:sp>
      <p:sp>
        <p:nvSpPr>
          <p:cNvPr id="3" name="TextBox 2"/>
          <p:cNvSpPr txBox="1"/>
          <p:nvPr/>
        </p:nvSpPr>
        <p:spPr>
          <a:xfrm>
            <a:off x="805259" y="1360491"/>
            <a:ext cx="7533482" cy="5416868"/>
          </a:xfrm>
          <a:prstGeom prst="rect">
            <a:avLst/>
          </a:prstGeom>
          <a:noFill/>
        </p:spPr>
        <p:txBody>
          <a:bodyPr wrap="square" rtlCol="0">
            <a:spAutoFit/>
          </a:bodyPr>
          <a:lstStyle/>
          <a:p>
            <a:pPr>
              <a:spcAft>
                <a:spcPts val="600"/>
              </a:spcAft>
            </a:pPr>
            <a:r>
              <a:rPr lang="en-US" sz="2800" dirty="0"/>
              <a:t>After the deportation to Babylon: </a:t>
            </a:r>
            <a:r>
              <a:rPr lang="en-US" sz="2800" dirty="0" err="1"/>
              <a:t>Jeconiah</a:t>
            </a:r>
            <a:r>
              <a:rPr lang="en-US" sz="2800" dirty="0"/>
              <a:t> </a:t>
            </a:r>
            <a:r>
              <a:rPr lang="en-US" sz="2800" dirty="0" smtClean="0"/>
              <a:t>became the </a:t>
            </a:r>
            <a:r>
              <a:rPr lang="en-US" sz="2800" dirty="0"/>
              <a:t>father of </a:t>
            </a:r>
            <a:r>
              <a:rPr lang="en-US" sz="2800" dirty="0" err="1"/>
              <a:t>Shealtiel</a:t>
            </a:r>
            <a:r>
              <a:rPr lang="en-US" sz="2800" dirty="0"/>
              <a:t>, and </a:t>
            </a:r>
            <a:r>
              <a:rPr lang="en-US" sz="2800" dirty="0" err="1"/>
              <a:t>Shealtiel</a:t>
            </a:r>
            <a:r>
              <a:rPr lang="en-US" sz="2800" dirty="0"/>
              <a:t> the father of Zerubbabel. Zerubbabel was the father of </a:t>
            </a:r>
            <a:r>
              <a:rPr lang="en-US" sz="2800" dirty="0" err="1"/>
              <a:t>Abihud</a:t>
            </a:r>
            <a:r>
              <a:rPr lang="en-US" sz="2800" dirty="0"/>
              <a:t>, </a:t>
            </a:r>
            <a:r>
              <a:rPr lang="en-US" sz="2800" dirty="0" err="1"/>
              <a:t>Abihud</a:t>
            </a:r>
            <a:r>
              <a:rPr lang="en-US" sz="2800" dirty="0"/>
              <a:t> the father of </a:t>
            </a:r>
            <a:r>
              <a:rPr lang="en-US" sz="2800" dirty="0" err="1"/>
              <a:t>Eliakim</a:t>
            </a:r>
            <a:r>
              <a:rPr lang="en-US" sz="2800" dirty="0"/>
              <a:t>, and </a:t>
            </a:r>
            <a:r>
              <a:rPr lang="en-US" sz="2800" dirty="0" err="1"/>
              <a:t>Eliakim</a:t>
            </a:r>
            <a:r>
              <a:rPr lang="en-US" sz="2800" dirty="0"/>
              <a:t> the father of </a:t>
            </a:r>
            <a:r>
              <a:rPr lang="en-US" sz="2800" dirty="0" err="1"/>
              <a:t>Azor</a:t>
            </a:r>
            <a:r>
              <a:rPr lang="en-US" sz="2800" dirty="0"/>
              <a:t>. </a:t>
            </a:r>
            <a:r>
              <a:rPr lang="en-US" sz="2800" dirty="0" err="1"/>
              <a:t>Azor</a:t>
            </a:r>
            <a:r>
              <a:rPr lang="en-US" sz="2800" dirty="0"/>
              <a:t> was the father of </a:t>
            </a:r>
            <a:r>
              <a:rPr lang="en-US" sz="2800" dirty="0" err="1"/>
              <a:t>Zadok</a:t>
            </a:r>
            <a:r>
              <a:rPr lang="en-US" sz="2800" dirty="0"/>
              <a:t>, </a:t>
            </a:r>
            <a:r>
              <a:rPr lang="en-US" sz="2800" dirty="0" err="1"/>
              <a:t>Zadok</a:t>
            </a:r>
            <a:r>
              <a:rPr lang="en-US" sz="2800" dirty="0"/>
              <a:t> the father of </a:t>
            </a:r>
            <a:r>
              <a:rPr lang="en-US" sz="2800" dirty="0" err="1"/>
              <a:t>Achim</a:t>
            </a:r>
            <a:r>
              <a:rPr lang="en-US" sz="2800" dirty="0"/>
              <a:t>, and </a:t>
            </a:r>
            <a:r>
              <a:rPr lang="en-US" sz="2800" dirty="0" err="1"/>
              <a:t>Achim</a:t>
            </a:r>
            <a:r>
              <a:rPr lang="en-US" sz="2800" dirty="0"/>
              <a:t> the father of </a:t>
            </a:r>
            <a:r>
              <a:rPr lang="en-US" sz="2800" dirty="0" err="1"/>
              <a:t>Eliud</a:t>
            </a:r>
            <a:r>
              <a:rPr lang="en-US" sz="2800" dirty="0"/>
              <a:t>. </a:t>
            </a:r>
            <a:r>
              <a:rPr lang="en-US" sz="2800" dirty="0" err="1"/>
              <a:t>Eliud</a:t>
            </a:r>
            <a:r>
              <a:rPr lang="en-US" sz="2800" dirty="0"/>
              <a:t> was the father of </a:t>
            </a:r>
            <a:r>
              <a:rPr lang="en-US" sz="2800" dirty="0" err="1"/>
              <a:t>Eleazar</a:t>
            </a:r>
            <a:r>
              <a:rPr lang="en-US" sz="2800" dirty="0"/>
              <a:t>, </a:t>
            </a:r>
            <a:r>
              <a:rPr lang="en-US" sz="2800" dirty="0" err="1"/>
              <a:t>Eleazar</a:t>
            </a:r>
            <a:r>
              <a:rPr lang="en-US" sz="2800" dirty="0"/>
              <a:t> the father of </a:t>
            </a:r>
            <a:r>
              <a:rPr lang="en-US" sz="2800" dirty="0" err="1"/>
              <a:t>Matthan</a:t>
            </a:r>
            <a:r>
              <a:rPr lang="en-US" sz="2800" dirty="0"/>
              <a:t>, and </a:t>
            </a:r>
            <a:r>
              <a:rPr lang="en-US" sz="2800" dirty="0" err="1"/>
              <a:t>Matthan</a:t>
            </a:r>
            <a:r>
              <a:rPr lang="en-US" sz="2800" dirty="0"/>
              <a:t> the father of Jacob. Jacob was the father of Joseph the husband of Mary, by whom Jesus was born, who is called the </a:t>
            </a:r>
            <a:r>
              <a:rPr lang="en-US" sz="2800" dirty="0" smtClean="0"/>
              <a:t>Messiah.</a:t>
            </a:r>
            <a:endParaRPr lang="en-US" sz="2800" dirty="0">
              <a:latin typeface="PT Sans" charset="-52"/>
              <a:ea typeface="PT Sans" charset="-52"/>
              <a:cs typeface="PT Sans" charset="-52"/>
            </a:endParaRPr>
          </a:p>
          <a:p>
            <a:pPr>
              <a:spcAft>
                <a:spcPts val="1200"/>
              </a:spcAft>
            </a:pPr>
            <a:r>
              <a:rPr lang="en-US" sz="2800" i="1" dirty="0" smtClean="0">
                <a:solidFill>
                  <a:schemeClr val="accent1"/>
                </a:solidFill>
                <a:latin typeface="PT Sans" charset="-52"/>
                <a:ea typeface="PT Sans" charset="-52"/>
                <a:cs typeface="PT Sans" charset="-52"/>
              </a:rPr>
              <a:t>Matthew 1:12-16</a:t>
            </a:r>
            <a:endParaRPr lang="en-US" sz="2800" i="1" dirty="0">
              <a:solidFill>
                <a:schemeClr val="accent1"/>
              </a:solidFill>
              <a:latin typeface="PT Sans" charset="-52"/>
              <a:ea typeface="PT Sans" charset="-52"/>
              <a:cs typeface="PT Sans" charset="-52"/>
            </a:endParaRPr>
          </a:p>
        </p:txBody>
      </p:sp>
    </p:spTree>
    <p:extLst>
      <p:ext uri="{BB962C8B-B14F-4D97-AF65-F5344CB8AC3E}">
        <p14:creationId xmlns:p14="http://schemas.microsoft.com/office/powerpoint/2010/main" val="134476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latin typeface="PT Sans" charset="-52"/>
                <a:ea typeface="PT Sans" charset="-52"/>
                <a:cs typeface="PT Sans" charset="-52"/>
              </a:rPr>
              <a:t>Jesus, </a:t>
            </a:r>
            <a:r>
              <a:rPr lang="en-US" smtClean="0">
                <a:solidFill>
                  <a:schemeClr val="accent1"/>
                </a:solidFill>
                <a:latin typeface="PT Sans" charset="-52"/>
                <a:ea typeface="PT Sans" charset="-52"/>
                <a:cs typeface="PT Sans" charset="-52"/>
              </a:rPr>
              <a:t>the Son of David</a:t>
            </a:r>
            <a:endParaRPr lang="en-US">
              <a:solidFill>
                <a:schemeClr val="accent1"/>
              </a:solidFill>
              <a:latin typeface="PT Sans" charset="-52"/>
              <a:ea typeface="PT Sans" charset="-52"/>
              <a:cs typeface="PT Sans" charset="-52"/>
            </a:endParaRPr>
          </a:p>
        </p:txBody>
      </p:sp>
      <p:sp>
        <p:nvSpPr>
          <p:cNvPr id="3" name="TextBox 2"/>
          <p:cNvSpPr txBox="1"/>
          <p:nvPr/>
        </p:nvSpPr>
        <p:spPr>
          <a:xfrm>
            <a:off x="1082079" y="1576391"/>
            <a:ext cx="6979841" cy="4478149"/>
          </a:xfrm>
          <a:prstGeom prst="rect">
            <a:avLst/>
          </a:prstGeom>
          <a:noFill/>
        </p:spPr>
        <p:txBody>
          <a:bodyPr wrap="square" rtlCol="0">
            <a:spAutoFit/>
          </a:bodyPr>
          <a:lstStyle/>
          <a:p>
            <a:pPr>
              <a:spcAft>
                <a:spcPts val="600"/>
              </a:spcAft>
            </a:pPr>
            <a:r>
              <a:rPr lang="en-US" sz="2800" dirty="0" smtClean="0"/>
              <a:t>And </a:t>
            </a:r>
            <a:r>
              <a:rPr lang="en-US" sz="2800" dirty="0"/>
              <a:t>so, because </a:t>
            </a:r>
            <a:r>
              <a:rPr lang="en-US" sz="2800" dirty="0" smtClean="0"/>
              <a:t>[David] was</a:t>
            </a:r>
            <a:r>
              <a:rPr lang="en-US" sz="2800" dirty="0"/>
              <a:t> a prophet and knew that </a:t>
            </a:r>
            <a:r>
              <a:rPr lang="en-US" sz="2800" cap="small" dirty="0"/>
              <a:t>God had sworn to him with an oath to seat</a:t>
            </a:r>
            <a:r>
              <a:rPr lang="en-US" sz="2800" dirty="0"/>
              <a:t> </a:t>
            </a:r>
            <a:r>
              <a:rPr lang="en-US" sz="2800" i="1" dirty="0"/>
              <a:t>one</a:t>
            </a:r>
            <a:r>
              <a:rPr lang="en-US" sz="2800" dirty="0"/>
              <a:t> </a:t>
            </a:r>
            <a:r>
              <a:rPr lang="en-US" sz="2800" cap="small" dirty="0"/>
              <a:t>of his descendants on his throne</a:t>
            </a:r>
            <a:r>
              <a:rPr lang="en-US" sz="2800" dirty="0"/>
              <a:t>, he looked ahead and spoke of the resurrection of the </a:t>
            </a:r>
            <a:r>
              <a:rPr lang="en-US" sz="2800" dirty="0" smtClean="0"/>
              <a:t>Christ</a:t>
            </a:r>
            <a:r>
              <a:rPr lang="en-US" sz="2800" dirty="0"/>
              <a:t> </a:t>
            </a:r>
            <a:r>
              <a:rPr lang="mr-IN" sz="2800" dirty="0" smtClean="0"/>
              <a:t>…</a:t>
            </a:r>
            <a:r>
              <a:rPr lang="en-US" sz="2800" dirty="0"/>
              <a:t> This Jesus God raised up again, to which we are all witnesses. </a:t>
            </a:r>
            <a:r>
              <a:rPr lang="mr-IN" sz="2800" dirty="0" smtClean="0"/>
              <a:t>…</a:t>
            </a:r>
            <a:r>
              <a:rPr lang="en-US" sz="2800" dirty="0"/>
              <a:t> </a:t>
            </a:r>
            <a:r>
              <a:rPr lang="en-US" sz="2800" dirty="0" smtClean="0"/>
              <a:t>Therefore </a:t>
            </a:r>
            <a:r>
              <a:rPr lang="en-US" sz="2800" dirty="0"/>
              <a:t>let all the house of Israel know for certain that God has made Him both Lord and Christ—this Jesus whom you </a:t>
            </a:r>
            <a:r>
              <a:rPr lang="en-US" sz="2800" dirty="0" smtClean="0"/>
              <a:t>crucified. </a:t>
            </a:r>
            <a:endParaRPr lang="en-US" sz="2800" dirty="0"/>
          </a:p>
          <a:p>
            <a:r>
              <a:rPr lang="en-US" sz="2800" i="1" dirty="0" smtClean="0">
                <a:solidFill>
                  <a:schemeClr val="accent1"/>
                </a:solidFill>
                <a:latin typeface="PT Sans" charset="-52"/>
                <a:ea typeface="PT Sans" charset="-52"/>
                <a:cs typeface="PT Sans" charset="-52"/>
              </a:rPr>
              <a:t>Acts 2</a:t>
            </a:r>
            <a:endParaRPr lang="en-US" sz="2800" i="1" dirty="0">
              <a:solidFill>
                <a:schemeClr val="accent1"/>
              </a:solidFill>
              <a:latin typeface="PT Sans" charset="-52"/>
              <a:ea typeface="PT Sans" charset="-52"/>
              <a:cs typeface="PT Sans" charset="-52"/>
            </a:endParaRPr>
          </a:p>
        </p:txBody>
      </p:sp>
    </p:spTree>
    <p:extLst>
      <p:ext uri="{BB962C8B-B14F-4D97-AF65-F5344CB8AC3E}">
        <p14:creationId xmlns:p14="http://schemas.microsoft.com/office/powerpoint/2010/main" val="15972118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6903"/>
            <a:ext cx="7886700" cy="1325563"/>
          </a:xfrm>
        </p:spPr>
        <p:txBody>
          <a:bodyPr>
            <a:normAutofit/>
          </a:bodyPr>
          <a:lstStyle/>
          <a:p>
            <a:pPr marL="674370" indent="-857250">
              <a:lnSpc>
                <a:spcPct val="100000"/>
              </a:lnSpc>
              <a:buFont typeface="+mj-lt"/>
              <a:buAutoNum type="romanUcPeriod" startAt="2"/>
            </a:pPr>
            <a:r>
              <a:rPr lang="en-US" sz="3600" dirty="0" smtClean="0">
                <a:solidFill>
                  <a:srgbClr val="FFFF00"/>
                </a:solidFill>
                <a:latin typeface="PT Sans" charset="-52"/>
                <a:ea typeface="PT Sans" charset="-52"/>
                <a:cs typeface="PT Sans" charset="-52"/>
              </a:rPr>
              <a:t>As the Host of Heaven (33:14-26)</a:t>
            </a:r>
            <a:endParaRPr lang="en-US" sz="3600" dirty="0">
              <a:solidFill>
                <a:srgbClr val="FFFF00"/>
              </a:solidFill>
              <a:latin typeface="PT Sans" charset="-52"/>
              <a:ea typeface="PT Sans" charset="-52"/>
              <a:cs typeface="PT Sans" charset="-52"/>
            </a:endParaRPr>
          </a:p>
        </p:txBody>
      </p:sp>
      <p:sp>
        <p:nvSpPr>
          <p:cNvPr id="3" name="Content Placeholder 2"/>
          <p:cNvSpPr>
            <a:spLocks noGrp="1"/>
          </p:cNvSpPr>
          <p:nvPr>
            <p:ph idx="1"/>
          </p:nvPr>
        </p:nvSpPr>
        <p:spPr>
          <a:xfrm>
            <a:off x="851028" y="1592466"/>
            <a:ext cx="7441944" cy="5024234"/>
          </a:xfrm>
        </p:spPr>
        <p:txBody>
          <a:bodyPr>
            <a:noAutofit/>
          </a:bodyPr>
          <a:lstStyle/>
          <a:p>
            <a:r>
              <a:rPr lang="en-US" sz="3600" dirty="0"/>
              <a:t>R</a:t>
            </a:r>
            <a:r>
              <a:rPr lang="en-US" sz="3600" dirty="0" smtClean="0"/>
              <a:t>estoration </a:t>
            </a:r>
            <a:r>
              <a:rPr lang="en-US" sz="3600" dirty="0"/>
              <a:t>of </a:t>
            </a:r>
            <a:r>
              <a:rPr lang="en-US" sz="3600" dirty="0" smtClean="0"/>
              <a:t>Israel accomplished </a:t>
            </a:r>
            <a:r>
              <a:rPr lang="en-US" sz="3600" dirty="0"/>
              <a:t>by the Branch of David </a:t>
            </a:r>
            <a:r>
              <a:rPr lang="en-US" sz="3600" dirty="0" smtClean="0"/>
              <a:t>(14-15, see 23:5)</a:t>
            </a:r>
            <a:endParaRPr lang="en-US" sz="3600" dirty="0"/>
          </a:p>
          <a:p>
            <a:r>
              <a:rPr lang="en-US" sz="3600" dirty="0"/>
              <a:t>The restored people of God will have two things forever: (16-18)</a:t>
            </a:r>
          </a:p>
          <a:p>
            <a:pPr lvl="1"/>
            <a:r>
              <a:rPr lang="en-US" sz="3600" dirty="0"/>
              <a:t>Leadership of a king</a:t>
            </a:r>
          </a:p>
          <a:p>
            <a:pPr lvl="1"/>
            <a:r>
              <a:rPr lang="en-US" sz="3600" dirty="0"/>
              <a:t>Intercession of a </a:t>
            </a:r>
            <a:r>
              <a:rPr lang="en-US" sz="3600" dirty="0" smtClean="0"/>
              <a:t>priest</a:t>
            </a:r>
            <a:endParaRPr lang="en-US" sz="3600" dirty="0"/>
          </a:p>
        </p:txBody>
      </p:sp>
      <p:sp>
        <p:nvSpPr>
          <p:cNvPr id="6" name="TextBox 5"/>
          <p:cNvSpPr txBox="1"/>
          <p:nvPr/>
        </p:nvSpPr>
        <p:spPr>
          <a:xfrm>
            <a:off x="1629569" y="5170269"/>
            <a:ext cx="5884862" cy="1077218"/>
          </a:xfrm>
          <a:prstGeom prst="rect">
            <a:avLst/>
          </a:prstGeom>
          <a:solidFill>
            <a:schemeClr val="accent1"/>
          </a:solidFill>
        </p:spPr>
        <p:txBody>
          <a:bodyPr wrap="square" rtlCol="0">
            <a:spAutoFit/>
          </a:bodyPr>
          <a:lstStyle/>
          <a:p>
            <a:pPr algn="ctr"/>
            <a:r>
              <a:rPr lang="en-US" sz="3200" dirty="0" smtClean="0">
                <a:solidFill>
                  <a:schemeClr val="bg1"/>
                </a:solidFill>
              </a:rPr>
              <a:t>Both of these fulfilled in Jesus </a:t>
            </a:r>
            <a:r>
              <a:rPr lang="en-US" sz="3200" smtClean="0">
                <a:solidFill>
                  <a:schemeClr val="bg1"/>
                </a:solidFill>
              </a:rPr>
              <a:t>of Nazareth, the Messiah</a:t>
            </a:r>
            <a:endParaRPr lang="en-US" sz="3200" dirty="0">
              <a:solidFill>
                <a:schemeClr val="bg1"/>
              </a:solidFill>
            </a:endParaRPr>
          </a:p>
        </p:txBody>
      </p:sp>
    </p:spTree>
    <p:extLst>
      <p:ext uri="{BB962C8B-B14F-4D97-AF65-F5344CB8AC3E}">
        <p14:creationId xmlns:p14="http://schemas.microsoft.com/office/powerpoint/2010/main" val="17374034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latin typeface="PT Sans" charset="-52"/>
                <a:ea typeface="PT Sans" charset="-52"/>
                <a:cs typeface="PT Sans" charset="-52"/>
              </a:rPr>
              <a:t>Levitical Priests Forever?</a:t>
            </a:r>
            <a:endParaRPr lang="en-US" dirty="0">
              <a:solidFill>
                <a:schemeClr val="accent1"/>
              </a:solidFill>
              <a:latin typeface="PT Sans" charset="-52"/>
              <a:ea typeface="PT Sans" charset="-52"/>
              <a:cs typeface="PT Sans" charset="-52"/>
            </a:endParaRPr>
          </a:p>
        </p:txBody>
      </p:sp>
      <p:sp>
        <p:nvSpPr>
          <p:cNvPr id="3" name="TextBox 2"/>
          <p:cNvSpPr txBox="1"/>
          <p:nvPr/>
        </p:nvSpPr>
        <p:spPr>
          <a:xfrm>
            <a:off x="978544" y="1690691"/>
            <a:ext cx="7186911" cy="2400657"/>
          </a:xfrm>
          <a:prstGeom prst="rect">
            <a:avLst/>
          </a:prstGeom>
          <a:noFill/>
        </p:spPr>
        <p:txBody>
          <a:bodyPr wrap="square" rtlCol="0">
            <a:spAutoFit/>
          </a:bodyPr>
          <a:lstStyle/>
          <a:p>
            <a:pPr>
              <a:spcAft>
                <a:spcPts val="1200"/>
              </a:spcAft>
            </a:pPr>
            <a:r>
              <a:rPr lang="en-US" sz="2800" dirty="0"/>
              <a:t>But I will raise up for Myself a faithful priest who will do according to what is in My heart and in My soul; and I will build him an enduring house, and he will walk before My anointed always</a:t>
            </a:r>
            <a:r>
              <a:rPr lang="en-US" sz="2800" dirty="0" smtClean="0"/>
              <a:t>.</a:t>
            </a:r>
          </a:p>
          <a:p>
            <a:pPr>
              <a:spcAft>
                <a:spcPts val="1200"/>
              </a:spcAft>
            </a:pPr>
            <a:r>
              <a:rPr lang="en-US" sz="2800" i="1" dirty="0" smtClean="0">
                <a:solidFill>
                  <a:schemeClr val="accent1"/>
                </a:solidFill>
                <a:latin typeface="PT Sans" charset="-52"/>
                <a:ea typeface="PT Sans" charset="-52"/>
                <a:cs typeface="PT Sans" charset="-52"/>
              </a:rPr>
              <a:t>1 Samuel 2:25</a:t>
            </a:r>
            <a:endParaRPr lang="en-US" sz="2800" i="1" dirty="0">
              <a:solidFill>
                <a:schemeClr val="accent1"/>
              </a:solidFill>
              <a:latin typeface="PT Sans" charset="-52"/>
              <a:ea typeface="PT Sans" charset="-52"/>
              <a:cs typeface="PT Sans" charset="-52"/>
            </a:endParaRPr>
          </a:p>
        </p:txBody>
      </p:sp>
    </p:spTree>
    <p:extLst>
      <p:ext uri="{BB962C8B-B14F-4D97-AF65-F5344CB8AC3E}">
        <p14:creationId xmlns:p14="http://schemas.microsoft.com/office/powerpoint/2010/main" val="213247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latin typeface="PT Sans" charset="-52"/>
                <a:ea typeface="PT Sans" charset="-52"/>
                <a:cs typeface="PT Sans" charset="-52"/>
              </a:rPr>
              <a:t>Levitical Priests Forever?</a:t>
            </a:r>
            <a:endParaRPr lang="en-US" dirty="0">
              <a:solidFill>
                <a:schemeClr val="accent1"/>
              </a:solidFill>
              <a:latin typeface="PT Sans" charset="-52"/>
              <a:ea typeface="PT Sans" charset="-52"/>
              <a:cs typeface="PT Sans" charset="-52"/>
            </a:endParaRPr>
          </a:p>
        </p:txBody>
      </p:sp>
      <p:sp>
        <p:nvSpPr>
          <p:cNvPr id="3" name="TextBox 2"/>
          <p:cNvSpPr txBox="1"/>
          <p:nvPr/>
        </p:nvSpPr>
        <p:spPr>
          <a:xfrm>
            <a:off x="725189" y="1690691"/>
            <a:ext cx="7790161" cy="2831544"/>
          </a:xfrm>
          <a:prstGeom prst="rect">
            <a:avLst/>
          </a:prstGeom>
          <a:noFill/>
        </p:spPr>
        <p:txBody>
          <a:bodyPr wrap="square" rtlCol="0">
            <a:spAutoFit/>
          </a:bodyPr>
          <a:lstStyle/>
          <a:p>
            <a:pPr>
              <a:spcAft>
                <a:spcPts val="1200"/>
              </a:spcAft>
            </a:pPr>
            <a:r>
              <a:rPr lang="en-US" sz="2800" dirty="0"/>
              <a:t>‘Their leader shall be one of them,</a:t>
            </a:r>
            <a:r>
              <a:rPr lang="en-US" sz="2800" dirty="0"/>
              <a:t/>
            </a:r>
            <a:br>
              <a:rPr lang="en-US" sz="2800" dirty="0"/>
            </a:br>
            <a:r>
              <a:rPr lang="en-US" sz="2800" dirty="0"/>
              <a:t>And their ruler shall come forth from their midst;</a:t>
            </a:r>
            <a:r>
              <a:rPr lang="en-US" sz="2800" dirty="0"/>
              <a:t/>
            </a:r>
            <a:br>
              <a:rPr lang="en-US" sz="2800" dirty="0"/>
            </a:br>
            <a:r>
              <a:rPr lang="en-US" sz="2800" dirty="0"/>
              <a:t>And I will bring him near and he shall approach Me;</a:t>
            </a:r>
            <a:r>
              <a:rPr lang="en-US" sz="2800" dirty="0"/>
              <a:t/>
            </a:r>
            <a:br>
              <a:rPr lang="en-US" sz="2800" dirty="0"/>
            </a:br>
            <a:r>
              <a:rPr lang="en-US" sz="2800" dirty="0"/>
              <a:t>For who would dare to risk his life to approach Me?’ declares the </a:t>
            </a:r>
            <a:r>
              <a:rPr lang="en-US" sz="2800" cap="small" dirty="0"/>
              <a:t>Lord</a:t>
            </a:r>
            <a:r>
              <a:rPr lang="en-US" sz="2800" dirty="0" smtClean="0"/>
              <a:t>.</a:t>
            </a:r>
            <a:endParaRPr lang="en-US" sz="2800" dirty="0"/>
          </a:p>
          <a:p>
            <a:r>
              <a:rPr lang="en-US" sz="2800" i="1" dirty="0" smtClean="0">
                <a:solidFill>
                  <a:schemeClr val="accent1"/>
                </a:solidFill>
                <a:latin typeface="PT Sans" charset="-52"/>
                <a:ea typeface="PT Sans" charset="-52"/>
                <a:cs typeface="PT Sans" charset="-52"/>
              </a:rPr>
              <a:t>Jeremiah 30:21</a:t>
            </a:r>
            <a:endParaRPr lang="en-US" sz="2800" i="1" dirty="0">
              <a:solidFill>
                <a:schemeClr val="accent1"/>
              </a:solidFill>
              <a:latin typeface="PT Sans" charset="-52"/>
              <a:ea typeface="PT Sans" charset="-52"/>
              <a:cs typeface="PT Sans" charset="-52"/>
            </a:endParaRPr>
          </a:p>
        </p:txBody>
      </p:sp>
    </p:spTree>
    <p:extLst>
      <p:ext uri="{BB962C8B-B14F-4D97-AF65-F5344CB8AC3E}">
        <p14:creationId xmlns:p14="http://schemas.microsoft.com/office/powerpoint/2010/main" val="176549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latin typeface="PT Sans" charset="-52"/>
                <a:ea typeface="PT Sans" charset="-52"/>
                <a:cs typeface="PT Sans" charset="-52"/>
              </a:rPr>
              <a:t>Levitical Priests Forever?</a:t>
            </a:r>
            <a:endParaRPr lang="en-US" dirty="0">
              <a:solidFill>
                <a:schemeClr val="accent1"/>
              </a:solidFill>
              <a:latin typeface="PT Sans" charset="-52"/>
              <a:ea typeface="PT Sans" charset="-52"/>
              <a:cs typeface="PT Sans" charset="-52"/>
            </a:endParaRPr>
          </a:p>
        </p:txBody>
      </p:sp>
      <p:sp>
        <p:nvSpPr>
          <p:cNvPr id="3" name="TextBox 2"/>
          <p:cNvSpPr txBox="1"/>
          <p:nvPr/>
        </p:nvSpPr>
        <p:spPr>
          <a:xfrm>
            <a:off x="1076647" y="1690691"/>
            <a:ext cx="6990706" cy="4124206"/>
          </a:xfrm>
          <a:prstGeom prst="rect">
            <a:avLst/>
          </a:prstGeom>
          <a:noFill/>
        </p:spPr>
        <p:txBody>
          <a:bodyPr wrap="square" rtlCol="0">
            <a:spAutoFit/>
          </a:bodyPr>
          <a:lstStyle/>
          <a:p>
            <a:pPr>
              <a:spcAft>
                <a:spcPts val="1200"/>
              </a:spcAft>
            </a:pPr>
            <a:r>
              <a:rPr lang="en-US" sz="2800" dirty="0"/>
              <a:t>Then they shall bring all your brethren from all the nations as a grain offering to the </a:t>
            </a:r>
            <a:r>
              <a:rPr lang="en-US" sz="2800" cap="small" dirty="0"/>
              <a:t>Lord</a:t>
            </a:r>
            <a:r>
              <a:rPr lang="en-US" sz="2800" dirty="0"/>
              <a:t>, on horses, in chariots, in litters, on mules and on camels, to My holy mountain Jerusalem,” says the </a:t>
            </a:r>
            <a:r>
              <a:rPr lang="en-US" sz="2800" cap="small" dirty="0"/>
              <a:t>Lord</a:t>
            </a:r>
            <a:r>
              <a:rPr lang="en-US" sz="2800" dirty="0"/>
              <a:t>, “just as the sons of Israel bring their grain offering in a clean vessel to the house of the </a:t>
            </a:r>
            <a:r>
              <a:rPr lang="en-US" sz="2800" cap="small" dirty="0"/>
              <a:t>Lord</a:t>
            </a:r>
            <a:r>
              <a:rPr lang="en-US" sz="2800" dirty="0"/>
              <a:t>. I will also take some of them for priests and for Levites,” says the </a:t>
            </a:r>
            <a:r>
              <a:rPr lang="en-US" sz="2800" cap="small" dirty="0" smtClean="0"/>
              <a:t>Lord</a:t>
            </a:r>
            <a:r>
              <a:rPr lang="en-US" sz="2800" dirty="0" smtClean="0"/>
              <a:t>.</a:t>
            </a:r>
            <a:endParaRPr lang="en-US" sz="2800" dirty="0"/>
          </a:p>
          <a:p>
            <a:r>
              <a:rPr lang="en-US" sz="2800" i="1" dirty="0" smtClean="0">
                <a:solidFill>
                  <a:schemeClr val="accent1"/>
                </a:solidFill>
                <a:latin typeface="PT Sans" charset="-52"/>
                <a:ea typeface="PT Sans" charset="-52"/>
                <a:cs typeface="PT Sans" charset="-52"/>
              </a:rPr>
              <a:t>Isaiah 66:20-21</a:t>
            </a:r>
            <a:endParaRPr lang="en-US" sz="2800" i="1" dirty="0">
              <a:solidFill>
                <a:schemeClr val="accent1"/>
              </a:solidFill>
              <a:latin typeface="PT Sans" charset="-52"/>
              <a:ea typeface="PT Sans" charset="-52"/>
              <a:cs typeface="PT Sans" charset="-52"/>
            </a:endParaRPr>
          </a:p>
        </p:txBody>
      </p:sp>
    </p:spTree>
    <p:extLst>
      <p:ext uri="{BB962C8B-B14F-4D97-AF65-F5344CB8AC3E}">
        <p14:creationId xmlns:p14="http://schemas.microsoft.com/office/powerpoint/2010/main" val="13933653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latin typeface="PT Sans" charset="-52"/>
                <a:ea typeface="PT Sans" charset="-52"/>
                <a:cs typeface="PT Sans" charset="-52"/>
              </a:rPr>
              <a:t>Levitical Priests Forever?</a:t>
            </a:r>
            <a:endParaRPr lang="en-US" dirty="0">
              <a:solidFill>
                <a:schemeClr val="accent1"/>
              </a:solidFill>
              <a:latin typeface="PT Sans" charset="-52"/>
              <a:ea typeface="PT Sans" charset="-52"/>
              <a:cs typeface="PT Sans" charset="-52"/>
            </a:endParaRPr>
          </a:p>
        </p:txBody>
      </p:sp>
      <p:sp>
        <p:nvSpPr>
          <p:cNvPr id="3" name="TextBox 2"/>
          <p:cNvSpPr txBox="1"/>
          <p:nvPr/>
        </p:nvSpPr>
        <p:spPr>
          <a:xfrm>
            <a:off x="314325" y="1385891"/>
            <a:ext cx="8515350" cy="5416868"/>
          </a:xfrm>
          <a:prstGeom prst="rect">
            <a:avLst/>
          </a:prstGeom>
          <a:noFill/>
        </p:spPr>
        <p:txBody>
          <a:bodyPr wrap="square" rtlCol="0">
            <a:spAutoFit/>
          </a:bodyPr>
          <a:lstStyle/>
          <a:p>
            <a:pPr>
              <a:spcAft>
                <a:spcPts val="1200"/>
              </a:spcAft>
            </a:pPr>
            <a:r>
              <a:rPr lang="en-US" sz="2800" dirty="0"/>
              <a:t>Now if perfection was through the Levitical </a:t>
            </a:r>
            <a:r>
              <a:rPr lang="en-US" sz="2800" dirty="0" smtClean="0"/>
              <a:t>priesthood (for </a:t>
            </a:r>
            <a:r>
              <a:rPr lang="en-US" sz="2800" dirty="0"/>
              <a:t>on the basis of it the people received the Law), what further need </a:t>
            </a:r>
            <a:r>
              <a:rPr lang="en-US" sz="2800" i="1" dirty="0"/>
              <a:t>was there</a:t>
            </a:r>
            <a:r>
              <a:rPr lang="en-US" sz="2800" dirty="0"/>
              <a:t> for another priest </a:t>
            </a:r>
            <a:r>
              <a:rPr lang="en-US" sz="2800"/>
              <a:t>to </a:t>
            </a:r>
            <a:r>
              <a:rPr lang="en-US" sz="2800" smtClean="0"/>
              <a:t>arise according </a:t>
            </a:r>
            <a:r>
              <a:rPr lang="en-US" sz="2800" dirty="0"/>
              <a:t>to the order of Melchizedek, and not be designated according to the order of Aaron? For when the priesthood is changed, of necessity there takes place a change of law also. For the one concerning whom these things are spoken belongs to another tribe, from which no one has officiated at the altar. For it is evident that our Lord was descended from Judah, a tribe with reference to which Moses spoke nothing concerning priests. </a:t>
            </a:r>
            <a:endParaRPr lang="en-US" sz="2800" dirty="0" smtClean="0"/>
          </a:p>
          <a:p>
            <a:pPr>
              <a:spcAft>
                <a:spcPts val="1200"/>
              </a:spcAft>
            </a:pPr>
            <a:r>
              <a:rPr lang="en-US" sz="2800" i="1" dirty="0" smtClean="0">
                <a:solidFill>
                  <a:schemeClr val="accent1"/>
                </a:solidFill>
                <a:latin typeface="PT Sans" charset="-52"/>
                <a:ea typeface="PT Sans" charset="-52"/>
                <a:cs typeface="PT Sans" charset="-52"/>
              </a:rPr>
              <a:t>Hebrews 7:11-14</a:t>
            </a:r>
            <a:endParaRPr lang="en-US" sz="2800" i="1" dirty="0">
              <a:solidFill>
                <a:schemeClr val="accent1"/>
              </a:solidFill>
              <a:latin typeface="PT Sans" charset="-52"/>
              <a:ea typeface="PT Sans" charset="-52"/>
              <a:cs typeface="PT Sans" charset="-52"/>
            </a:endParaRPr>
          </a:p>
        </p:txBody>
      </p:sp>
    </p:spTree>
    <p:extLst>
      <p:ext uri="{BB962C8B-B14F-4D97-AF65-F5344CB8AC3E}">
        <p14:creationId xmlns:p14="http://schemas.microsoft.com/office/powerpoint/2010/main" val="326902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latin typeface="PT Sans" charset="-52"/>
                <a:ea typeface="PT Sans" charset="-52"/>
                <a:cs typeface="PT Sans" charset="-52"/>
              </a:rPr>
              <a:t>Levitical Priests Forever?</a:t>
            </a:r>
            <a:endParaRPr lang="en-US" dirty="0">
              <a:solidFill>
                <a:schemeClr val="accent1"/>
              </a:solidFill>
              <a:latin typeface="PT Sans" charset="-52"/>
              <a:ea typeface="PT Sans" charset="-52"/>
              <a:cs typeface="PT Sans" charset="-52"/>
            </a:endParaRPr>
          </a:p>
        </p:txBody>
      </p:sp>
      <p:sp>
        <p:nvSpPr>
          <p:cNvPr id="3" name="TextBox 2"/>
          <p:cNvSpPr txBox="1"/>
          <p:nvPr/>
        </p:nvSpPr>
        <p:spPr>
          <a:xfrm>
            <a:off x="938212" y="1690691"/>
            <a:ext cx="7267575" cy="3693319"/>
          </a:xfrm>
          <a:prstGeom prst="rect">
            <a:avLst/>
          </a:prstGeom>
          <a:noFill/>
        </p:spPr>
        <p:txBody>
          <a:bodyPr wrap="square" rtlCol="0">
            <a:spAutoFit/>
          </a:bodyPr>
          <a:lstStyle/>
          <a:p>
            <a:pPr>
              <a:spcAft>
                <a:spcPts val="1200"/>
              </a:spcAft>
            </a:pPr>
            <a:r>
              <a:rPr lang="en-US" sz="2800" dirty="0"/>
              <a:t>But you are </a:t>
            </a:r>
            <a:r>
              <a:rPr lang="en-US" sz="2800" cap="small" dirty="0"/>
              <a:t>a chosen race, a</a:t>
            </a:r>
            <a:r>
              <a:rPr lang="en-US" sz="2800" dirty="0"/>
              <a:t> royal </a:t>
            </a:r>
            <a:r>
              <a:rPr lang="en-US" sz="2800" cap="small" dirty="0"/>
              <a:t>priesthood, a</a:t>
            </a:r>
            <a:r>
              <a:rPr lang="en-US" sz="2800" dirty="0"/>
              <a:t> </a:t>
            </a:r>
            <a:r>
              <a:rPr lang="en-US" sz="2800" cap="small" dirty="0"/>
              <a:t>holy nation</a:t>
            </a:r>
            <a:r>
              <a:rPr lang="en-US" sz="2800" dirty="0"/>
              <a:t>, </a:t>
            </a:r>
            <a:r>
              <a:rPr lang="en-US" sz="2800" cap="small" dirty="0"/>
              <a:t>a people for</a:t>
            </a:r>
            <a:r>
              <a:rPr lang="en-US" sz="2800" dirty="0"/>
              <a:t> </a:t>
            </a:r>
            <a:r>
              <a:rPr lang="en-US" sz="2800" i="1" dirty="0"/>
              <a:t>God’s</a:t>
            </a:r>
            <a:r>
              <a:rPr lang="en-US" sz="2800" dirty="0"/>
              <a:t> </a:t>
            </a:r>
            <a:r>
              <a:rPr lang="en-US" sz="2800" cap="small" dirty="0"/>
              <a:t>own possession</a:t>
            </a:r>
            <a:r>
              <a:rPr lang="en-US" sz="2800" dirty="0"/>
              <a:t>, so that you may proclaim the </a:t>
            </a:r>
            <a:r>
              <a:rPr lang="en-US" sz="2800" dirty="0" err="1"/>
              <a:t>excellencies</a:t>
            </a:r>
            <a:r>
              <a:rPr lang="en-US" sz="2800" dirty="0"/>
              <a:t> of Him who has called you out of darkness into His marvelous light; for you once were </a:t>
            </a:r>
            <a:r>
              <a:rPr lang="en-US" sz="2800" cap="small" dirty="0"/>
              <a:t>not a people</a:t>
            </a:r>
            <a:r>
              <a:rPr lang="en-US" sz="2800" dirty="0"/>
              <a:t>, but now you are </a:t>
            </a:r>
            <a:r>
              <a:rPr lang="en-US" sz="2800" cap="small" dirty="0"/>
              <a:t>the people of God</a:t>
            </a:r>
            <a:r>
              <a:rPr lang="en-US" sz="2800" dirty="0"/>
              <a:t>; you had </a:t>
            </a:r>
            <a:r>
              <a:rPr lang="en-US" sz="2800" cap="small" dirty="0"/>
              <a:t>not received mercy,</a:t>
            </a:r>
            <a:r>
              <a:rPr lang="en-US" sz="2800" dirty="0"/>
              <a:t> but now you have </a:t>
            </a:r>
            <a:r>
              <a:rPr lang="en-US" sz="2800" cap="small" dirty="0"/>
              <a:t>received mercy</a:t>
            </a:r>
            <a:r>
              <a:rPr lang="en-US" sz="2800" dirty="0"/>
              <a:t>. </a:t>
            </a:r>
            <a:endParaRPr lang="en-US" sz="2800" dirty="0" smtClean="0"/>
          </a:p>
          <a:p>
            <a:pPr>
              <a:spcAft>
                <a:spcPts val="1200"/>
              </a:spcAft>
            </a:pPr>
            <a:r>
              <a:rPr lang="en-US" sz="2800" i="1" dirty="0" smtClean="0">
                <a:solidFill>
                  <a:schemeClr val="accent1"/>
                </a:solidFill>
                <a:latin typeface="PT Sans" charset="-52"/>
                <a:ea typeface="PT Sans" charset="-52"/>
                <a:cs typeface="PT Sans" charset="-52"/>
              </a:rPr>
              <a:t>1 Peter 2:9-10</a:t>
            </a:r>
            <a:endParaRPr lang="en-US" sz="2800" i="1" dirty="0">
              <a:solidFill>
                <a:schemeClr val="accent1"/>
              </a:solidFill>
              <a:latin typeface="PT Sans" charset="-52"/>
              <a:ea typeface="PT Sans" charset="-52"/>
              <a:cs typeface="PT Sans" charset="-52"/>
            </a:endParaRPr>
          </a:p>
        </p:txBody>
      </p:sp>
    </p:spTree>
    <p:extLst>
      <p:ext uri="{BB962C8B-B14F-4D97-AF65-F5344CB8AC3E}">
        <p14:creationId xmlns:p14="http://schemas.microsoft.com/office/powerpoint/2010/main" val="8233822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6903"/>
            <a:ext cx="7886700" cy="1325563"/>
          </a:xfrm>
        </p:spPr>
        <p:txBody>
          <a:bodyPr>
            <a:normAutofit/>
          </a:bodyPr>
          <a:lstStyle/>
          <a:p>
            <a:pPr marL="674370" indent="-857250">
              <a:lnSpc>
                <a:spcPct val="100000"/>
              </a:lnSpc>
              <a:buFont typeface="+mj-lt"/>
              <a:buAutoNum type="romanUcPeriod" startAt="2"/>
            </a:pPr>
            <a:r>
              <a:rPr lang="en-US" sz="3600" dirty="0" smtClean="0">
                <a:solidFill>
                  <a:srgbClr val="FFFF00"/>
                </a:solidFill>
                <a:latin typeface="PT Sans" charset="-52"/>
                <a:ea typeface="PT Sans" charset="-52"/>
                <a:cs typeface="PT Sans" charset="-52"/>
              </a:rPr>
              <a:t>As the Host of Heaven (33:14-26)</a:t>
            </a:r>
            <a:endParaRPr lang="en-US" sz="3600" dirty="0">
              <a:solidFill>
                <a:srgbClr val="FFFF00"/>
              </a:solidFill>
              <a:latin typeface="PT Sans" charset="-52"/>
              <a:ea typeface="PT Sans" charset="-52"/>
              <a:cs typeface="PT Sans" charset="-52"/>
            </a:endParaRPr>
          </a:p>
        </p:txBody>
      </p:sp>
      <p:sp>
        <p:nvSpPr>
          <p:cNvPr id="3" name="Content Placeholder 2"/>
          <p:cNvSpPr>
            <a:spLocks noGrp="1"/>
          </p:cNvSpPr>
          <p:nvPr>
            <p:ph idx="1"/>
          </p:nvPr>
        </p:nvSpPr>
        <p:spPr>
          <a:xfrm>
            <a:off x="851028" y="1592466"/>
            <a:ext cx="7441944" cy="5024234"/>
          </a:xfrm>
        </p:spPr>
        <p:txBody>
          <a:bodyPr>
            <a:noAutofit/>
          </a:bodyPr>
          <a:lstStyle/>
          <a:p>
            <a:r>
              <a:rPr lang="en-US" sz="3600" dirty="0"/>
              <a:t>R</a:t>
            </a:r>
            <a:r>
              <a:rPr lang="en-US" sz="3600" dirty="0" smtClean="0"/>
              <a:t>estoration </a:t>
            </a:r>
            <a:r>
              <a:rPr lang="en-US" sz="3600" dirty="0"/>
              <a:t>of </a:t>
            </a:r>
            <a:r>
              <a:rPr lang="en-US" sz="3600" dirty="0" smtClean="0"/>
              <a:t>Israel accomplished </a:t>
            </a:r>
            <a:r>
              <a:rPr lang="en-US" sz="3600" dirty="0"/>
              <a:t>by the Branch of David </a:t>
            </a:r>
            <a:r>
              <a:rPr lang="en-US" sz="3600" dirty="0" smtClean="0"/>
              <a:t>(14-15, see 23:5)</a:t>
            </a:r>
            <a:endParaRPr lang="en-US" sz="3600" dirty="0"/>
          </a:p>
          <a:p>
            <a:r>
              <a:rPr lang="en-US" sz="3600" dirty="0"/>
              <a:t>The restored people of God will have two things forever: (16-18)</a:t>
            </a:r>
          </a:p>
          <a:p>
            <a:pPr lvl="1"/>
            <a:r>
              <a:rPr lang="en-US" sz="3600" dirty="0"/>
              <a:t>Leadership of a king</a:t>
            </a:r>
          </a:p>
          <a:p>
            <a:pPr lvl="1"/>
            <a:r>
              <a:rPr lang="en-US" sz="3600" dirty="0"/>
              <a:t>Intercession of a </a:t>
            </a:r>
            <a:r>
              <a:rPr lang="en-US" sz="3600" dirty="0" smtClean="0"/>
              <a:t>priest</a:t>
            </a:r>
            <a:endParaRPr lang="en-US" sz="3600" dirty="0"/>
          </a:p>
        </p:txBody>
      </p:sp>
      <p:sp>
        <p:nvSpPr>
          <p:cNvPr id="6" name="TextBox 5"/>
          <p:cNvSpPr txBox="1"/>
          <p:nvPr/>
        </p:nvSpPr>
        <p:spPr>
          <a:xfrm>
            <a:off x="1629569" y="5170269"/>
            <a:ext cx="5884862" cy="1077218"/>
          </a:xfrm>
          <a:prstGeom prst="rect">
            <a:avLst/>
          </a:prstGeom>
          <a:solidFill>
            <a:schemeClr val="accent1"/>
          </a:solidFill>
        </p:spPr>
        <p:txBody>
          <a:bodyPr wrap="square" rtlCol="0">
            <a:spAutoFit/>
          </a:bodyPr>
          <a:lstStyle/>
          <a:p>
            <a:pPr algn="ctr"/>
            <a:r>
              <a:rPr lang="en-US" sz="3200" dirty="0" smtClean="0">
                <a:solidFill>
                  <a:schemeClr val="bg1"/>
                </a:solidFill>
              </a:rPr>
              <a:t>Both of these fulfilled in Jesus </a:t>
            </a:r>
            <a:r>
              <a:rPr lang="en-US" sz="3200" smtClean="0">
                <a:solidFill>
                  <a:schemeClr val="bg1"/>
                </a:solidFill>
              </a:rPr>
              <a:t>of Nazareth, the Messiah</a:t>
            </a:r>
            <a:endParaRPr lang="en-US" sz="3200" dirty="0">
              <a:solidFill>
                <a:schemeClr val="bg1"/>
              </a:solidFill>
            </a:endParaRPr>
          </a:p>
        </p:txBody>
      </p:sp>
    </p:spTree>
    <p:extLst>
      <p:ext uri="{BB962C8B-B14F-4D97-AF65-F5344CB8AC3E}">
        <p14:creationId xmlns:p14="http://schemas.microsoft.com/office/powerpoint/2010/main" val="226377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p:spPr>
        <p:txBody>
          <a:bodyPr>
            <a:normAutofit/>
          </a:bodyPr>
          <a:lstStyle/>
          <a:p>
            <a:pPr algn="ctr"/>
            <a:r>
              <a:rPr lang="en-US" sz="3200" dirty="0" smtClean="0">
                <a:latin typeface="PT Sans" charset="-52"/>
                <a:ea typeface="PT Sans" charset="-52"/>
                <a:cs typeface="PT Sans" charset="-52"/>
              </a:rPr>
              <a:t>Themes in the Prophets</a:t>
            </a:r>
            <a:endParaRPr lang="en-US" sz="3200" dirty="0">
              <a:latin typeface="PT Sans" charset="-52"/>
              <a:ea typeface="PT Sans" charset="-52"/>
              <a:cs typeface="PT Sans" charset="-52"/>
            </a:endParaRPr>
          </a:p>
        </p:txBody>
      </p:sp>
      <p:cxnSp>
        <p:nvCxnSpPr>
          <p:cNvPr id="10" name="Straight Arrow Connector 9"/>
          <p:cNvCxnSpPr/>
          <p:nvPr/>
        </p:nvCxnSpPr>
        <p:spPr>
          <a:xfrm>
            <a:off x="2073794" y="1875101"/>
            <a:ext cx="1826874" cy="3136739"/>
          </a:xfrm>
          <a:prstGeom prst="straightConnector1">
            <a:avLst/>
          </a:prstGeom>
          <a:ln w="76200">
            <a:solidFill>
              <a:srgbClr val="FFFF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5081286" y="1875101"/>
            <a:ext cx="2095018" cy="3136739"/>
          </a:xfrm>
          <a:prstGeom prst="straightConnector1">
            <a:avLst/>
          </a:prstGeom>
          <a:ln w="76200">
            <a:solidFill>
              <a:srgbClr val="FFFF00"/>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86449" y="2845266"/>
            <a:ext cx="2106593" cy="821803"/>
          </a:xfrm>
          <a:prstGeom prst="rect">
            <a:avLst/>
          </a:prstGeom>
          <a:solidFill>
            <a:srgbClr val="C0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3600" dirty="0">
                <a:solidFill>
                  <a:prstClr val="white"/>
                </a:solidFill>
                <a:latin typeface="PT Sans" charset="-52"/>
                <a:ea typeface="PT Sans" charset="-52"/>
                <a:cs typeface="PT Sans" charset="-52"/>
              </a:rPr>
              <a:t>Rebellion</a:t>
            </a:r>
          </a:p>
        </p:txBody>
      </p:sp>
      <p:sp>
        <p:nvSpPr>
          <p:cNvPr id="15" name="Rectangle 14"/>
          <p:cNvSpPr/>
          <p:nvPr/>
        </p:nvSpPr>
        <p:spPr>
          <a:xfrm>
            <a:off x="3342192" y="5109439"/>
            <a:ext cx="2459621" cy="821803"/>
          </a:xfrm>
          <a:prstGeom prst="rect">
            <a:avLst/>
          </a:prstGeom>
          <a:solidFill>
            <a:schemeClr val="accent3">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3600" dirty="0">
                <a:solidFill>
                  <a:prstClr val="white"/>
                </a:solidFill>
                <a:latin typeface="PT Sans" charset="-52"/>
                <a:ea typeface="PT Sans" charset="-52"/>
                <a:cs typeface="PT Sans" charset="-52"/>
              </a:rPr>
              <a:t>Retribution</a:t>
            </a:r>
          </a:p>
        </p:txBody>
      </p:sp>
      <p:sp>
        <p:nvSpPr>
          <p:cNvPr id="16" name="Rectangle 15"/>
          <p:cNvSpPr/>
          <p:nvPr/>
        </p:nvSpPr>
        <p:spPr>
          <a:xfrm>
            <a:off x="6450962" y="2845265"/>
            <a:ext cx="2515325" cy="821803"/>
          </a:xfrm>
          <a:prstGeom prst="rect">
            <a:avLst/>
          </a:prstGeom>
          <a:solidFill>
            <a:srgbClr val="00206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3600" dirty="0">
                <a:solidFill>
                  <a:prstClr val="white"/>
                </a:solidFill>
                <a:latin typeface="PT Sans" charset="-52"/>
                <a:ea typeface="PT Sans" charset="-52"/>
                <a:cs typeface="PT Sans" charset="-52"/>
              </a:rPr>
              <a:t>Restoration</a:t>
            </a:r>
          </a:p>
        </p:txBody>
      </p:sp>
      <p:cxnSp>
        <p:nvCxnSpPr>
          <p:cNvPr id="21" name="Straight Arrow Connector 20"/>
          <p:cNvCxnSpPr/>
          <p:nvPr/>
        </p:nvCxnSpPr>
        <p:spPr>
          <a:xfrm flipV="1">
            <a:off x="3703904" y="3599727"/>
            <a:ext cx="1990843" cy="682906"/>
          </a:xfrm>
          <a:prstGeom prst="straightConnector1">
            <a:avLst/>
          </a:prstGeom>
          <a:ln w="57150">
            <a:solidFill>
              <a:srgbClr val="FFC000"/>
            </a:solidFill>
            <a:prstDash val="sysDot"/>
            <a:tailEnd type="triangle" w="lg" len="lg"/>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3551620" y="3004810"/>
            <a:ext cx="2040760" cy="502712"/>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black"/>
                </a:solidFill>
                <a:latin typeface="PT Sans" charset="-52"/>
                <a:ea typeface="PT Sans" charset="-52"/>
                <a:cs typeface="PT Sans" charset="-52"/>
              </a:rPr>
              <a:t>Repentance</a:t>
            </a:r>
          </a:p>
        </p:txBody>
      </p:sp>
      <p:sp>
        <p:nvSpPr>
          <p:cNvPr id="11" name="5-Point Star 10"/>
          <p:cNvSpPr/>
          <p:nvPr/>
        </p:nvSpPr>
        <p:spPr>
          <a:xfrm>
            <a:off x="3900670" y="4685908"/>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5-Point Star 11"/>
          <p:cNvSpPr/>
          <p:nvPr/>
        </p:nvSpPr>
        <p:spPr>
          <a:xfrm>
            <a:off x="682902" y="6126869"/>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7" name="TextBox 16"/>
          <p:cNvSpPr txBox="1"/>
          <p:nvPr/>
        </p:nvSpPr>
        <p:spPr>
          <a:xfrm>
            <a:off x="1203757" y="6138442"/>
            <a:ext cx="2050626" cy="523220"/>
          </a:xfrm>
          <a:prstGeom prst="rect">
            <a:avLst/>
          </a:prstGeom>
          <a:noFill/>
        </p:spPr>
        <p:txBody>
          <a:bodyPr wrap="square" rtlCol="0">
            <a:spAutoFit/>
          </a:bodyPr>
          <a:lstStyle/>
          <a:p>
            <a:pPr algn="ctr" defTabSz="457200"/>
            <a:r>
              <a:rPr lang="en-US" sz="2800">
                <a:solidFill>
                  <a:prstClr val="white"/>
                </a:solidFill>
                <a:latin typeface="PT Sans" charset="-52"/>
                <a:ea typeface="PT Sans" charset="-52"/>
                <a:cs typeface="PT Sans" charset="-52"/>
              </a:rPr>
              <a:t>= Jeremiah</a:t>
            </a:r>
            <a:endParaRPr lang="en-US" sz="2800" dirty="0">
              <a:solidFill>
                <a:prstClr val="white"/>
              </a:solidFill>
              <a:latin typeface="PT Sans" charset="-52"/>
              <a:ea typeface="PT Sans" charset="-52"/>
              <a:cs typeface="PT Sans" charset="-52"/>
            </a:endParaRPr>
          </a:p>
        </p:txBody>
      </p:sp>
    </p:spTree>
    <p:extLst>
      <p:ext uri="{BB962C8B-B14F-4D97-AF65-F5344CB8AC3E}">
        <p14:creationId xmlns:p14="http://schemas.microsoft.com/office/powerpoint/2010/main" val="1316829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bg/>
                                          </p:spTgt>
                                        </p:tgtEl>
                                        <p:attrNameLst>
                                          <p:attrName>style.visibility</p:attrName>
                                        </p:attrNameLst>
                                      </p:cBhvr>
                                      <p:to>
                                        <p:strVal val="visible"/>
                                      </p:to>
                                    </p:set>
                                  </p:childTnLst>
                                </p:cTn>
                              </p:par>
                              <p:par>
                                <p:cTn id="7" presetID="22" presetClass="entr" presetSubtype="1" fill="hold" nodeType="withEffect">
                                  <p:stCondLst>
                                    <p:cond delay="0"/>
                                  </p:stCondLst>
                                  <p:childTnLst>
                                    <p:set>
                                      <p:cBhvr>
                                        <p:cTn id="8" dur="1" fill="hold">
                                          <p:stCondLst>
                                            <p:cond delay="0"/>
                                          </p:stCondLst>
                                        </p:cTn>
                                        <p:tgtEl>
                                          <p:spTgt spid="10"/>
                                        </p:tgtEl>
                                        <p:attrNameLst>
                                          <p:attrName>style.visibility</p:attrName>
                                        </p:attrNameLst>
                                      </p:cBhvr>
                                      <p:to>
                                        <p:strVal val="visible"/>
                                      </p:to>
                                    </p:set>
                                    <p:animEffect transition="in" filter="wipe(up)">
                                      <p:cBhvr>
                                        <p:cTn id="9" dur="500"/>
                                        <p:tgtEl>
                                          <p:spTgt spid="10"/>
                                        </p:tgtEl>
                                      </p:cBhvr>
                                    </p:animEffect>
                                  </p:childTnLst>
                                </p:cTn>
                              </p:par>
                            </p:childTnLst>
                          </p:cTn>
                        </p:par>
                        <p:par>
                          <p:cTn id="10" fill="hold">
                            <p:stCondLst>
                              <p:cond delay="500"/>
                            </p:stCondLst>
                            <p:childTnLst>
                              <p:par>
                                <p:cTn id="11" presetID="1" presetClass="entr" presetSubtype="0" fill="hold" grpId="0" nodeType="afterEffect">
                                  <p:stCondLst>
                                    <p:cond delay="0"/>
                                  </p:stCondLst>
                                  <p:childTnLst>
                                    <p:set>
                                      <p:cBhvr>
                                        <p:cTn id="12" dur="1" fill="hold">
                                          <p:stCondLst>
                                            <p:cond delay="0"/>
                                          </p:stCondLst>
                                        </p:cTn>
                                        <p:tgtEl>
                                          <p:spTgt spid="15">
                                            <p:bg/>
                                          </p:spTgt>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16">
                                            <p:bg/>
                                          </p:spTgt>
                                        </p:tgtEl>
                                        <p:attrNameLst>
                                          <p:attrName>style.visibility</p:attrName>
                                        </p:attrNameLst>
                                      </p:cBhvr>
                                      <p:to>
                                        <p:strVal val="visible"/>
                                      </p:to>
                                    </p:set>
                                  </p:childTnLst>
                                </p:cTn>
                              </p:par>
                              <p:par>
                                <p:cTn id="16" presetID="22" presetClass="entr" presetSubtype="4"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down)">
                                      <p:cBhvr>
                                        <p:cTn id="18" dur="500"/>
                                        <p:tgtEl>
                                          <p:spTgt spid="13"/>
                                        </p:tgtEl>
                                      </p:cBhvr>
                                    </p:animEffect>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22">
                                            <p:bg/>
                                          </p:spTgt>
                                        </p:tgtEl>
                                        <p:attrNameLst>
                                          <p:attrName>style.visibility</p:attrName>
                                        </p:attrNameLst>
                                      </p:cBhvr>
                                      <p:to>
                                        <p:strVal val="visible"/>
                                      </p:to>
                                    </p:set>
                                  </p:childTnLst>
                                </p:cTn>
                              </p:par>
                              <p:par>
                                <p:cTn id="22" presetID="22" presetClass="entr" presetSubtype="4" fill="hold"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down)">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allAtOnce" animBg="1"/>
      <p:bldP spid="15" grpId="0" build="allAtOnce" animBg="1"/>
      <p:bldP spid="16" grpId="0" build="allAtOnce" animBg="1"/>
      <p:bldP spid="22" grpId="0" build="allAtOnce" animBg="1"/>
      <p:bldP spid="11" grpId="0" animBg="1"/>
      <p:bldP spid="12" grpId="0" animBg="1"/>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1129"/>
            <a:ext cx="7886700" cy="727072"/>
          </a:xfrm>
        </p:spPr>
        <p:txBody>
          <a:bodyPr/>
          <a:lstStyle/>
          <a:p>
            <a:pPr algn="ctr"/>
            <a:r>
              <a:rPr lang="en-US" smtClean="0">
                <a:solidFill>
                  <a:schemeClr val="accent1"/>
                </a:solidFill>
                <a:latin typeface="PT Sans" charset="-52"/>
                <a:ea typeface="PT Sans" charset="-52"/>
                <a:cs typeface="PT Sans" charset="-52"/>
              </a:rPr>
              <a:t>Psalm 110</a:t>
            </a:r>
            <a:endParaRPr lang="en-US" dirty="0">
              <a:solidFill>
                <a:schemeClr val="accent1"/>
              </a:solidFill>
              <a:latin typeface="PT Sans" charset="-52"/>
              <a:ea typeface="PT Sans" charset="-52"/>
              <a:cs typeface="PT Sans" charset="-52"/>
            </a:endParaRPr>
          </a:p>
        </p:txBody>
      </p:sp>
      <p:sp>
        <p:nvSpPr>
          <p:cNvPr id="3" name="TextBox 2"/>
          <p:cNvSpPr txBox="1"/>
          <p:nvPr/>
        </p:nvSpPr>
        <p:spPr>
          <a:xfrm>
            <a:off x="228600" y="838201"/>
            <a:ext cx="8737599" cy="7109639"/>
          </a:xfrm>
          <a:prstGeom prst="rect">
            <a:avLst/>
          </a:prstGeom>
          <a:noFill/>
        </p:spPr>
        <p:txBody>
          <a:bodyPr wrap="square" numCol="2" rtlCol="0">
            <a:spAutoFit/>
          </a:bodyPr>
          <a:lstStyle/>
          <a:p>
            <a:r>
              <a:rPr lang="en-US" sz="2400" dirty="0"/>
              <a:t>The </a:t>
            </a:r>
            <a:r>
              <a:rPr lang="en-US" sz="2400" cap="small" dirty="0"/>
              <a:t>Lord</a:t>
            </a:r>
            <a:r>
              <a:rPr lang="en-US" sz="2400" dirty="0"/>
              <a:t> says to my Lord:</a:t>
            </a:r>
            <a:br>
              <a:rPr lang="en-US" sz="2400" dirty="0"/>
            </a:br>
            <a:r>
              <a:rPr lang="en-US" sz="2400" dirty="0"/>
              <a:t>“Sit at My right hand</a:t>
            </a:r>
            <a:br>
              <a:rPr lang="en-US" sz="2400" dirty="0"/>
            </a:br>
            <a:r>
              <a:rPr lang="en-US" sz="2400" dirty="0"/>
              <a:t>Until I make Your enemies a footstool for Your feet.”</a:t>
            </a:r>
            <a:br>
              <a:rPr lang="en-US" sz="2400" dirty="0"/>
            </a:br>
            <a:r>
              <a:rPr lang="en-US" sz="2400" dirty="0" smtClean="0"/>
              <a:t>The </a:t>
            </a:r>
            <a:r>
              <a:rPr lang="en-US" sz="2400" cap="small" dirty="0" smtClean="0"/>
              <a:t>Lord</a:t>
            </a:r>
            <a:r>
              <a:rPr lang="en-US" sz="2400" dirty="0" smtClean="0"/>
              <a:t> will stretch forth Your strong scepter from Zion, </a:t>
            </a:r>
            <a:r>
              <a:rPr lang="en-US" sz="2400" i="1" dirty="0" smtClean="0"/>
              <a:t>saying</a:t>
            </a:r>
            <a:r>
              <a:rPr lang="en-US" sz="2400" dirty="0" smtClean="0"/>
              <a:t>,</a:t>
            </a:r>
            <a:br>
              <a:rPr lang="en-US" sz="2400" dirty="0" smtClean="0"/>
            </a:br>
            <a:r>
              <a:rPr lang="en-US" sz="2400" dirty="0" smtClean="0"/>
              <a:t>“Rule in the midst of Your enemies.”</a:t>
            </a:r>
            <a:br>
              <a:rPr lang="en-US" sz="2400" dirty="0" smtClean="0"/>
            </a:br>
            <a:r>
              <a:rPr lang="en-US" sz="2400" dirty="0" smtClean="0"/>
              <a:t>Your people will volunteer freely in the day of Your power;</a:t>
            </a:r>
            <a:br>
              <a:rPr lang="en-US" sz="2400" dirty="0" smtClean="0"/>
            </a:br>
            <a:r>
              <a:rPr lang="en-US" sz="2400" dirty="0" smtClean="0"/>
              <a:t>In holy array, from the womb of the dawn,</a:t>
            </a:r>
            <a:br>
              <a:rPr lang="en-US" sz="2400" dirty="0" smtClean="0"/>
            </a:br>
            <a:r>
              <a:rPr lang="en-US" sz="2400" dirty="0" smtClean="0"/>
              <a:t>Your youth are to You </a:t>
            </a:r>
            <a:r>
              <a:rPr lang="en-US" sz="2400" i="1" dirty="0" smtClean="0"/>
              <a:t>as</a:t>
            </a:r>
            <a:r>
              <a:rPr lang="en-US" sz="2400" dirty="0" smtClean="0"/>
              <a:t> the dew.</a:t>
            </a:r>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r>
              <a:rPr lang="en-US" sz="2400" dirty="0" smtClean="0"/>
              <a:t>The</a:t>
            </a:r>
            <a:r>
              <a:rPr lang="en-US" sz="2400" dirty="0"/>
              <a:t> </a:t>
            </a:r>
            <a:r>
              <a:rPr lang="en-US" sz="2400" cap="small" dirty="0"/>
              <a:t>Lord</a:t>
            </a:r>
            <a:r>
              <a:rPr lang="en-US" sz="2400" dirty="0"/>
              <a:t> has sworn and will not change His mind</a:t>
            </a:r>
            <a:r>
              <a:rPr lang="en-US" sz="2400" dirty="0" smtClean="0"/>
              <a:t>,</a:t>
            </a:r>
            <a:endParaRPr lang="en-US" sz="2400" dirty="0"/>
          </a:p>
          <a:p>
            <a:r>
              <a:rPr lang="en-US" sz="2400" dirty="0" smtClean="0"/>
              <a:t>“</a:t>
            </a:r>
            <a:r>
              <a:rPr lang="en-US" sz="2400" dirty="0"/>
              <a:t>You are a priest forever</a:t>
            </a:r>
            <a:br>
              <a:rPr lang="en-US" sz="2400" dirty="0"/>
            </a:br>
            <a:r>
              <a:rPr lang="en-US" sz="2400" dirty="0"/>
              <a:t>According to the order of Melchizedek.”</a:t>
            </a:r>
            <a:br>
              <a:rPr lang="en-US" sz="2400" dirty="0"/>
            </a:br>
            <a:r>
              <a:rPr lang="en-US" sz="2400" dirty="0"/>
              <a:t>The Lord is at Your right hand;</a:t>
            </a:r>
            <a:br>
              <a:rPr lang="en-US" sz="2400" dirty="0"/>
            </a:br>
            <a:r>
              <a:rPr lang="en-US" sz="2400" dirty="0"/>
              <a:t>He will shatter kings in the day of His wrath.</a:t>
            </a:r>
            <a:br>
              <a:rPr lang="en-US" sz="2400" dirty="0"/>
            </a:br>
            <a:r>
              <a:rPr lang="en-US" sz="2400" dirty="0"/>
              <a:t>He will judge among the nations,</a:t>
            </a:r>
            <a:br>
              <a:rPr lang="en-US" sz="2400" dirty="0"/>
            </a:br>
            <a:r>
              <a:rPr lang="en-US" sz="2400" dirty="0"/>
              <a:t>He will fill </a:t>
            </a:r>
            <a:r>
              <a:rPr lang="en-US" sz="2400" i="1" dirty="0"/>
              <a:t>them</a:t>
            </a:r>
            <a:r>
              <a:rPr lang="en-US" sz="2400" dirty="0"/>
              <a:t> with corpses,</a:t>
            </a:r>
            <a:br>
              <a:rPr lang="en-US" sz="2400" dirty="0"/>
            </a:br>
            <a:r>
              <a:rPr lang="en-US" sz="2400" dirty="0"/>
              <a:t>He will shatter the chief men over a broad country.</a:t>
            </a:r>
            <a:br>
              <a:rPr lang="en-US" sz="2400" dirty="0"/>
            </a:br>
            <a:r>
              <a:rPr lang="en-US" sz="2400" dirty="0"/>
              <a:t>He will drink from the brook by the wayside;</a:t>
            </a:r>
            <a:br>
              <a:rPr lang="en-US" sz="2400" dirty="0"/>
            </a:br>
            <a:r>
              <a:rPr lang="en-US" sz="2400" dirty="0"/>
              <a:t>Therefore He will lift up </a:t>
            </a:r>
            <a:r>
              <a:rPr lang="en-US" sz="2400" i="1" dirty="0"/>
              <a:t>His</a:t>
            </a:r>
            <a:r>
              <a:rPr lang="en-US" sz="2400" dirty="0"/>
              <a:t> head</a:t>
            </a:r>
            <a:r>
              <a:rPr lang="en-US" sz="2400" dirty="0" smtClean="0"/>
              <a:t>.</a:t>
            </a:r>
            <a:endParaRPr lang="en-US" sz="2400" dirty="0"/>
          </a:p>
        </p:txBody>
      </p:sp>
    </p:spTree>
    <p:extLst>
      <p:ext uri="{BB962C8B-B14F-4D97-AF65-F5344CB8AC3E}">
        <p14:creationId xmlns:p14="http://schemas.microsoft.com/office/powerpoint/2010/main" val="6454452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6903"/>
            <a:ext cx="7886700" cy="1325563"/>
          </a:xfrm>
        </p:spPr>
        <p:txBody>
          <a:bodyPr>
            <a:normAutofit/>
          </a:bodyPr>
          <a:lstStyle/>
          <a:p>
            <a:pPr marL="674370" indent="-857250">
              <a:lnSpc>
                <a:spcPct val="100000"/>
              </a:lnSpc>
              <a:buFont typeface="+mj-lt"/>
              <a:buAutoNum type="romanUcPeriod" startAt="2"/>
            </a:pPr>
            <a:r>
              <a:rPr lang="en-US" sz="3600" dirty="0" smtClean="0">
                <a:solidFill>
                  <a:srgbClr val="FFFF00"/>
                </a:solidFill>
                <a:latin typeface="PT Sans" charset="-52"/>
                <a:ea typeface="PT Sans" charset="-52"/>
                <a:cs typeface="PT Sans" charset="-52"/>
              </a:rPr>
              <a:t>As the Host of Heaven (33:14-26)</a:t>
            </a:r>
            <a:endParaRPr lang="en-US" sz="3600" dirty="0">
              <a:solidFill>
                <a:srgbClr val="FFFF00"/>
              </a:solidFill>
              <a:latin typeface="PT Sans" charset="-52"/>
              <a:ea typeface="PT Sans" charset="-52"/>
              <a:cs typeface="PT Sans" charset="-52"/>
            </a:endParaRPr>
          </a:p>
        </p:txBody>
      </p:sp>
      <p:sp>
        <p:nvSpPr>
          <p:cNvPr id="3" name="Content Placeholder 2"/>
          <p:cNvSpPr>
            <a:spLocks noGrp="1"/>
          </p:cNvSpPr>
          <p:nvPr>
            <p:ph idx="1"/>
          </p:nvPr>
        </p:nvSpPr>
        <p:spPr>
          <a:xfrm>
            <a:off x="539814" y="1592466"/>
            <a:ext cx="8064372" cy="5024234"/>
          </a:xfrm>
        </p:spPr>
        <p:txBody>
          <a:bodyPr>
            <a:noAutofit/>
          </a:bodyPr>
          <a:lstStyle/>
          <a:p>
            <a:pPr>
              <a:spcBef>
                <a:spcPts val="0"/>
              </a:spcBef>
              <a:spcAft>
                <a:spcPts val="600"/>
              </a:spcAft>
            </a:pPr>
            <a:r>
              <a:rPr lang="en-US" sz="3600" dirty="0"/>
              <a:t>How certain is God’s promise of faithfulness to His people? (19-26)</a:t>
            </a:r>
          </a:p>
          <a:p>
            <a:pPr lvl="1">
              <a:spcBef>
                <a:spcPts val="0"/>
              </a:spcBef>
              <a:spcAft>
                <a:spcPts val="600"/>
              </a:spcAft>
            </a:pPr>
            <a:r>
              <a:rPr lang="en-US" dirty="0"/>
              <a:t>As certain as His covenant with the sun and moon.</a:t>
            </a:r>
          </a:p>
          <a:p>
            <a:pPr lvl="1">
              <a:spcBef>
                <a:spcPts val="0"/>
              </a:spcBef>
              <a:spcAft>
                <a:spcPts val="600"/>
              </a:spcAft>
            </a:pPr>
            <a:r>
              <a:rPr lang="en-US" dirty="0"/>
              <a:t>As certain as the innumerable nature of the stars.</a:t>
            </a:r>
          </a:p>
          <a:p>
            <a:pPr lvl="1">
              <a:spcBef>
                <a:spcPts val="0"/>
              </a:spcBef>
              <a:spcAft>
                <a:spcPts val="600"/>
              </a:spcAft>
            </a:pPr>
            <a:r>
              <a:rPr lang="en-US" dirty="0"/>
              <a:t>More certain than the doubts of a despairing people. </a:t>
            </a:r>
          </a:p>
          <a:p>
            <a:pPr lvl="1">
              <a:spcBef>
                <a:spcPts val="0"/>
              </a:spcBef>
              <a:spcAft>
                <a:spcPts val="1800"/>
              </a:spcAft>
            </a:pPr>
            <a:r>
              <a:rPr lang="en-US" dirty="0"/>
              <a:t>As certain as the fixed patterns of the earth.</a:t>
            </a:r>
            <a:r>
              <a:rPr lang="en-US" sz="3200" dirty="0"/>
              <a:t> </a:t>
            </a:r>
          </a:p>
          <a:p>
            <a:pPr>
              <a:spcBef>
                <a:spcPts val="0"/>
              </a:spcBef>
              <a:spcAft>
                <a:spcPts val="600"/>
              </a:spcAft>
            </a:pPr>
            <a:r>
              <a:rPr lang="en-US" sz="3600" dirty="0"/>
              <a:t>This restoration is the fulfillment of God’s promise to Abraham and David.</a:t>
            </a:r>
          </a:p>
        </p:txBody>
      </p:sp>
    </p:spTree>
    <p:extLst>
      <p:ext uri="{BB962C8B-B14F-4D97-AF65-F5344CB8AC3E}">
        <p14:creationId xmlns:p14="http://schemas.microsoft.com/office/powerpoint/2010/main" val="802514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b="1" dirty="0">
                <a:latin typeface="PT Sans" charset="-52"/>
                <a:ea typeface="PT Sans" charset="-52"/>
                <a:cs typeface="PT Sans" charset="-52"/>
              </a:rPr>
              <a:t>Jeremiah</a:t>
            </a:r>
            <a:endParaRPr lang="en-US" b="1" dirty="0">
              <a:latin typeface="PT Sans" charset="-52"/>
              <a:ea typeface="PT Sans" charset="-52"/>
              <a:cs typeface="PT Sans" charset="-52"/>
            </a:endParaRPr>
          </a:p>
        </p:txBody>
      </p:sp>
      <p:sp>
        <p:nvSpPr>
          <p:cNvPr id="3" name="Subtitle 2"/>
          <p:cNvSpPr>
            <a:spLocks noGrp="1"/>
          </p:cNvSpPr>
          <p:nvPr>
            <p:ph type="subTitle" idx="1"/>
          </p:nvPr>
        </p:nvSpPr>
        <p:spPr>
          <a:xfrm>
            <a:off x="773867" y="3602038"/>
            <a:ext cx="7596266" cy="1655762"/>
          </a:xfrm>
        </p:spPr>
        <p:txBody>
          <a:bodyPr>
            <a:normAutofit/>
          </a:bodyPr>
          <a:lstStyle/>
          <a:p>
            <a:r>
              <a:rPr lang="en-US" sz="3600" dirty="0" smtClean="0">
                <a:solidFill>
                  <a:srgbClr val="FFFF00"/>
                </a:solidFill>
                <a:latin typeface="PT Sans" charset="-52"/>
                <a:ea typeface="PT Sans" charset="-52"/>
                <a:cs typeface="PT Sans" charset="-52"/>
              </a:rPr>
              <a:t>#</a:t>
            </a:r>
            <a:r>
              <a:rPr lang="en-US" sz="3600" dirty="0" smtClean="0">
                <a:solidFill>
                  <a:srgbClr val="FFFF00"/>
                </a:solidFill>
                <a:latin typeface="PT Sans" charset="-52"/>
                <a:ea typeface="PT Sans" charset="-52"/>
                <a:cs typeface="PT Sans" charset="-52"/>
              </a:rPr>
              <a:t>30</a:t>
            </a:r>
            <a:r>
              <a:rPr lang="en-US" sz="3600" dirty="0" smtClean="0">
                <a:solidFill>
                  <a:srgbClr val="FFFF00"/>
                </a:solidFill>
                <a:latin typeface="PT Sans" charset="-52"/>
                <a:ea typeface="PT Sans" charset="-52"/>
                <a:cs typeface="PT Sans" charset="-52"/>
              </a:rPr>
              <a:t> </a:t>
            </a:r>
            <a:r>
              <a:rPr lang="mr-IN" sz="3600" dirty="0">
                <a:solidFill>
                  <a:srgbClr val="FFFF00"/>
                </a:solidFill>
                <a:latin typeface="PT Sans" charset="-52"/>
                <a:ea typeface="PT Sans" charset="-52"/>
                <a:cs typeface="PT Sans" charset="-52"/>
              </a:rPr>
              <a:t>–</a:t>
            </a:r>
            <a:r>
              <a:rPr lang="en-US" sz="3600" dirty="0">
                <a:solidFill>
                  <a:srgbClr val="FFFF00"/>
                </a:solidFill>
                <a:latin typeface="PT Sans" charset="-52"/>
                <a:ea typeface="PT Sans" charset="-52"/>
                <a:cs typeface="PT Sans" charset="-52"/>
              </a:rPr>
              <a:t> </a:t>
            </a:r>
            <a:r>
              <a:rPr lang="en-US" sz="3600" dirty="0" smtClean="0">
                <a:solidFill>
                  <a:srgbClr val="FFFF00"/>
                </a:solidFill>
                <a:latin typeface="PT Sans" charset="-52"/>
                <a:ea typeface="PT Sans" charset="-52"/>
                <a:cs typeface="PT Sans" charset="-52"/>
              </a:rPr>
              <a:t>Peace and Truth</a:t>
            </a:r>
            <a:endParaRPr lang="en-US" sz="3600" dirty="0">
              <a:solidFill>
                <a:srgbClr val="FFFF00"/>
              </a:solidFill>
              <a:latin typeface="PT Sans" charset="-52"/>
              <a:ea typeface="PT Sans" charset="-52"/>
              <a:cs typeface="PT Sans" charset="-52"/>
            </a:endParaRPr>
          </a:p>
          <a:p>
            <a:r>
              <a:rPr lang="en-US" sz="3600" i="1" dirty="0">
                <a:solidFill>
                  <a:srgbClr val="FFFF00"/>
                </a:solidFill>
                <a:latin typeface="PT Sans" charset="-52"/>
                <a:ea typeface="PT Sans" charset="-52"/>
                <a:cs typeface="PT Sans" charset="-52"/>
              </a:rPr>
              <a:t>Next up</a:t>
            </a:r>
            <a:r>
              <a:rPr lang="en-US" sz="3600" i="1" dirty="0" smtClean="0">
                <a:solidFill>
                  <a:srgbClr val="FFFF00"/>
                </a:solidFill>
                <a:latin typeface="PT Sans" charset="-52"/>
                <a:ea typeface="PT Sans" charset="-52"/>
                <a:cs typeface="PT Sans" charset="-52"/>
              </a:rPr>
              <a:t>: Jeremiah </a:t>
            </a:r>
            <a:r>
              <a:rPr lang="en-US" sz="3600" i="1" dirty="0" smtClean="0">
                <a:solidFill>
                  <a:srgbClr val="FFFF00"/>
                </a:solidFill>
                <a:latin typeface="PT Sans" charset="-52"/>
                <a:ea typeface="PT Sans" charset="-52"/>
                <a:cs typeface="PT Sans" charset="-52"/>
              </a:rPr>
              <a:t>34</a:t>
            </a:r>
            <a:endParaRPr lang="en-US" sz="3600" i="1" dirty="0">
              <a:solidFill>
                <a:srgbClr val="FFFF00"/>
              </a:solidFill>
              <a:latin typeface="PT Sans" charset="-52"/>
              <a:ea typeface="PT Sans" charset="-52"/>
              <a:cs typeface="PT Sans" charset="-52"/>
            </a:endParaRPr>
          </a:p>
        </p:txBody>
      </p:sp>
    </p:spTree>
    <p:extLst>
      <p:ext uri="{BB962C8B-B14F-4D97-AF65-F5344CB8AC3E}">
        <p14:creationId xmlns:p14="http://schemas.microsoft.com/office/powerpoint/2010/main" val="3197673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82418" y="367051"/>
            <a:ext cx="8740297" cy="6250898"/>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71500" indent="-480060" algn="l">
              <a:lnSpc>
                <a:spcPct val="150000"/>
              </a:lnSpc>
              <a:spcBef>
                <a:spcPts val="0"/>
              </a:spcBef>
              <a:spcAft>
                <a:spcPts val="600"/>
              </a:spcAft>
              <a:buFont typeface="Arial" charset="0"/>
              <a:buChar char="•"/>
            </a:pPr>
            <a:r>
              <a:rPr lang="en-US" dirty="0">
                <a:solidFill>
                  <a:prstClr val="white"/>
                </a:solidFill>
                <a:latin typeface="PT Sans" charset="-52"/>
                <a:ea typeface="PT Sans" charset="-52"/>
                <a:cs typeface="PT Sans" charset="-52"/>
              </a:rPr>
              <a:t>“forsaken me, the _______________ of living waters,  and hewed                    out for themselves broken ___________________.” (2:13</a:t>
            </a:r>
            <a:r>
              <a:rPr lang="en-US" dirty="0" smtClean="0">
                <a:solidFill>
                  <a:prstClr val="white"/>
                </a:solidFill>
                <a:latin typeface="PT Sans" charset="-52"/>
                <a:ea typeface="PT Sans" charset="-52"/>
                <a:cs typeface="PT Sans" charset="-52"/>
              </a:rPr>
              <a:t>)</a:t>
            </a:r>
          </a:p>
          <a:p>
            <a:pPr marL="571500" indent="-480060" algn="l">
              <a:lnSpc>
                <a:spcPct val="150000"/>
              </a:lnSpc>
              <a:spcBef>
                <a:spcPts val="0"/>
              </a:spcBef>
              <a:spcAft>
                <a:spcPts val="600"/>
              </a:spcAft>
              <a:buFont typeface="Arial" charset="0"/>
              <a:buChar char="•"/>
            </a:pPr>
            <a:r>
              <a:rPr lang="en-US" dirty="0" smtClean="0">
                <a:solidFill>
                  <a:prstClr val="white"/>
                </a:solidFill>
                <a:latin typeface="PT Sans" charset="-52"/>
                <a:ea typeface="PT Sans" charset="-52"/>
                <a:cs typeface="PT Sans" charset="-52"/>
              </a:rPr>
              <a:t>“They have healed the wound of my people _______________, saying, _____________________, when there is no peace.” (6:14)</a:t>
            </a:r>
          </a:p>
          <a:p>
            <a:pPr marL="571500" indent="-480060" algn="l">
              <a:lnSpc>
                <a:spcPct val="150000"/>
              </a:lnSpc>
              <a:spcBef>
                <a:spcPts val="0"/>
              </a:spcBef>
              <a:spcAft>
                <a:spcPts val="600"/>
              </a:spcAft>
              <a:buFont typeface="Arial" charset="0"/>
              <a:buChar char="•"/>
            </a:pPr>
            <a:r>
              <a:rPr lang="en-US" dirty="0" smtClean="0">
                <a:solidFill>
                  <a:prstClr val="white"/>
                </a:solidFill>
                <a:latin typeface="PT Sans" charset="-52"/>
                <a:ea typeface="PT Sans" charset="-52"/>
                <a:cs typeface="PT Sans" charset="-52"/>
              </a:rPr>
              <a:t>“Look for the ancient paths, walk in the good way, and you will find ___________   _____   ______  ________.” (6:16)</a:t>
            </a:r>
          </a:p>
          <a:p>
            <a:pPr marL="571500" indent="-480060" algn="l">
              <a:lnSpc>
                <a:spcPct val="150000"/>
              </a:lnSpc>
              <a:spcBef>
                <a:spcPts val="0"/>
              </a:spcBef>
              <a:spcAft>
                <a:spcPts val="600"/>
              </a:spcAft>
              <a:buFont typeface="Arial" charset="0"/>
              <a:buChar char="•"/>
            </a:pPr>
            <a:r>
              <a:rPr lang="en-US" dirty="0" smtClean="0">
                <a:solidFill>
                  <a:prstClr val="white"/>
                </a:solidFill>
                <a:latin typeface="PT Sans" charset="-52"/>
                <a:ea typeface="PT Sans" charset="-52"/>
                <a:cs typeface="PT Sans" charset="-52"/>
              </a:rPr>
              <a:t>“Has this house, which is called by my name, become a ______________________ in your sight?” (7:12)</a:t>
            </a:r>
          </a:p>
          <a:p>
            <a:pPr marL="571500" indent="-480060" algn="l">
              <a:lnSpc>
                <a:spcPct val="150000"/>
              </a:lnSpc>
              <a:spcBef>
                <a:spcPts val="0"/>
              </a:spcBef>
              <a:spcAft>
                <a:spcPts val="600"/>
              </a:spcAft>
              <a:buFont typeface="Arial" charset="0"/>
              <a:buChar char="•"/>
            </a:pPr>
            <a:r>
              <a:rPr lang="en-US" dirty="0" smtClean="0">
                <a:solidFill>
                  <a:prstClr val="white"/>
                </a:solidFill>
                <a:latin typeface="PT Sans" charset="-52"/>
                <a:ea typeface="PT Sans" charset="-52"/>
                <a:cs typeface="PT Sans" charset="-52"/>
              </a:rPr>
              <a:t>”But let Him who boasts, boast in this: that he _________________ &amp; _________ Me, that I am the LORD who exercises steadfast love, justice, and righteousness</a:t>
            </a:r>
            <a:r>
              <a:rPr lang="mr-IN" dirty="0" smtClean="0">
                <a:solidFill>
                  <a:prstClr val="white"/>
                </a:solidFill>
                <a:latin typeface="PT Sans" charset="-52"/>
                <a:ea typeface="PT Sans" charset="-52"/>
                <a:cs typeface="PT Sans" charset="-52"/>
              </a:rPr>
              <a:t>…</a:t>
            </a:r>
            <a:r>
              <a:rPr lang="en-US" dirty="0" smtClean="0">
                <a:solidFill>
                  <a:prstClr val="white"/>
                </a:solidFill>
                <a:latin typeface="PT Sans" charset="-52"/>
                <a:ea typeface="PT Sans" charset="-52"/>
                <a:cs typeface="PT Sans" charset="-52"/>
              </a:rPr>
              <a:t>” (9:24)</a:t>
            </a:r>
          </a:p>
          <a:p>
            <a:pPr marL="571500" indent="-480060" algn="l">
              <a:lnSpc>
                <a:spcPct val="150000"/>
              </a:lnSpc>
              <a:spcBef>
                <a:spcPts val="0"/>
              </a:spcBef>
              <a:spcAft>
                <a:spcPts val="600"/>
              </a:spcAft>
              <a:buFont typeface="Arial" charset="0"/>
              <a:buChar char="•"/>
            </a:pPr>
            <a:r>
              <a:rPr lang="en-US" dirty="0" smtClean="0">
                <a:solidFill>
                  <a:prstClr val="white"/>
                </a:solidFill>
                <a:latin typeface="PT Sans" charset="-52"/>
                <a:ea typeface="PT Sans" charset="-52"/>
                <a:cs typeface="PT Sans" charset="-52"/>
              </a:rPr>
              <a:t>“I know, O Lord, that a man’s way is not in ____________, Nor is it in a man who walks to ______________ his steps.” (10:23)</a:t>
            </a:r>
          </a:p>
        </p:txBody>
      </p:sp>
      <p:sp>
        <p:nvSpPr>
          <p:cNvPr id="7" name="TextBox 6"/>
          <p:cNvSpPr txBox="1"/>
          <p:nvPr/>
        </p:nvSpPr>
        <p:spPr>
          <a:xfrm>
            <a:off x="868394" y="3629784"/>
            <a:ext cx="2504495" cy="461665"/>
          </a:xfrm>
          <a:prstGeom prst="rect">
            <a:avLst/>
          </a:prstGeom>
          <a:solidFill>
            <a:schemeClr val="accent6"/>
          </a:solidFill>
        </p:spPr>
        <p:txBody>
          <a:bodyPr wrap="square" rtlCol="0">
            <a:spAutoFit/>
          </a:bodyPr>
          <a:lstStyle/>
          <a:p>
            <a:pPr marL="571500" indent="-754380" algn="ctr"/>
            <a:r>
              <a:rPr lang="en-US" sz="2400" dirty="0" smtClean="0">
                <a:solidFill>
                  <a:prstClr val="black"/>
                </a:solidFill>
                <a:latin typeface="PT Sans" charset="-52"/>
                <a:ea typeface="PT Sans" charset="-52"/>
                <a:cs typeface="PT Sans" charset="-52"/>
              </a:rPr>
              <a:t>Den of Robbers</a:t>
            </a:r>
            <a:endParaRPr lang="en-US" sz="2400" dirty="0">
              <a:solidFill>
                <a:prstClr val="black"/>
              </a:solidFill>
              <a:latin typeface="PT Sans" charset="-52"/>
              <a:ea typeface="PT Sans" charset="-52"/>
              <a:cs typeface="PT Sans" charset="-52"/>
            </a:endParaRPr>
          </a:p>
        </p:txBody>
      </p:sp>
      <p:sp>
        <p:nvSpPr>
          <p:cNvPr id="19" name="TextBox 18"/>
          <p:cNvSpPr txBox="1"/>
          <p:nvPr/>
        </p:nvSpPr>
        <p:spPr>
          <a:xfrm>
            <a:off x="976972" y="1767585"/>
            <a:ext cx="2184169" cy="461665"/>
          </a:xfrm>
          <a:prstGeom prst="rect">
            <a:avLst/>
          </a:prstGeom>
          <a:solidFill>
            <a:schemeClr val="accent1"/>
          </a:solidFill>
        </p:spPr>
        <p:txBody>
          <a:bodyPr wrap="square" rtlCol="0">
            <a:spAutoFit/>
          </a:bodyPr>
          <a:lstStyle/>
          <a:p>
            <a:pPr marL="571500" indent="-754380" algn="ctr"/>
            <a:r>
              <a:rPr lang="en-US" sz="2400" smtClean="0">
                <a:solidFill>
                  <a:prstClr val="black"/>
                </a:solidFill>
                <a:latin typeface="PT Sans" charset="-52"/>
                <a:ea typeface="PT Sans" charset="-52"/>
                <a:cs typeface="PT Sans" charset="-52"/>
              </a:rPr>
              <a:t>“Peace, Peace!”</a:t>
            </a:r>
            <a:endParaRPr lang="en-US" sz="2400" dirty="0">
              <a:solidFill>
                <a:prstClr val="black"/>
              </a:solidFill>
              <a:latin typeface="PT Sans" charset="-52"/>
              <a:ea typeface="PT Sans" charset="-52"/>
              <a:cs typeface="PT Sans" charset="-52"/>
            </a:endParaRPr>
          </a:p>
        </p:txBody>
      </p:sp>
      <p:sp>
        <p:nvSpPr>
          <p:cNvPr id="20" name="TextBox 19"/>
          <p:cNvSpPr txBox="1"/>
          <p:nvPr/>
        </p:nvSpPr>
        <p:spPr>
          <a:xfrm>
            <a:off x="976972" y="2693199"/>
            <a:ext cx="932781" cy="461665"/>
          </a:xfrm>
          <a:prstGeom prst="rect">
            <a:avLst/>
          </a:prstGeom>
          <a:solidFill>
            <a:schemeClr val="accent2"/>
          </a:solidFill>
        </p:spPr>
        <p:txBody>
          <a:bodyPr wrap="square" rtlCol="0">
            <a:spAutoFit/>
          </a:bodyPr>
          <a:lstStyle/>
          <a:p>
            <a:pPr marL="571500" indent="-754380" algn="ctr"/>
            <a:r>
              <a:rPr lang="en-US" sz="2400" dirty="0" smtClean="0">
                <a:solidFill>
                  <a:prstClr val="black"/>
                </a:solidFill>
                <a:latin typeface="PT Sans" charset="-52"/>
                <a:ea typeface="PT Sans" charset="-52"/>
                <a:cs typeface="PT Sans" charset="-52"/>
              </a:rPr>
              <a:t>rest</a:t>
            </a:r>
            <a:endParaRPr lang="en-US" sz="2400" dirty="0">
              <a:solidFill>
                <a:prstClr val="black"/>
              </a:solidFill>
              <a:latin typeface="PT Sans" charset="-52"/>
              <a:ea typeface="PT Sans" charset="-52"/>
              <a:cs typeface="PT Sans" charset="-52"/>
            </a:endParaRPr>
          </a:p>
        </p:txBody>
      </p:sp>
      <p:sp>
        <p:nvSpPr>
          <p:cNvPr id="21" name="TextBox 20"/>
          <p:cNvSpPr txBox="1"/>
          <p:nvPr/>
        </p:nvSpPr>
        <p:spPr>
          <a:xfrm>
            <a:off x="2218948" y="2693198"/>
            <a:ext cx="618336" cy="461665"/>
          </a:xfrm>
          <a:prstGeom prst="rect">
            <a:avLst/>
          </a:prstGeom>
          <a:solidFill>
            <a:schemeClr val="accent2"/>
          </a:solidFill>
        </p:spPr>
        <p:txBody>
          <a:bodyPr wrap="square" rtlCol="0">
            <a:spAutoFit/>
          </a:bodyPr>
          <a:lstStyle/>
          <a:p>
            <a:pPr marL="571500" indent="-754380" algn="ctr"/>
            <a:r>
              <a:rPr lang="en-US" sz="2400" dirty="0" smtClean="0">
                <a:solidFill>
                  <a:prstClr val="black"/>
                </a:solidFill>
                <a:latin typeface="PT Sans" charset="-52"/>
                <a:ea typeface="PT Sans" charset="-52"/>
                <a:cs typeface="PT Sans" charset="-52"/>
              </a:rPr>
              <a:t>for</a:t>
            </a:r>
            <a:endParaRPr lang="en-US" sz="2400" dirty="0">
              <a:solidFill>
                <a:prstClr val="black"/>
              </a:solidFill>
              <a:latin typeface="PT Sans" charset="-52"/>
              <a:ea typeface="PT Sans" charset="-52"/>
              <a:cs typeface="PT Sans" charset="-52"/>
            </a:endParaRPr>
          </a:p>
        </p:txBody>
      </p:sp>
      <p:sp>
        <p:nvSpPr>
          <p:cNvPr id="22" name="TextBox 21"/>
          <p:cNvSpPr txBox="1"/>
          <p:nvPr/>
        </p:nvSpPr>
        <p:spPr>
          <a:xfrm>
            <a:off x="2988733" y="2693197"/>
            <a:ext cx="768313" cy="461665"/>
          </a:xfrm>
          <a:prstGeom prst="rect">
            <a:avLst/>
          </a:prstGeom>
          <a:solidFill>
            <a:schemeClr val="accent2"/>
          </a:solidFill>
        </p:spPr>
        <p:txBody>
          <a:bodyPr wrap="square" rtlCol="0">
            <a:spAutoFit/>
          </a:bodyPr>
          <a:lstStyle/>
          <a:p>
            <a:pPr marL="571500" indent="-754380" algn="ctr"/>
            <a:r>
              <a:rPr lang="en-US" sz="2400" smtClean="0">
                <a:solidFill>
                  <a:prstClr val="black"/>
                </a:solidFill>
                <a:latin typeface="PT Sans" charset="-52"/>
                <a:ea typeface="PT Sans" charset="-52"/>
                <a:cs typeface="PT Sans" charset="-52"/>
              </a:rPr>
              <a:t>your</a:t>
            </a:r>
            <a:endParaRPr lang="en-US" sz="2400" dirty="0">
              <a:solidFill>
                <a:prstClr val="black"/>
              </a:solidFill>
              <a:latin typeface="PT Sans" charset="-52"/>
              <a:ea typeface="PT Sans" charset="-52"/>
              <a:cs typeface="PT Sans" charset="-52"/>
            </a:endParaRPr>
          </a:p>
        </p:txBody>
      </p:sp>
      <p:sp>
        <p:nvSpPr>
          <p:cNvPr id="23" name="TextBox 22"/>
          <p:cNvSpPr txBox="1"/>
          <p:nvPr/>
        </p:nvSpPr>
        <p:spPr>
          <a:xfrm>
            <a:off x="3916264" y="2693197"/>
            <a:ext cx="866314" cy="461665"/>
          </a:xfrm>
          <a:prstGeom prst="rect">
            <a:avLst/>
          </a:prstGeom>
          <a:solidFill>
            <a:schemeClr val="accent2"/>
          </a:solidFill>
        </p:spPr>
        <p:txBody>
          <a:bodyPr wrap="square" rtlCol="0">
            <a:spAutoFit/>
          </a:bodyPr>
          <a:lstStyle/>
          <a:p>
            <a:pPr marL="571500" indent="-754380" algn="ctr"/>
            <a:r>
              <a:rPr lang="en-US" sz="2400" dirty="0" smtClean="0">
                <a:solidFill>
                  <a:prstClr val="black"/>
                </a:solidFill>
                <a:latin typeface="PT Sans" charset="-52"/>
                <a:ea typeface="PT Sans" charset="-52"/>
                <a:cs typeface="PT Sans" charset="-52"/>
              </a:rPr>
              <a:t>souls</a:t>
            </a:r>
            <a:endParaRPr lang="en-US" sz="2400" dirty="0">
              <a:solidFill>
                <a:prstClr val="black"/>
              </a:solidFill>
              <a:latin typeface="PT Sans" charset="-52"/>
              <a:ea typeface="PT Sans" charset="-52"/>
              <a:cs typeface="PT Sans" charset="-52"/>
            </a:endParaRPr>
          </a:p>
        </p:txBody>
      </p:sp>
      <p:sp>
        <p:nvSpPr>
          <p:cNvPr id="13" name="TextBox 12"/>
          <p:cNvSpPr txBox="1"/>
          <p:nvPr/>
        </p:nvSpPr>
        <p:spPr>
          <a:xfrm>
            <a:off x="6319182" y="1290381"/>
            <a:ext cx="1164830" cy="461665"/>
          </a:xfrm>
          <a:prstGeom prst="rect">
            <a:avLst/>
          </a:prstGeom>
          <a:solidFill>
            <a:schemeClr val="accent1"/>
          </a:solidFill>
        </p:spPr>
        <p:txBody>
          <a:bodyPr wrap="square" rtlCol="0">
            <a:spAutoFit/>
          </a:bodyPr>
          <a:lstStyle/>
          <a:p>
            <a:pPr marL="571500" indent="-754380" algn="ctr"/>
            <a:r>
              <a:rPr lang="en-US" sz="2400" dirty="0" smtClean="0">
                <a:solidFill>
                  <a:prstClr val="black"/>
                </a:solidFill>
                <a:latin typeface="PT Sans" charset="-52"/>
                <a:ea typeface="PT Sans" charset="-52"/>
                <a:cs typeface="PT Sans" charset="-52"/>
              </a:rPr>
              <a:t>Lightly</a:t>
            </a:r>
            <a:endParaRPr lang="en-US" sz="2400" dirty="0">
              <a:solidFill>
                <a:prstClr val="black"/>
              </a:solidFill>
              <a:latin typeface="PT Sans" charset="-52"/>
              <a:ea typeface="PT Sans" charset="-52"/>
              <a:cs typeface="PT Sans" charset="-52"/>
            </a:endParaRPr>
          </a:p>
        </p:txBody>
      </p:sp>
      <p:sp>
        <p:nvSpPr>
          <p:cNvPr id="15" name="TextBox 14"/>
          <p:cNvSpPr txBox="1"/>
          <p:nvPr/>
        </p:nvSpPr>
        <p:spPr>
          <a:xfrm>
            <a:off x="6421697" y="4154483"/>
            <a:ext cx="1817225" cy="461665"/>
          </a:xfrm>
          <a:prstGeom prst="rect">
            <a:avLst/>
          </a:prstGeom>
          <a:solidFill>
            <a:schemeClr val="accent2">
              <a:lumMod val="60000"/>
              <a:lumOff val="40000"/>
            </a:schemeClr>
          </a:solidFill>
        </p:spPr>
        <p:txBody>
          <a:bodyPr wrap="square" rtlCol="0">
            <a:spAutoFit/>
          </a:bodyPr>
          <a:lstStyle/>
          <a:p>
            <a:pPr marL="571500" indent="-754380" algn="ctr"/>
            <a:r>
              <a:rPr lang="en-US" sz="2400" dirty="0" smtClean="0">
                <a:solidFill>
                  <a:prstClr val="black"/>
                </a:solidFill>
                <a:latin typeface="PT Sans" charset="-52"/>
                <a:ea typeface="PT Sans" charset="-52"/>
                <a:cs typeface="PT Sans" charset="-52"/>
              </a:rPr>
              <a:t>Understands</a:t>
            </a:r>
            <a:endParaRPr lang="en-US" sz="2400" dirty="0">
              <a:solidFill>
                <a:prstClr val="black"/>
              </a:solidFill>
              <a:latin typeface="PT Sans" charset="-52"/>
              <a:ea typeface="PT Sans" charset="-52"/>
              <a:cs typeface="PT Sans" charset="-52"/>
            </a:endParaRPr>
          </a:p>
        </p:txBody>
      </p:sp>
      <p:sp>
        <p:nvSpPr>
          <p:cNvPr id="16" name="TextBox 15"/>
          <p:cNvSpPr txBox="1"/>
          <p:nvPr/>
        </p:nvSpPr>
        <p:spPr>
          <a:xfrm>
            <a:off x="800874" y="4631138"/>
            <a:ext cx="1044778" cy="461665"/>
          </a:xfrm>
          <a:prstGeom prst="rect">
            <a:avLst/>
          </a:prstGeom>
          <a:solidFill>
            <a:schemeClr val="accent2">
              <a:lumMod val="60000"/>
              <a:lumOff val="40000"/>
            </a:schemeClr>
          </a:solidFill>
        </p:spPr>
        <p:txBody>
          <a:bodyPr wrap="square" rtlCol="0">
            <a:spAutoFit/>
          </a:bodyPr>
          <a:lstStyle/>
          <a:p>
            <a:pPr marL="571500" indent="-754380" algn="ctr"/>
            <a:r>
              <a:rPr lang="en-US" sz="2400" smtClean="0">
                <a:solidFill>
                  <a:prstClr val="black"/>
                </a:solidFill>
                <a:latin typeface="PT Sans" charset="-52"/>
                <a:ea typeface="PT Sans" charset="-52"/>
                <a:cs typeface="PT Sans" charset="-52"/>
              </a:rPr>
              <a:t>knows</a:t>
            </a:r>
            <a:endParaRPr lang="en-US" sz="2400" dirty="0">
              <a:solidFill>
                <a:prstClr val="black"/>
              </a:solidFill>
              <a:latin typeface="PT Sans" charset="-52"/>
              <a:ea typeface="PT Sans" charset="-52"/>
              <a:cs typeface="PT Sans" charset="-52"/>
            </a:endParaRPr>
          </a:p>
        </p:txBody>
      </p:sp>
      <p:sp>
        <p:nvSpPr>
          <p:cNvPr id="17" name="TextBox 16"/>
          <p:cNvSpPr txBox="1"/>
          <p:nvPr/>
        </p:nvSpPr>
        <p:spPr>
          <a:xfrm>
            <a:off x="5890868" y="5539478"/>
            <a:ext cx="1163258" cy="461665"/>
          </a:xfrm>
          <a:prstGeom prst="rect">
            <a:avLst/>
          </a:prstGeom>
          <a:solidFill>
            <a:schemeClr val="tx2">
              <a:lumMod val="75000"/>
            </a:schemeClr>
          </a:solidFill>
        </p:spPr>
        <p:txBody>
          <a:bodyPr wrap="square" rtlCol="0">
            <a:spAutoFit/>
          </a:bodyPr>
          <a:lstStyle/>
          <a:p>
            <a:pPr marL="571500" indent="-754380" algn="ctr"/>
            <a:r>
              <a:rPr lang="en-US" sz="2400" dirty="0" smtClean="0">
                <a:solidFill>
                  <a:prstClr val="black"/>
                </a:solidFill>
                <a:latin typeface="PT Sans" charset="-52"/>
                <a:ea typeface="PT Sans" charset="-52"/>
                <a:cs typeface="PT Sans" charset="-52"/>
              </a:rPr>
              <a:t>himself</a:t>
            </a:r>
            <a:endParaRPr lang="en-US" sz="2400" dirty="0">
              <a:solidFill>
                <a:prstClr val="black"/>
              </a:solidFill>
              <a:latin typeface="PT Sans" charset="-52"/>
              <a:ea typeface="PT Sans" charset="-52"/>
              <a:cs typeface="PT Sans" charset="-52"/>
            </a:endParaRPr>
          </a:p>
        </p:txBody>
      </p:sp>
      <p:sp>
        <p:nvSpPr>
          <p:cNvPr id="24" name="TextBox 23"/>
          <p:cNvSpPr txBox="1"/>
          <p:nvPr/>
        </p:nvSpPr>
        <p:spPr>
          <a:xfrm>
            <a:off x="3314063" y="5996458"/>
            <a:ext cx="1044778" cy="461665"/>
          </a:xfrm>
          <a:prstGeom prst="rect">
            <a:avLst/>
          </a:prstGeom>
          <a:solidFill>
            <a:schemeClr val="tx2">
              <a:lumMod val="75000"/>
            </a:schemeClr>
          </a:solidFill>
        </p:spPr>
        <p:txBody>
          <a:bodyPr wrap="square" rtlCol="0">
            <a:spAutoFit/>
          </a:bodyPr>
          <a:lstStyle/>
          <a:p>
            <a:pPr marL="571500" indent="-754380" algn="ctr"/>
            <a:r>
              <a:rPr lang="en-US" sz="2400" dirty="0" smtClean="0">
                <a:solidFill>
                  <a:prstClr val="black"/>
                </a:solidFill>
                <a:latin typeface="PT Sans" charset="-52"/>
                <a:ea typeface="PT Sans" charset="-52"/>
                <a:cs typeface="PT Sans" charset="-52"/>
              </a:rPr>
              <a:t>direct</a:t>
            </a:r>
            <a:endParaRPr lang="en-US" sz="2400" dirty="0">
              <a:solidFill>
                <a:prstClr val="black"/>
              </a:solidFill>
              <a:latin typeface="PT Sans" charset="-52"/>
              <a:ea typeface="PT Sans" charset="-52"/>
              <a:cs typeface="PT Sans" charset="-52"/>
            </a:endParaRPr>
          </a:p>
        </p:txBody>
      </p:sp>
      <p:sp>
        <p:nvSpPr>
          <p:cNvPr id="18" name="TextBox 17"/>
          <p:cNvSpPr txBox="1"/>
          <p:nvPr/>
        </p:nvSpPr>
        <p:spPr>
          <a:xfrm>
            <a:off x="2924594" y="332823"/>
            <a:ext cx="1823717" cy="461665"/>
          </a:xfrm>
          <a:prstGeom prst="rect">
            <a:avLst/>
          </a:prstGeom>
          <a:solidFill>
            <a:schemeClr val="accent3"/>
          </a:solidFill>
        </p:spPr>
        <p:txBody>
          <a:bodyPr wrap="square" rtlCol="0">
            <a:spAutoFit/>
          </a:bodyPr>
          <a:lstStyle/>
          <a:p>
            <a:pPr marL="571500" indent="-754380" algn="ctr"/>
            <a:r>
              <a:rPr lang="en-US" sz="2400" dirty="0" smtClean="0">
                <a:solidFill>
                  <a:prstClr val="black"/>
                </a:solidFill>
                <a:latin typeface="PT Sans" charset="-52"/>
                <a:ea typeface="PT Sans" charset="-52"/>
                <a:cs typeface="PT Sans" charset="-52"/>
              </a:rPr>
              <a:t>Fountain</a:t>
            </a:r>
            <a:endParaRPr lang="en-US" sz="2400" dirty="0">
              <a:solidFill>
                <a:prstClr val="black"/>
              </a:solidFill>
              <a:latin typeface="PT Sans" charset="-52"/>
              <a:ea typeface="PT Sans" charset="-52"/>
              <a:cs typeface="PT Sans" charset="-52"/>
            </a:endParaRPr>
          </a:p>
        </p:txBody>
      </p:sp>
      <p:sp>
        <p:nvSpPr>
          <p:cNvPr id="25" name="TextBox 24"/>
          <p:cNvSpPr txBox="1"/>
          <p:nvPr/>
        </p:nvSpPr>
        <p:spPr>
          <a:xfrm>
            <a:off x="4221593" y="828716"/>
            <a:ext cx="1823717" cy="461665"/>
          </a:xfrm>
          <a:prstGeom prst="rect">
            <a:avLst/>
          </a:prstGeom>
          <a:solidFill>
            <a:schemeClr val="accent3"/>
          </a:solidFill>
        </p:spPr>
        <p:txBody>
          <a:bodyPr wrap="square" rtlCol="0">
            <a:spAutoFit/>
          </a:bodyPr>
          <a:lstStyle/>
          <a:p>
            <a:pPr marL="571500" indent="-754380" algn="ctr"/>
            <a:r>
              <a:rPr lang="en-US" sz="2400" dirty="0" smtClean="0">
                <a:solidFill>
                  <a:prstClr val="black"/>
                </a:solidFill>
                <a:latin typeface="PT Sans" charset="-52"/>
                <a:ea typeface="PT Sans" charset="-52"/>
                <a:cs typeface="PT Sans" charset="-52"/>
              </a:rPr>
              <a:t>Cisterns</a:t>
            </a:r>
            <a:r>
              <a:rPr lang="mr-IN" sz="2400" dirty="0" smtClean="0">
                <a:solidFill>
                  <a:prstClr val="black"/>
                </a:solidFill>
                <a:latin typeface="PT Sans" charset="-52"/>
                <a:ea typeface="PT Sans" charset="-52"/>
                <a:cs typeface="PT Sans" charset="-52"/>
              </a:rPr>
              <a:t>…</a:t>
            </a:r>
            <a:endParaRPr lang="en-US" sz="2400" dirty="0">
              <a:solidFill>
                <a:prstClr val="black"/>
              </a:solidFill>
              <a:latin typeface="PT Sans" charset="-52"/>
              <a:ea typeface="PT Sans" charset="-52"/>
              <a:cs typeface="PT Sans" charset="-52"/>
            </a:endParaRPr>
          </a:p>
        </p:txBody>
      </p:sp>
    </p:spTree>
    <p:extLst>
      <p:ext uri="{BB962C8B-B14F-4D97-AF65-F5344CB8AC3E}">
        <p14:creationId xmlns:p14="http://schemas.microsoft.com/office/powerpoint/2010/main" val="1569471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P spid="22" grpId="0" animBg="1"/>
      <p:bldP spid="23" grpId="0" animBg="1"/>
      <p:bldP spid="13" grpId="0" animBg="1"/>
      <p:bldP spid="15" grpId="0" animBg="1"/>
      <p:bldP spid="16" grpId="0" animBg="1"/>
      <p:bldP spid="17" grpId="0" animBg="1"/>
      <p:bldP spid="24" grpId="0" animBg="1"/>
      <p:bldP spid="18" grpId="0" animBg="1"/>
      <p:bldP spid="2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95118" y="709951"/>
            <a:ext cx="8740297" cy="50812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71500" indent="-480060" algn="l">
              <a:lnSpc>
                <a:spcPct val="150000"/>
              </a:lnSpc>
              <a:spcBef>
                <a:spcPts val="0"/>
              </a:spcBef>
              <a:spcAft>
                <a:spcPts val="600"/>
              </a:spcAft>
              <a:buFont typeface="Arial" charset="0"/>
              <a:buChar char="•"/>
            </a:pPr>
            <a:r>
              <a:rPr lang="en-US" dirty="0" smtClean="0">
                <a:latin typeface="PT Sans" charset="-52"/>
                <a:ea typeface="PT Sans" charset="-52"/>
                <a:cs typeface="PT Sans" charset="-52"/>
              </a:rPr>
              <a:t>“Blessed is the man who ______________ in the Lord ... He will be like a __________________________________.” (17:7-8)</a:t>
            </a:r>
          </a:p>
          <a:p>
            <a:pPr marL="571500" indent="-480060" algn="l">
              <a:lnSpc>
                <a:spcPct val="150000"/>
              </a:lnSpc>
              <a:spcBef>
                <a:spcPts val="0"/>
              </a:spcBef>
              <a:spcAft>
                <a:spcPts val="600"/>
              </a:spcAft>
              <a:buFont typeface="Arial" charset="0"/>
              <a:buChar char="•"/>
            </a:pPr>
            <a:r>
              <a:rPr lang="en-US" dirty="0" smtClean="0">
                <a:latin typeface="PT Sans" charset="-52"/>
                <a:ea typeface="PT Sans" charset="-52"/>
                <a:cs typeface="PT Sans" charset="-52"/>
              </a:rPr>
              <a:t>The heart is more _______________ than all else and is desperately __________.” (17:9)</a:t>
            </a:r>
          </a:p>
          <a:p>
            <a:pPr marL="571500" indent="-480060" algn="l">
              <a:lnSpc>
                <a:spcPct val="150000"/>
              </a:lnSpc>
              <a:spcBef>
                <a:spcPts val="0"/>
              </a:spcBef>
              <a:spcAft>
                <a:spcPts val="600"/>
              </a:spcAft>
              <a:buFont typeface="Arial" charset="0"/>
              <a:buChar char="•"/>
            </a:pPr>
            <a:r>
              <a:rPr lang="en-US" dirty="0" smtClean="0">
                <a:latin typeface="PT Sans" charset="-52"/>
                <a:ea typeface="PT Sans" charset="-52"/>
                <a:cs typeface="PT Sans" charset="-52"/>
              </a:rPr>
              <a:t>O Lord, you have ____________ me, and I was ____________; you have _______________ me and prevailed. (20:7)</a:t>
            </a:r>
          </a:p>
          <a:p>
            <a:pPr marL="571500" indent="-480060" algn="l">
              <a:lnSpc>
                <a:spcPct val="150000"/>
              </a:lnSpc>
              <a:spcBef>
                <a:spcPts val="0"/>
              </a:spcBef>
              <a:spcAft>
                <a:spcPts val="600"/>
              </a:spcAft>
              <a:buFont typeface="Arial" charset="0"/>
              <a:buChar char="•"/>
            </a:pPr>
            <a:r>
              <a:rPr lang="en-US" dirty="0" smtClean="0">
                <a:latin typeface="PT Sans" charset="-52"/>
                <a:ea typeface="PT Sans" charset="-52"/>
                <a:cs typeface="PT Sans" charset="-52"/>
              </a:rPr>
              <a:t>But if I say, “I will not </a:t>
            </a:r>
            <a:r>
              <a:rPr lang="mr-IN" dirty="0" smtClean="0">
                <a:latin typeface="PT Sans" charset="-52"/>
                <a:ea typeface="PT Sans" charset="-52"/>
                <a:cs typeface="PT Sans" charset="-52"/>
              </a:rPr>
              <a:t>…</a:t>
            </a:r>
            <a:r>
              <a:rPr lang="en-US" dirty="0">
                <a:latin typeface="PT Sans" charset="-52"/>
                <a:ea typeface="PT Sans" charset="-52"/>
                <a:cs typeface="PT Sans" charset="-52"/>
              </a:rPr>
              <a:t> </a:t>
            </a:r>
            <a:r>
              <a:rPr lang="en-US" dirty="0" smtClean="0">
                <a:latin typeface="PT Sans" charset="-52"/>
                <a:ea typeface="PT Sans" charset="-52"/>
                <a:cs typeface="PT Sans" charset="-52"/>
              </a:rPr>
              <a:t>speak anymore in His name, then in my heart it becomes like a ____________ ______ .” (20:9)</a:t>
            </a:r>
          </a:p>
        </p:txBody>
      </p:sp>
      <p:sp>
        <p:nvSpPr>
          <p:cNvPr id="7" name="TextBox 6"/>
          <p:cNvSpPr txBox="1"/>
          <p:nvPr/>
        </p:nvSpPr>
        <p:spPr>
          <a:xfrm>
            <a:off x="2268968" y="1348782"/>
            <a:ext cx="3821614" cy="461665"/>
          </a:xfrm>
          <a:prstGeom prst="rect">
            <a:avLst/>
          </a:prstGeom>
          <a:solidFill>
            <a:schemeClr val="accent6"/>
          </a:solidFill>
        </p:spPr>
        <p:txBody>
          <a:bodyPr wrap="square" rtlCol="0">
            <a:spAutoFit/>
          </a:bodyPr>
          <a:lstStyle/>
          <a:p>
            <a:pPr marL="571500" indent="-754380" algn="ctr"/>
            <a:r>
              <a:rPr lang="en-US" sz="2400" dirty="0" smtClean="0">
                <a:solidFill>
                  <a:schemeClr val="bg1"/>
                </a:solidFill>
                <a:latin typeface="PT Sans" charset="-52"/>
                <a:ea typeface="PT Sans" charset="-52"/>
                <a:cs typeface="PT Sans" charset="-52"/>
              </a:rPr>
              <a:t>Tree planted by the water</a:t>
            </a:r>
            <a:endParaRPr lang="en-US" sz="2400" dirty="0">
              <a:solidFill>
                <a:schemeClr val="bg1"/>
              </a:solidFill>
              <a:latin typeface="PT Sans" charset="-52"/>
              <a:ea typeface="PT Sans" charset="-52"/>
              <a:cs typeface="PT Sans" charset="-52"/>
            </a:endParaRPr>
          </a:p>
        </p:txBody>
      </p:sp>
      <p:sp>
        <p:nvSpPr>
          <p:cNvPr id="19" name="TextBox 18"/>
          <p:cNvSpPr txBox="1"/>
          <p:nvPr/>
        </p:nvSpPr>
        <p:spPr>
          <a:xfrm>
            <a:off x="1683902" y="3693150"/>
            <a:ext cx="1652732" cy="461665"/>
          </a:xfrm>
          <a:prstGeom prst="rect">
            <a:avLst/>
          </a:prstGeom>
          <a:solidFill>
            <a:schemeClr val="accent1"/>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overcome</a:t>
            </a:r>
            <a:endParaRPr lang="en-US" sz="2400" dirty="0">
              <a:solidFill>
                <a:schemeClr val="bg1"/>
              </a:solidFill>
              <a:latin typeface="PT Sans" charset="-52"/>
              <a:ea typeface="PT Sans" charset="-52"/>
              <a:cs typeface="PT Sans" charset="-52"/>
            </a:endParaRPr>
          </a:p>
        </p:txBody>
      </p:sp>
      <p:sp>
        <p:nvSpPr>
          <p:cNvPr id="13" name="TextBox 12"/>
          <p:cNvSpPr txBox="1"/>
          <p:nvPr/>
        </p:nvSpPr>
        <p:spPr>
          <a:xfrm>
            <a:off x="3103590" y="3116833"/>
            <a:ext cx="1434038" cy="461665"/>
          </a:xfrm>
          <a:prstGeom prst="rect">
            <a:avLst/>
          </a:prstGeom>
          <a:solidFill>
            <a:schemeClr val="accent1"/>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deceived</a:t>
            </a:r>
            <a:endParaRPr lang="en-US" sz="2400" dirty="0">
              <a:solidFill>
                <a:schemeClr val="bg1"/>
              </a:solidFill>
              <a:latin typeface="PT Sans" charset="-52"/>
              <a:ea typeface="PT Sans" charset="-52"/>
              <a:cs typeface="PT Sans" charset="-52"/>
            </a:endParaRPr>
          </a:p>
        </p:txBody>
      </p:sp>
      <p:sp>
        <p:nvSpPr>
          <p:cNvPr id="15" name="TextBox 14"/>
          <p:cNvSpPr txBox="1"/>
          <p:nvPr/>
        </p:nvSpPr>
        <p:spPr>
          <a:xfrm>
            <a:off x="4421075" y="4858251"/>
            <a:ext cx="1435262" cy="461665"/>
          </a:xfrm>
          <a:prstGeom prst="rect">
            <a:avLst/>
          </a:prstGeom>
          <a:solidFill>
            <a:schemeClr val="accent2">
              <a:lumMod val="60000"/>
              <a:lumOff val="40000"/>
            </a:schemeClr>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burning</a:t>
            </a:r>
            <a:endParaRPr lang="en-US" sz="2400" dirty="0">
              <a:solidFill>
                <a:schemeClr val="bg1"/>
              </a:solidFill>
              <a:latin typeface="PT Sans" charset="-52"/>
              <a:ea typeface="PT Sans" charset="-52"/>
              <a:cs typeface="PT Sans" charset="-52"/>
            </a:endParaRPr>
          </a:p>
        </p:txBody>
      </p:sp>
      <p:sp>
        <p:nvSpPr>
          <p:cNvPr id="16" name="TextBox 15"/>
          <p:cNvSpPr txBox="1"/>
          <p:nvPr/>
        </p:nvSpPr>
        <p:spPr>
          <a:xfrm>
            <a:off x="5985671" y="4858250"/>
            <a:ext cx="667021" cy="461665"/>
          </a:xfrm>
          <a:prstGeom prst="rect">
            <a:avLst/>
          </a:prstGeom>
          <a:solidFill>
            <a:schemeClr val="accent2">
              <a:lumMod val="60000"/>
              <a:lumOff val="40000"/>
            </a:schemeClr>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fire</a:t>
            </a:r>
            <a:endParaRPr lang="en-US" sz="2400" dirty="0">
              <a:solidFill>
                <a:schemeClr val="bg1"/>
              </a:solidFill>
              <a:latin typeface="PT Sans" charset="-52"/>
              <a:ea typeface="PT Sans" charset="-52"/>
              <a:cs typeface="PT Sans" charset="-52"/>
            </a:endParaRPr>
          </a:p>
        </p:txBody>
      </p:sp>
      <p:sp>
        <p:nvSpPr>
          <p:cNvPr id="18" name="TextBox 17"/>
          <p:cNvSpPr txBox="1"/>
          <p:nvPr/>
        </p:nvSpPr>
        <p:spPr>
          <a:xfrm>
            <a:off x="3267916" y="1937799"/>
            <a:ext cx="1823717" cy="461665"/>
          </a:xfrm>
          <a:prstGeom prst="rect">
            <a:avLst/>
          </a:prstGeom>
          <a:solidFill>
            <a:schemeClr val="accent3"/>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deceitful</a:t>
            </a:r>
            <a:endParaRPr lang="en-US" sz="2400" dirty="0">
              <a:solidFill>
                <a:schemeClr val="bg1"/>
              </a:solidFill>
              <a:latin typeface="PT Sans" charset="-52"/>
              <a:ea typeface="PT Sans" charset="-52"/>
              <a:cs typeface="PT Sans" charset="-52"/>
            </a:endParaRPr>
          </a:p>
        </p:txBody>
      </p:sp>
      <p:sp>
        <p:nvSpPr>
          <p:cNvPr id="25" name="TextBox 24"/>
          <p:cNvSpPr txBox="1"/>
          <p:nvPr/>
        </p:nvSpPr>
        <p:spPr>
          <a:xfrm>
            <a:off x="2510268" y="2469793"/>
            <a:ext cx="932781" cy="461665"/>
          </a:xfrm>
          <a:prstGeom prst="rect">
            <a:avLst/>
          </a:prstGeom>
          <a:solidFill>
            <a:schemeClr val="accent3"/>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sick</a:t>
            </a:r>
            <a:endParaRPr lang="en-US" sz="2400" dirty="0">
              <a:solidFill>
                <a:schemeClr val="bg1"/>
              </a:solidFill>
              <a:latin typeface="PT Sans" charset="-52"/>
              <a:ea typeface="PT Sans" charset="-52"/>
              <a:cs typeface="PT Sans" charset="-52"/>
            </a:endParaRPr>
          </a:p>
        </p:txBody>
      </p:sp>
      <p:sp>
        <p:nvSpPr>
          <p:cNvPr id="26" name="TextBox 25"/>
          <p:cNvSpPr txBox="1"/>
          <p:nvPr/>
        </p:nvSpPr>
        <p:spPr>
          <a:xfrm>
            <a:off x="4371541" y="771665"/>
            <a:ext cx="1207366" cy="461665"/>
          </a:xfrm>
          <a:prstGeom prst="rect">
            <a:avLst/>
          </a:prstGeom>
          <a:solidFill>
            <a:schemeClr val="accent6"/>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trusts</a:t>
            </a:r>
            <a:endParaRPr lang="en-US" sz="2400" dirty="0">
              <a:solidFill>
                <a:schemeClr val="bg1"/>
              </a:solidFill>
              <a:latin typeface="PT Sans" charset="-52"/>
              <a:ea typeface="PT Sans" charset="-52"/>
              <a:cs typeface="PT Sans" charset="-52"/>
            </a:endParaRPr>
          </a:p>
        </p:txBody>
      </p:sp>
      <p:sp>
        <p:nvSpPr>
          <p:cNvPr id="27" name="TextBox 26"/>
          <p:cNvSpPr txBox="1"/>
          <p:nvPr/>
        </p:nvSpPr>
        <p:spPr>
          <a:xfrm>
            <a:off x="6596926" y="3116833"/>
            <a:ext cx="1434038" cy="461665"/>
          </a:xfrm>
          <a:prstGeom prst="rect">
            <a:avLst/>
          </a:prstGeom>
          <a:solidFill>
            <a:schemeClr val="accent1"/>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deceived</a:t>
            </a:r>
            <a:endParaRPr lang="en-US" sz="2400" dirty="0">
              <a:solidFill>
                <a:schemeClr val="bg1"/>
              </a:solidFill>
              <a:latin typeface="PT Sans" charset="-52"/>
              <a:ea typeface="PT Sans" charset="-52"/>
              <a:cs typeface="PT Sans" charset="-52"/>
            </a:endParaRPr>
          </a:p>
        </p:txBody>
      </p:sp>
    </p:spTree>
    <p:extLst>
      <p:ext uri="{BB962C8B-B14F-4D97-AF65-F5344CB8AC3E}">
        <p14:creationId xmlns:p14="http://schemas.microsoft.com/office/powerpoint/2010/main" val="559460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13" grpId="0" animBg="1"/>
      <p:bldP spid="15" grpId="0" animBg="1"/>
      <p:bldP spid="16" grpId="0" animBg="1"/>
      <p:bldP spid="18" grpId="0" animBg="1"/>
      <p:bldP spid="25" grpId="0" animBg="1"/>
      <p:bldP spid="26" grpId="0" animBg="1"/>
      <p:bldP spid="2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82418" y="417851"/>
            <a:ext cx="8740297" cy="625089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71500" indent="-480060" algn="l">
              <a:lnSpc>
                <a:spcPct val="150000"/>
              </a:lnSpc>
              <a:spcBef>
                <a:spcPts val="0"/>
              </a:spcBef>
              <a:spcAft>
                <a:spcPts val="600"/>
              </a:spcAft>
              <a:buFont typeface="Arial" charset="0"/>
              <a:buChar char="•"/>
            </a:pPr>
            <a:r>
              <a:rPr lang="en-US" dirty="0" smtClean="0">
                <a:latin typeface="PT Sans" charset="-52"/>
                <a:ea typeface="PT Sans" charset="-52"/>
                <a:cs typeface="PT Sans" charset="-52"/>
              </a:rPr>
              <a:t>I will raise up for David a _____________ ; He will reign as king and act wisely and do ___________ &amp; ________________ (23:5)</a:t>
            </a:r>
          </a:p>
          <a:p>
            <a:pPr marL="571500" indent="-480060" algn="l">
              <a:lnSpc>
                <a:spcPct val="150000"/>
              </a:lnSpc>
              <a:spcBef>
                <a:spcPts val="0"/>
              </a:spcBef>
              <a:spcAft>
                <a:spcPts val="600"/>
              </a:spcAft>
              <a:buFont typeface="Arial" charset="0"/>
              <a:buChar char="•"/>
            </a:pPr>
            <a:r>
              <a:rPr lang="en-US" dirty="0">
                <a:latin typeface="PT Sans" charset="-52"/>
                <a:ea typeface="PT Sans" charset="-52"/>
                <a:cs typeface="PT Sans" charset="-52"/>
              </a:rPr>
              <a:t>[of </a:t>
            </a:r>
            <a:r>
              <a:rPr lang="en-US" dirty="0" smtClean="0">
                <a:latin typeface="PT Sans" charset="-52"/>
                <a:ea typeface="PT Sans" charset="-52"/>
                <a:cs typeface="PT Sans" charset="-52"/>
              </a:rPr>
              <a:t>false prophets</a:t>
            </a:r>
            <a:r>
              <a:rPr lang="en-US" dirty="0">
                <a:latin typeface="PT Sans" charset="-52"/>
                <a:ea typeface="PT Sans" charset="-52"/>
                <a:cs typeface="PT Sans" charset="-52"/>
              </a:rPr>
              <a:t>] “But who has stood in the ____________ of the Lord, the he should see and hear His word?” (23:18)</a:t>
            </a:r>
          </a:p>
          <a:p>
            <a:pPr marL="571500" indent="-480060" algn="l">
              <a:lnSpc>
                <a:spcPct val="150000"/>
              </a:lnSpc>
              <a:spcBef>
                <a:spcPts val="0"/>
              </a:spcBef>
              <a:spcAft>
                <a:spcPts val="600"/>
              </a:spcAft>
              <a:buFont typeface="Arial" charset="0"/>
              <a:buChar char="•"/>
            </a:pPr>
            <a:r>
              <a:rPr lang="en-US" dirty="0" smtClean="0">
                <a:latin typeface="PT Sans" charset="-52"/>
                <a:ea typeface="PT Sans" charset="-52"/>
                <a:cs typeface="PT Sans" charset="-52"/>
              </a:rPr>
              <a:t>This whole land will be a desolation and a horror, and these nations will serve the king of Babylon _________ years. (25:11)</a:t>
            </a:r>
          </a:p>
          <a:p>
            <a:pPr marL="571500" indent="-480060" algn="l">
              <a:lnSpc>
                <a:spcPct val="150000"/>
              </a:lnSpc>
              <a:spcBef>
                <a:spcPts val="0"/>
              </a:spcBef>
              <a:spcAft>
                <a:spcPts val="600"/>
              </a:spcAft>
              <a:buFont typeface="Arial" charset="0"/>
              <a:buChar char="•"/>
            </a:pPr>
            <a:r>
              <a:rPr lang="en-US" dirty="0" smtClean="0">
                <a:latin typeface="PT Sans" charset="-52"/>
                <a:ea typeface="PT Sans" charset="-52"/>
                <a:cs typeface="PT Sans" charset="-52"/>
              </a:rPr>
              <a:t>Take this cup of wine of ____________ from my hand and cause all the ______________ where I send you to drink it. (25:15)</a:t>
            </a:r>
          </a:p>
          <a:p>
            <a:pPr marL="571500" indent="-480060" algn="l">
              <a:lnSpc>
                <a:spcPct val="150000"/>
              </a:lnSpc>
              <a:spcBef>
                <a:spcPts val="0"/>
              </a:spcBef>
              <a:spcAft>
                <a:spcPts val="600"/>
              </a:spcAft>
              <a:buFont typeface="Arial" charset="0"/>
              <a:buChar char="•"/>
            </a:pPr>
            <a:r>
              <a:rPr lang="en-US" dirty="0" smtClean="0">
                <a:latin typeface="PT Sans" charset="-52"/>
                <a:ea typeface="PT Sans" charset="-52"/>
                <a:cs typeface="PT Sans" charset="-52"/>
              </a:rPr>
              <a:t>I know the plans I have for you, plans for _____________ and not for calamity to give you a future and a ________. (29:11)</a:t>
            </a:r>
          </a:p>
        </p:txBody>
      </p:sp>
      <p:sp>
        <p:nvSpPr>
          <p:cNvPr id="7" name="TextBox 6"/>
          <p:cNvSpPr txBox="1"/>
          <p:nvPr/>
        </p:nvSpPr>
        <p:spPr>
          <a:xfrm>
            <a:off x="3839511" y="1038613"/>
            <a:ext cx="1169747" cy="461665"/>
          </a:xfrm>
          <a:prstGeom prst="rect">
            <a:avLst/>
          </a:prstGeom>
          <a:solidFill>
            <a:schemeClr val="accent6"/>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justice</a:t>
            </a:r>
            <a:endParaRPr lang="en-US" sz="2400" dirty="0">
              <a:solidFill>
                <a:schemeClr val="bg1"/>
              </a:solidFill>
              <a:latin typeface="PT Sans" charset="-52"/>
              <a:ea typeface="PT Sans" charset="-52"/>
              <a:cs typeface="PT Sans" charset="-52"/>
            </a:endParaRPr>
          </a:p>
        </p:txBody>
      </p:sp>
      <p:sp>
        <p:nvSpPr>
          <p:cNvPr id="13" name="TextBox 12"/>
          <p:cNvSpPr txBox="1"/>
          <p:nvPr/>
        </p:nvSpPr>
        <p:spPr>
          <a:xfrm>
            <a:off x="5846947" y="3386064"/>
            <a:ext cx="1150753" cy="461665"/>
          </a:xfrm>
          <a:prstGeom prst="rect">
            <a:avLst/>
          </a:prstGeom>
          <a:solidFill>
            <a:schemeClr val="accent1"/>
          </a:solidFill>
        </p:spPr>
        <p:txBody>
          <a:bodyPr wrap="square" rtlCol="0">
            <a:spAutoFit/>
          </a:bodyPr>
          <a:lstStyle/>
          <a:p>
            <a:pPr marL="571500" indent="-754380" algn="ctr"/>
            <a:r>
              <a:rPr lang="en-US" sz="2300" smtClean="0">
                <a:solidFill>
                  <a:schemeClr val="bg1"/>
                </a:solidFill>
                <a:latin typeface="PT Sans" charset="-52"/>
                <a:ea typeface="PT Sans" charset="-52"/>
                <a:cs typeface="PT Sans" charset="-52"/>
              </a:rPr>
              <a:t>seventy</a:t>
            </a:r>
            <a:endParaRPr lang="en-US" sz="2300" dirty="0">
              <a:solidFill>
                <a:schemeClr val="bg1"/>
              </a:solidFill>
              <a:latin typeface="PT Sans" charset="-52"/>
              <a:ea typeface="PT Sans" charset="-52"/>
              <a:cs typeface="PT Sans" charset="-52"/>
            </a:endParaRPr>
          </a:p>
        </p:txBody>
      </p:sp>
      <p:sp>
        <p:nvSpPr>
          <p:cNvPr id="18" name="TextBox 17"/>
          <p:cNvSpPr txBox="1"/>
          <p:nvPr/>
        </p:nvSpPr>
        <p:spPr>
          <a:xfrm>
            <a:off x="5518547" y="1034504"/>
            <a:ext cx="2036698" cy="461665"/>
          </a:xfrm>
          <a:prstGeom prst="rect">
            <a:avLst/>
          </a:prstGeom>
          <a:solidFill>
            <a:schemeClr val="accent6"/>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righteousness</a:t>
            </a:r>
            <a:endParaRPr lang="en-US" sz="2400" dirty="0">
              <a:solidFill>
                <a:schemeClr val="bg1"/>
              </a:solidFill>
              <a:latin typeface="PT Sans" charset="-52"/>
              <a:ea typeface="PT Sans" charset="-52"/>
              <a:cs typeface="PT Sans" charset="-52"/>
            </a:endParaRPr>
          </a:p>
        </p:txBody>
      </p:sp>
      <p:sp>
        <p:nvSpPr>
          <p:cNvPr id="25" name="TextBox 24"/>
          <p:cNvSpPr txBox="1"/>
          <p:nvPr/>
        </p:nvSpPr>
        <p:spPr>
          <a:xfrm>
            <a:off x="6908801" y="1663857"/>
            <a:ext cx="1211064" cy="461665"/>
          </a:xfrm>
          <a:prstGeom prst="rect">
            <a:avLst/>
          </a:prstGeom>
          <a:solidFill>
            <a:schemeClr val="accent3"/>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council</a:t>
            </a:r>
            <a:endParaRPr lang="en-US" sz="2400" dirty="0">
              <a:solidFill>
                <a:schemeClr val="bg1"/>
              </a:solidFill>
              <a:latin typeface="PT Sans" charset="-52"/>
              <a:ea typeface="PT Sans" charset="-52"/>
              <a:cs typeface="PT Sans" charset="-52"/>
            </a:endParaRPr>
          </a:p>
        </p:txBody>
      </p:sp>
      <p:sp>
        <p:nvSpPr>
          <p:cNvPr id="26" name="TextBox 25"/>
          <p:cNvSpPr txBox="1"/>
          <p:nvPr/>
        </p:nvSpPr>
        <p:spPr>
          <a:xfrm>
            <a:off x="4358841" y="479565"/>
            <a:ext cx="1207366" cy="461665"/>
          </a:xfrm>
          <a:prstGeom prst="rect">
            <a:avLst/>
          </a:prstGeom>
          <a:solidFill>
            <a:schemeClr val="accent6"/>
          </a:solidFill>
        </p:spPr>
        <p:txBody>
          <a:bodyPr wrap="square" rtlCol="0">
            <a:spAutoFit/>
          </a:bodyPr>
          <a:lstStyle/>
          <a:p>
            <a:pPr marL="571500" indent="-754380" algn="ctr"/>
            <a:r>
              <a:rPr lang="en-US" sz="2400" dirty="0" smtClean="0">
                <a:solidFill>
                  <a:schemeClr val="bg1"/>
                </a:solidFill>
                <a:latin typeface="PT Sans" charset="-52"/>
                <a:ea typeface="PT Sans" charset="-52"/>
                <a:cs typeface="PT Sans" charset="-52"/>
              </a:rPr>
              <a:t>Branch</a:t>
            </a:r>
            <a:endParaRPr lang="en-US" sz="2400" dirty="0">
              <a:solidFill>
                <a:schemeClr val="bg1"/>
              </a:solidFill>
              <a:latin typeface="PT Sans" charset="-52"/>
              <a:ea typeface="PT Sans" charset="-52"/>
              <a:cs typeface="PT Sans" charset="-52"/>
            </a:endParaRPr>
          </a:p>
        </p:txBody>
      </p:sp>
      <p:sp>
        <p:nvSpPr>
          <p:cNvPr id="8" name="TextBox 7"/>
          <p:cNvSpPr txBox="1"/>
          <p:nvPr/>
        </p:nvSpPr>
        <p:spPr>
          <a:xfrm>
            <a:off x="4132447" y="4008364"/>
            <a:ext cx="1150753" cy="461665"/>
          </a:xfrm>
          <a:prstGeom prst="rect">
            <a:avLst/>
          </a:prstGeom>
          <a:solidFill>
            <a:schemeClr val="accent2"/>
          </a:solidFill>
          <a:ln>
            <a:noFill/>
          </a:ln>
        </p:spPr>
        <p:txBody>
          <a:bodyPr wrap="square" rtlCol="0">
            <a:spAutoFit/>
          </a:bodyPr>
          <a:lstStyle/>
          <a:p>
            <a:pPr marL="571500" indent="-754380" algn="ctr"/>
            <a:r>
              <a:rPr lang="en-US" sz="2300" dirty="0" smtClean="0">
                <a:solidFill>
                  <a:schemeClr val="bg1"/>
                </a:solidFill>
                <a:latin typeface="PT Sans" charset="-52"/>
                <a:ea typeface="PT Sans" charset="-52"/>
                <a:cs typeface="PT Sans" charset="-52"/>
              </a:rPr>
              <a:t>wrath</a:t>
            </a:r>
            <a:endParaRPr lang="en-US" sz="2300" dirty="0">
              <a:solidFill>
                <a:schemeClr val="bg1"/>
              </a:solidFill>
              <a:latin typeface="PT Sans" charset="-52"/>
              <a:ea typeface="PT Sans" charset="-52"/>
              <a:cs typeface="PT Sans" charset="-52"/>
            </a:endParaRPr>
          </a:p>
        </p:txBody>
      </p:sp>
      <p:sp>
        <p:nvSpPr>
          <p:cNvPr id="9" name="TextBox 8"/>
          <p:cNvSpPr txBox="1"/>
          <p:nvPr/>
        </p:nvSpPr>
        <p:spPr>
          <a:xfrm>
            <a:off x="1998847" y="4567164"/>
            <a:ext cx="1214253" cy="461665"/>
          </a:xfrm>
          <a:prstGeom prst="rect">
            <a:avLst/>
          </a:prstGeom>
          <a:solidFill>
            <a:schemeClr val="accent2"/>
          </a:solidFill>
          <a:ln>
            <a:noFill/>
          </a:ln>
        </p:spPr>
        <p:txBody>
          <a:bodyPr wrap="square" rtlCol="0">
            <a:spAutoFit/>
          </a:bodyPr>
          <a:lstStyle/>
          <a:p>
            <a:pPr marL="571500" indent="-754380" algn="ctr"/>
            <a:r>
              <a:rPr lang="en-US" sz="2300" smtClean="0">
                <a:solidFill>
                  <a:schemeClr val="bg1"/>
                </a:solidFill>
                <a:latin typeface="PT Sans" charset="-52"/>
                <a:ea typeface="PT Sans" charset="-52"/>
                <a:cs typeface="PT Sans" charset="-52"/>
              </a:rPr>
              <a:t>nations</a:t>
            </a:r>
            <a:endParaRPr lang="en-US" sz="2300" dirty="0">
              <a:solidFill>
                <a:schemeClr val="bg1"/>
              </a:solidFill>
              <a:latin typeface="PT Sans" charset="-52"/>
              <a:ea typeface="PT Sans" charset="-52"/>
              <a:cs typeface="PT Sans" charset="-52"/>
            </a:endParaRPr>
          </a:p>
        </p:txBody>
      </p:sp>
      <p:sp>
        <p:nvSpPr>
          <p:cNvPr id="10" name="TextBox 9"/>
          <p:cNvSpPr txBox="1"/>
          <p:nvPr/>
        </p:nvSpPr>
        <p:spPr>
          <a:xfrm>
            <a:off x="6380347" y="5171771"/>
            <a:ext cx="1150753" cy="461665"/>
          </a:xfrm>
          <a:prstGeom prst="rect">
            <a:avLst/>
          </a:prstGeom>
          <a:solidFill>
            <a:schemeClr val="accent4"/>
          </a:solidFill>
          <a:ln>
            <a:noFill/>
          </a:ln>
        </p:spPr>
        <p:txBody>
          <a:bodyPr wrap="square" rtlCol="0">
            <a:spAutoFit/>
          </a:bodyPr>
          <a:lstStyle/>
          <a:p>
            <a:pPr marL="571500" indent="-754380" algn="ctr"/>
            <a:r>
              <a:rPr lang="en-US" sz="2300" smtClean="0">
                <a:solidFill>
                  <a:schemeClr val="bg1"/>
                </a:solidFill>
                <a:latin typeface="PT Sans" charset="-52"/>
                <a:ea typeface="PT Sans" charset="-52"/>
                <a:cs typeface="PT Sans" charset="-52"/>
              </a:rPr>
              <a:t>welfare</a:t>
            </a:r>
            <a:endParaRPr lang="en-US" sz="2300" dirty="0">
              <a:solidFill>
                <a:schemeClr val="bg1"/>
              </a:solidFill>
              <a:latin typeface="PT Sans" charset="-52"/>
              <a:ea typeface="PT Sans" charset="-52"/>
              <a:cs typeface="PT Sans" charset="-52"/>
            </a:endParaRPr>
          </a:p>
        </p:txBody>
      </p:sp>
      <p:sp>
        <p:nvSpPr>
          <p:cNvPr id="11" name="TextBox 10"/>
          <p:cNvSpPr txBox="1"/>
          <p:nvPr/>
        </p:nvSpPr>
        <p:spPr>
          <a:xfrm>
            <a:off x="6441374" y="5737624"/>
            <a:ext cx="934853" cy="461665"/>
          </a:xfrm>
          <a:prstGeom prst="rect">
            <a:avLst/>
          </a:prstGeom>
          <a:solidFill>
            <a:schemeClr val="accent4"/>
          </a:solidFill>
          <a:ln>
            <a:noFill/>
          </a:ln>
        </p:spPr>
        <p:txBody>
          <a:bodyPr wrap="square" rtlCol="0">
            <a:spAutoFit/>
          </a:bodyPr>
          <a:lstStyle/>
          <a:p>
            <a:pPr marL="571500" indent="-754380" algn="ctr"/>
            <a:r>
              <a:rPr lang="en-US" sz="2300" smtClean="0">
                <a:solidFill>
                  <a:schemeClr val="bg1"/>
                </a:solidFill>
                <a:latin typeface="PT Sans" charset="-52"/>
                <a:ea typeface="PT Sans" charset="-52"/>
                <a:cs typeface="PT Sans" charset="-52"/>
              </a:rPr>
              <a:t>hope</a:t>
            </a:r>
            <a:endParaRPr lang="en-US" sz="2300" dirty="0">
              <a:solidFill>
                <a:schemeClr val="bg1"/>
              </a:solidFill>
              <a:latin typeface="PT Sans" charset="-52"/>
              <a:ea typeface="PT Sans" charset="-52"/>
              <a:cs typeface="PT Sans" charset="-52"/>
            </a:endParaRPr>
          </a:p>
        </p:txBody>
      </p:sp>
    </p:spTree>
    <p:extLst>
      <p:ext uri="{BB962C8B-B14F-4D97-AF65-F5344CB8AC3E}">
        <p14:creationId xmlns:p14="http://schemas.microsoft.com/office/powerpoint/2010/main" val="1176477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18" grpId="0" animBg="1"/>
      <p:bldP spid="25" grpId="0" animBg="1"/>
      <p:bldP spid="26" grpId="0" animBg="1"/>
      <p:bldP spid="8" grpId="0" animBg="1"/>
      <p:bldP spid="9" grpId="0" animBg="1"/>
      <p:bldP spid="10" grpId="0" animBg="1"/>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57018" y="303551"/>
            <a:ext cx="8740297" cy="625089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71500" indent="-480060" algn="l">
              <a:lnSpc>
                <a:spcPct val="150000"/>
              </a:lnSpc>
              <a:spcBef>
                <a:spcPts val="0"/>
              </a:spcBef>
              <a:spcAft>
                <a:spcPts val="600"/>
              </a:spcAft>
              <a:buFont typeface="Arial" charset="0"/>
              <a:buChar char="•"/>
            </a:pPr>
            <a:r>
              <a:rPr lang="en-US" dirty="0" smtClean="0">
                <a:latin typeface="PT Sans" charset="-52"/>
                <a:ea typeface="PT Sans" charset="-52"/>
                <a:cs typeface="PT Sans" charset="-52"/>
              </a:rPr>
              <a:t>Behold, days are coming, when I will _____________ the _______________ of my people Israel and Judah.” (30:3)</a:t>
            </a:r>
          </a:p>
          <a:p>
            <a:pPr marL="571500" indent="-480060" algn="l">
              <a:lnSpc>
                <a:spcPct val="150000"/>
              </a:lnSpc>
              <a:spcBef>
                <a:spcPts val="0"/>
              </a:spcBef>
              <a:spcAft>
                <a:spcPts val="600"/>
              </a:spcAft>
              <a:buFont typeface="Arial" charset="0"/>
              <a:buChar char="•"/>
            </a:pPr>
            <a:r>
              <a:rPr lang="en-US" dirty="0" smtClean="0">
                <a:latin typeface="PT Sans" charset="-52"/>
                <a:ea typeface="PT Sans" charset="-52"/>
                <a:cs typeface="PT Sans" charset="-52"/>
              </a:rPr>
              <a:t>Behold, days are coming, when I will make a new __________ </a:t>
            </a:r>
            <a:r>
              <a:rPr lang="mr-IN" dirty="0" smtClean="0">
                <a:latin typeface="PT Sans" charset="-52"/>
                <a:ea typeface="PT Sans" charset="-52"/>
                <a:cs typeface="PT Sans" charset="-52"/>
              </a:rPr>
              <a:t>…</a:t>
            </a:r>
            <a:r>
              <a:rPr lang="en-US" dirty="0" smtClean="0">
                <a:latin typeface="PT Sans" charset="-52"/>
                <a:ea typeface="PT Sans" charset="-52"/>
                <a:cs typeface="PT Sans" charset="-52"/>
              </a:rPr>
              <a:t> not like the ____________ I made with their fathers. (31:31-32</a:t>
            </a:r>
            <a:r>
              <a:rPr lang="en-US" dirty="0" smtClean="0">
                <a:latin typeface="PT Sans" charset="-52"/>
                <a:ea typeface="PT Sans" charset="-52"/>
                <a:cs typeface="PT Sans" charset="-52"/>
              </a:rPr>
              <a:t>)</a:t>
            </a:r>
          </a:p>
          <a:p>
            <a:pPr marL="571500" indent="-480060" algn="l">
              <a:lnSpc>
                <a:spcPct val="150000"/>
              </a:lnSpc>
              <a:spcBef>
                <a:spcPts val="0"/>
              </a:spcBef>
              <a:spcAft>
                <a:spcPts val="600"/>
              </a:spcAft>
              <a:buFont typeface="Arial" charset="0"/>
              <a:buChar char="•"/>
            </a:pPr>
            <a:r>
              <a:rPr lang="en-US" dirty="0" smtClean="0">
                <a:latin typeface="PT Sans" charset="-52"/>
                <a:ea typeface="PT Sans" charset="-52"/>
                <a:cs typeface="PT Sans" charset="-52"/>
              </a:rPr>
              <a:t>They shall be my ______________ and I will be their _______, and I will give them _____ heart and ______ way. (32:38-39)</a:t>
            </a:r>
            <a:endParaRPr lang="en-US" dirty="0">
              <a:latin typeface="PT Sans" charset="-52"/>
              <a:ea typeface="PT Sans" charset="-52"/>
              <a:cs typeface="PT Sans" charset="-52"/>
            </a:endParaRPr>
          </a:p>
        </p:txBody>
      </p:sp>
      <p:sp>
        <p:nvSpPr>
          <p:cNvPr id="7" name="TextBox 6"/>
          <p:cNvSpPr txBox="1"/>
          <p:nvPr/>
        </p:nvSpPr>
        <p:spPr>
          <a:xfrm>
            <a:off x="1109011" y="920204"/>
            <a:ext cx="1367489" cy="461665"/>
          </a:xfrm>
          <a:prstGeom prst="rect">
            <a:avLst/>
          </a:prstGeom>
          <a:solidFill>
            <a:schemeClr val="accent6"/>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fortunes</a:t>
            </a:r>
            <a:endParaRPr lang="en-US" sz="2400" dirty="0">
              <a:solidFill>
                <a:schemeClr val="bg1"/>
              </a:solidFill>
              <a:latin typeface="PT Sans" charset="-52"/>
              <a:ea typeface="PT Sans" charset="-52"/>
              <a:cs typeface="PT Sans" charset="-52"/>
            </a:endParaRPr>
          </a:p>
        </p:txBody>
      </p:sp>
      <p:sp>
        <p:nvSpPr>
          <p:cNvPr id="25" name="TextBox 24"/>
          <p:cNvSpPr txBox="1"/>
          <p:nvPr/>
        </p:nvSpPr>
        <p:spPr>
          <a:xfrm>
            <a:off x="7304357" y="1553454"/>
            <a:ext cx="1440558" cy="461665"/>
          </a:xfrm>
          <a:prstGeom prst="rect">
            <a:avLst/>
          </a:prstGeom>
          <a:solidFill>
            <a:schemeClr val="accent1"/>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covenant</a:t>
            </a:r>
            <a:endParaRPr lang="en-US" sz="2400" dirty="0">
              <a:solidFill>
                <a:schemeClr val="bg1"/>
              </a:solidFill>
              <a:latin typeface="PT Sans" charset="-52"/>
              <a:ea typeface="PT Sans" charset="-52"/>
              <a:cs typeface="PT Sans" charset="-52"/>
            </a:endParaRPr>
          </a:p>
        </p:txBody>
      </p:sp>
      <p:sp>
        <p:nvSpPr>
          <p:cNvPr id="26" name="TextBox 25"/>
          <p:cNvSpPr txBox="1"/>
          <p:nvPr/>
        </p:nvSpPr>
        <p:spPr>
          <a:xfrm>
            <a:off x="5793240" y="373777"/>
            <a:ext cx="1207366" cy="461665"/>
          </a:xfrm>
          <a:prstGeom prst="rect">
            <a:avLst/>
          </a:prstGeom>
          <a:solidFill>
            <a:schemeClr val="accent6"/>
          </a:solidFill>
        </p:spPr>
        <p:txBody>
          <a:bodyPr wrap="square" rtlCol="0">
            <a:spAutoFit/>
          </a:bodyPr>
          <a:lstStyle/>
          <a:p>
            <a:pPr marL="571500" indent="-754380" algn="ctr"/>
            <a:r>
              <a:rPr lang="en-US" sz="2400" dirty="0" smtClean="0">
                <a:solidFill>
                  <a:schemeClr val="bg1"/>
                </a:solidFill>
                <a:latin typeface="PT Sans" charset="-52"/>
                <a:ea typeface="PT Sans" charset="-52"/>
                <a:cs typeface="PT Sans" charset="-52"/>
              </a:rPr>
              <a:t>restore</a:t>
            </a:r>
            <a:endParaRPr lang="en-US" sz="2400" dirty="0">
              <a:solidFill>
                <a:schemeClr val="bg1"/>
              </a:solidFill>
              <a:latin typeface="PT Sans" charset="-52"/>
              <a:ea typeface="PT Sans" charset="-52"/>
              <a:cs typeface="PT Sans" charset="-52"/>
            </a:endParaRPr>
          </a:p>
        </p:txBody>
      </p:sp>
      <p:sp>
        <p:nvSpPr>
          <p:cNvPr id="8" name="TextBox 7"/>
          <p:cNvSpPr txBox="1"/>
          <p:nvPr/>
        </p:nvSpPr>
        <p:spPr>
          <a:xfrm>
            <a:off x="2402157" y="2099554"/>
            <a:ext cx="1440558" cy="461665"/>
          </a:xfrm>
          <a:prstGeom prst="rect">
            <a:avLst/>
          </a:prstGeom>
          <a:solidFill>
            <a:schemeClr val="accent1"/>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covenant</a:t>
            </a:r>
            <a:endParaRPr lang="en-US" sz="2400" dirty="0">
              <a:solidFill>
                <a:schemeClr val="bg1"/>
              </a:solidFill>
              <a:latin typeface="PT Sans" charset="-52"/>
              <a:ea typeface="PT Sans" charset="-52"/>
              <a:cs typeface="PT Sans" charset="-52"/>
            </a:endParaRPr>
          </a:p>
        </p:txBody>
      </p:sp>
      <p:sp>
        <p:nvSpPr>
          <p:cNvPr id="9" name="TextBox 8"/>
          <p:cNvSpPr txBox="1"/>
          <p:nvPr/>
        </p:nvSpPr>
        <p:spPr>
          <a:xfrm>
            <a:off x="3278457" y="2709154"/>
            <a:ext cx="1440558" cy="461665"/>
          </a:xfrm>
          <a:prstGeom prst="rect">
            <a:avLst/>
          </a:prstGeom>
          <a:solidFill>
            <a:schemeClr val="accent2"/>
          </a:solidFill>
          <a:ln>
            <a:noFill/>
          </a:ln>
        </p:spPr>
        <p:txBody>
          <a:bodyPr wrap="square" rtlCol="0">
            <a:spAutoFit/>
          </a:bodyPr>
          <a:lstStyle/>
          <a:p>
            <a:pPr marL="571500" indent="-754380" algn="ctr"/>
            <a:r>
              <a:rPr lang="en-US" sz="2400" dirty="0" smtClean="0">
                <a:solidFill>
                  <a:schemeClr val="bg1"/>
                </a:solidFill>
                <a:latin typeface="PT Sans" charset="-52"/>
                <a:ea typeface="PT Sans" charset="-52"/>
                <a:cs typeface="PT Sans" charset="-52"/>
              </a:rPr>
              <a:t>people</a:t>
            </a:r>
            <a:endParaRPr lang="en-US" sz="2400" dirty="0">
              <a:solidFill>
                <a:schemeClr val="bg1"/>
              </a:solidFill>
              <a:latin typeface="PT Sans" charset="-52"/>
              <a:ea typeface="PT Sans" charset="-52"/>
              <a:cs typeface="PT Sans" charset="-52"/>
            </a:endParaRPr>
          </a:p>
        </p:txBody>
      </p:sp>
      <p:sp>
        <p:nvSpPr>
          <p:cNvPr id="10" name="TextBox 9"/>
          <p:cNvSpPr txBox="1"/>
          <p:nvPr/>
        </p:nvSpPr>
        <p:spPr>
          <a:xfrm>
            <a:off x="7304357" y="2709154"/>
            <a:ext cx="839848" cy="461665"/>
          </a:xfrm>
          <a:prstGeom prst="rect">
            <a:avLst/>
          </a:prstGeom>
          <a:solidFill>
            <a:schemeClr val="accent2"/>
          </a:solidFill>
          <a:ln>
            <a:noFill/>
          </a:ln>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God</a:t>
            </a:r>
            <a:endParaRPr lang="en-US" sz="2400" dirty="0">
              <a:solidFill>
                <a:schemeClr val="bg1"/>
              </a:solidFill>
              <a:latin typeface="PT Sans" charset="-52"/>
              <a:ea typeface="PT Sans" charset="-52"/>
              <a:cs typeface="PT Sans" charset="-52"/>
            </a:endParaRPr>
          </a:p>
        </p:txBody>
      </p:sp>
      <p:sp>
        <p:nvSpPr>
          <p:cNvPr id="11" name="TextBox 10"/>
          <p:cNvSpPr txBox="1"/>
          <p:nvPr/>
        </p:nvSpPr>
        <p:spPr>
          <a:xfrm>
            <a:off x="2896633" y="3256376"/>
            <a:ext cx="672067" cy="461665"/>
          </a:xfrm>
          <a:prstGeom prst="rect">
            <a:avLst/>
          </a:prstGeom>
          <a:solidFill>
            <a:schemeClr val="accent2"/>
          </a:solidFill>
          <a:ln>
            <a:noFill/>
          </a:ln>
        </p:spPr>
        <p:txBody>
          <a:bodyPr wrap="square" rtlCol="0">
            <a:spAutoFit/>
          </a:bodyPr>
          <a:lstStyle/>
          <a:p>
            <a:pPr marL="571500" indent="-754380" algn="ctr"/>
            <a:r>
              <a:rPr lang="en-US" sz="2400" dirty="0" smtClean="0">
                <a:solidFill>
                  <a:schemeClr val="bg1"/>
                </a:solidFill>
                <a:latin typeface="PT Sans" charset="-52"/>
                <a:ea typeface="PT Sans" charset="-52"/>
                <a:cs typeface="PT Sans" charset="-52"/>
              </a:rPr>
              <a:t>one</a:t>
            </a:r>
            <a:endParaRPr lang="en-US" sz="2400" dirty="0">
              <a:solidFill>
                <a:schemeClr val="bg1"/>
              </a:solidFill>
              <a:latin typeface="PT Sans" charset="-52"/>
              <a:ea typeface="PT Sans" charset="-52"/>
              <a:cs typeface="PT Sans" charset="-52"/>
            </a:endParaRPr>
          </a:p>
        </p:txBody>
      </p:sp>
      <p:sp>
        <p:nvSpPr>
          <p:cNvPr id="12" name="TextBox 11"/>
          <p:cNvSpPr txBox="1"/>
          <p:nvPr/>
        </p:nvSpPr>
        <p:spPr>
          <a:xfrm>
            <a:off x="4992133" y="3256376"/>
            <a:ext cx="672067" cy="461665"/>
          </a:xfrm>
          <a:prstGeom prst="rect">
            <a:avLst/>
          </a:prstGeom>
          <a:solidFill>
            <a:schemeClr val="accent2"/>
          </a:solidFill>
          <a:ln>
            <a:noFill/>
          </a:ln>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one</a:t>
            </a:r>
            <a:endParaRPr lang="en-US" sz="2400" dirty="0">
              <a:solidFill>
                <a:schemeClr val="bg1"/>
              </a:solidFill>
              <a:latin typeface="PT Sans" charset="-52"/>
              <a:ea typeface="PT Sans" charset="-52"/>
              <a:cs typeface="PT Sans" charset="-52"/>
            </a:endParaRPr>
          </a:p>
        </p:txBody>
      </p:sp>
    </p:spTree>
    <p:extLst>
      <p:ext uri="{BB962C8B-B14F-4D97-AF65-F5344CB8AC3E}">
        <p14:creationId xmlns:p14="http://schemas.microsoft.com/office/powerpoint/2010/main" val="117637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5" grpId="0" animBg="1"/>
      <p:bldP spid="26" grpId="0" animBg="1"/>
      <p:bldP spid="8" grpId="0" animBg="1"/>
      <p:bldP spid="9" grpId="0" animBg="1"/>
      <p:bldP spid="10" grpId="0" animBg="1"/>
      <p:bldP spid="11" grpId="0" animBg="1"/>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3620"/>
            <a:ext cx="8341730" cy="798653"/>
          </a:xfrm>
        </p:spPr>
        <p:txBody>
          <a:bodyPr>
            <a:normAutofit/>
          </a:bodyPr>
          <a:lstStyle/>
          <a:p>
            <a:pPr marL="91440" algn="ctr">
              <a:lnSpc>
                <a:spcPct val="100000"/>
              </a:lnSpc>
            </a:pPr>
            <a:r>
              <a:rPr lang="en-US" sz="3600" dirty="0">
                <a:solidFill>
                  <a:srgbClr val="FFFF00"/>
                </a:solidFill>
                <a:latin typeface="PT Sans" charset="-52"/>
                <a:ea typeface="PT Sans" charset="-52"/>
                <a:cs typeface="PT Sans" charset="-52"/>
              </a:rPr>
              <a:t>What does the prophet talk about?</a:t>
            </a:r>
          </a:p>
        </p:txBody>
      </p:sp>
      <p:sp>
        <p:nvSpPr>
          <p:cNvPr id="4" name="Content Placeholder 3"/>
          <p:cNvSpPr>
            <a:spLocks noGrp="1"/>
          </p:cNvSpPr>
          <p:nvPr>
            <p:ph idx="1"/>
          </p:nvPr>
        </p:nvSpPr>
        <p:spPr>
          <a:xfrm>
            <a:off x="628649" y="972273"/>
            <a:ext cx="7886700" cy="605059"/>
          </a:xfrm>
        </p:spPr>
        <p:txBody>
          <a:bodyPr>
            <a:normAutofit/>
          </a:bodyPr>
          <a:lstStyle/>
          <a:p>
            <a:pPr marL="0" indent="0">
              <a:buNone/>
            </a:pPr>
            <a:r>
              <a:rPr lang="en-US" sz="3200" dirty="0" smtClean="0"/>
              <a:t>Eight things:</a:t>
            </a:r>
            <a:endParaRPr lang="en-US" sz="3200" dirty="0"/>
          </a:p>
        </p:txBody>
      </p:sp>
      <p:sp>
        <p:nvSpPr>
          <p:cNvPr id="6" name="TextBox 5"/>
          <p:cNvSpPr txBox="1"/>
          <p:nvPr/>
        </p:nvSpPr>
        <p:spPr>
          <a:xfrm>
            <a:off x="628648" y="1624565"/>
            <a:ext cx="4012799" cy="646331"/>
          </a:xfrm>
          <a:prstGeom prst="rect">
            <a:avLst/>
          </a:prstGeom>
          <a:solidFill>
            <a:srgbClr val="00B0F0"/>
          </a:solidFill>
        </p:spPr>
        <p:txBody>
          <a:bodyPr wrap="square" rtlCol="0">
            <a:spAutoFit/>
          </a:bodyPr>
          <a:lstStyle/>
          <a:p>
            <a:pPr algn="ctr"/>
            <a:r>
              <a:rPr lang="en-US" sz="3600" dirty="0" smtClean="0">
                <a:solidFill>
                  <a:schemeClr val="bg1"/>
                </a:solidFill>
              </a:rPr>
              <a:t>Lord of History</a:t>
            </a:r>
            <a:endParaRPr lang="en-US" sz="3600" dirty="0">
              <a:solidFill>
                <a:schemeClr val="bg1"/>
              </a:solidFill>
            </a:endParaRPr>
          </a:p>
        </p:txBody>
      </p:sp>
      <p:sp>
        <p:nvSpPr>
          <p:cNvPr id="7" name="TextBox 6"/>
          <p:cNvSpPr txBox="1"/>
          <p:nvPr/>
        </p:nvSpPr>
        <p:spPr>
          <a:xfrm>
            <a:off x="628648" y="2916474"/>
            <a:ext cx="4012799" cy="646331"/>
          </a:xfrm>
          <a:prstGeom prst="rect">
            <a:avLst/>
          </a:prstGeom>
          <a:solidFill>
            <a:srgbClr val="00B0F0"/>
          </a:solidFill>
        </p:spPr>
        <p:txBody>
          <a:bodyPr wrap="square" rtlCol="0">
            <a:spAutoFit/>
          </a:bodyPr>
          <a:lstStyle/>
          <a:p>
            <a:pPr algn="ctr"/>
            <a:r>
              <a:rPr lang="en-US" sz="3600" dirty="0" smtClean="0">
                <a:solidFill>
                  <a:schemeClr val="bg1"/>
                </a:solidFill>
              </a:rPr>
              <a:t>Election of Israel</a:t>
            </a:r>
            <a:endParaRPr lang="en-US" sz="3600" dirty="0">
              <a:solidFill>
                <a:schemeClr val="bg1"/>
              </a:solidFill>
            </a:endParaRPr>
          </a:p>
        </p:txBody>
      </p:sp>
      <p:sp>
        <p:nvSpPr>
          <p:cNvPr id="8" name="TextBox 7"/>
          <p:cNvSpPr txBox="1"/>
          <p:nvPr/>
        </p:nvSpPr>
        <p:spPr>
          <a:xfrm>
            <a:off x="628648" y="4208383"/>
            <a:ext cx="4012799" cy="646331"/>
          </a:xfrm>
          <a:prstGeom prst="rect">
            <a:avLst/>
          </a:prstGeom>
          <a:solidFill>
            <a:srgbClr val="00B0F0"/>
          </a:solidFill>
        </p:spPr>
        <p:txBody>
          <a:bodyPr wrap="square" rtlCol="0">
            <a:spAutoFit/>
          </a:bodyPr>
          <a:lstStyle/>
          <a:p>
            <a:pPr algn="ctr"/>
            <a:r>
              <a:rPr lang="en-US" sz="3600" dirty="0" smtClean="0">
                <a:solidFill>
                  <a:schemeClr val="bg1"/>
                </a:solidFill>
              </a:rPr>
              <a:t>Rebellion of Israel</a:t>
            </a:r>
            <a:endParaRPr lang="en-US" sz="3600" dirty="0">
              <a:solidFill>
                <a:schemeClr val="bg1"/>
              </a:solidFill>
            </a:endParaRPr>
          </a:p>
        </p:txBody>
      </p:sp>
      <p:sp>
        <p:nvSpPr>
          <p:cNvPr id="9" name="TextBox 8"/>
          <p:cNvSpPr txBox="1"/>
          <p:nvPr/>
        </p:nvSpPr>
        <p:spPr>
          <a:xfrm>
            <a:off x="628648" y="5500292"/>
            <a:ext cx="4012799" cy="646331"/>
          </a:xfrm>
          <a:prstGeom prst="rect">
            <a:avLst/>
          </a:prstGeom>
          <a:solidFill>
            <a:srgbClr val="00B0F0"/>
          </a:solidFill>
        </p:spPr>
        <p:txBody>
          <a:bodyPr wrap="square" rtlCol="0">
            <a:spAutoFit/>
          </a:bodyPr>
          <a:lstStyle/>
          <a:p>
            <a:pPr algn="ctr"/>
            <a:r>
              <a:rPr lang="en-US" sz="3600" dirty="0" smtClean="0">
                <a:solidFill>
                  <a:schemeClr val="bg1"/>
                </a:solidFill>
              </a:rPr>
              <a:t>Judgment to Come</a:t>
            </a:r>
            <a:endParaRPr lang="en-US" sz="3600" dirty="0">
              <a:solidFill>
                <a:schemeClr val="bg1"/>
              </a:solidFill>
            </a:endParaRPr>
          </a:p>
        </p:txBody>
      </p:sp>
      <p:sp>
        <p:nvSpPr>
          <p:cNvPr id="10" name="TextBox 9"/>
          <p:cNvSpPr txBox="1"/>
          <p:nvPr/>
        </p:nvSpPr>
        <p:spPr>
          <a:xfrm>
            <a:off x="4799512" y="1618817"/>
            <a:ext cx="4012799" cy="646331"/>
          </a:xfrm>
          <a:prstGeom prst="rect">
            <a:avLst/>
          </a:prstGeom>
          <a:solidFill>
            <a:srgbClr val="00B0F0"/>
          </a:solidFill>
        </p:spPr>
        <p:txBody>
          <a:bodyPr wrap="square" rtlCol="0">
            <a:spAutoFit/>
          </a:bodyPr>
          <a:lstStyle/>
          <a:p>
            <a:pPr algn="ctr"/>
            <a:r>
              <a:rPr lang="en-US" sz="3600" dirty="0" smtClean="0">
                <a:solidFill>
                  <a:schemeClr val="bg1"/>
                </a:solidFill>
              </a:rPr>
              <a:t>Divine Compassion</a:t>
            </a:r>
            <a:endParaRPr lang="en-US" sz="3600" dirty="0">
              <a:solidFill>
                <a:schemeClr val="bg1"/>
              </a:solidFill>
            </a:endParaRPr>
          </a:p>
        </p:txBody>
      </p:sp>
      <p:sp>
        <p:nvSpPr>
          <p:cNvPr id="11" name="TextBox 10"/>
          <p:cNvSpPr txBox="1"/>
          <p:nvPr/>
        </p:nvSpPr>
        <p:spPr>
          <a:xfrm>
            <a:off x="4799512" y="2916473"/>
            <a:ext cx="4012799" cy="646331"/>
          </a:xfrm>
          <a:prstGeom prst="rect">
            <a:avLst/>
          </a:prstGeom>
          <a:solidFill>
            <a:srgbClr val="00B0F0"/>
          </a:solidFill>
        </p:spPr>
        <p:txBody>
          <a:bodyPr wrap="square" rtlCol="0">
            <a:spAutoFit/>
          </a:bodyPr>
          <a:lstStyle/>
          <a:p>
            <a:pPr algn="ctr"/>
            <a:r>
              <a:rPr lang="en-US" sz="3600" dirty="0" smtClean="0">
                <a:solidFill>
                  <a:schemeClr val="bg1"/>
                </a:solidFill>
              </a:rPr>
              <a:t>Call to Repentance</a:t>
            </a:r>
            <a:endParaRPr lang="en-US" sz="3600" dirty="0">
              <a:solidFill>
                <a:schemeClr val="bg1"/>
              </a:solidFill>
            </a:endParaRPr>
          </a:p>
        </p:txBody>
      </p:sp>
      <p:sp>
        <p:nvSpPr>
          <p:cNvPr id="12" name="TextBox 11"/>
          <p:cNvSpPr txBox="1"/>
          <p:nvPr/>
        </p:nvSpPr>
        <p:spPr>
          <a:xfrm>
            <a:off x="4799512" y="4269938"/>
            <a:ext cx="4012799" cy="523220"/>
          </a:xfrm>
          <a:prstGeom prst="rect">
            <a:avLst/>
          </a:prstGeom>
          <a:solidFill>
            <a:srgbClr val="00B0F0"/>
          </a:solidFill>
        </p:spPr>
        <p:txBody>
          <a:bodyPr wrap="square" rtlCol="0" anchor="ctr">
            <a:spAutoFit/>
          </a:bodyPr>
          <a:lstStyle/>
          <a:p>
            <a:pPr algn="ctr"/>
            <a:r>
              <a:rPr lang="en-US" sz="2800" smtClean="0">
                <a:solidFill>
                  <a:schemeClr val="bg1"/>
                </a:solidFill>
              </a:rPr>
              <a:t>Redemption/Restoration</a:t>
            </a:r>
            <a:endParaRPr lang="en-US" sz="2800" dirty="0">
              <a:solidFill>
                <a:schemeClr val="bg1"/>
              </a:solidFill>
            </a:endParaRPr>
          </a:p>
        </p:txBody>
      </p:sp>
      <p:sp>
        <p:nvSpPr>
          <p:cNvPr id="13" name="TextBox 12"/>
          <p:cNvSpPr txBox="1"/>
          <p:nvPr/>
        </p:nvSpPr>
        <p:spPr>
          <a:xfrm>
            <a:off x="4799512" y="5500292"/>
            <a:ext cx="4012799" cy="646331"/>
          </a:xfrm>
          <a:prstGeom prst="rect">
            <a:avLst/>
          </a:prstGeom>
          <a:solidFill>
            <a:srgbClr val="00B0F0"/>
          </a:solidFill>
        </p:spPr>
        <p:txBody>
          <a:bodyPr wrap="square" rtlCol="0">
            <a:spAutoFit/>
          </a:bodyPr>
          <a:lstStyle/>
          <a:p>
            <a:pPr algn="ctr"/>
            <a:r>
              <a:rPr lang="en-US" sz="3600" dirty="0" smtClean="0">
                <a:solidFill>
                  <a:schemeClr val="bg1"/>
                </a:solidFill>
              </a:rPr>
              <a:t>Kingdom of God</a:t>
            </a:r>
            <a:endParaRPr lang="en-US" sz="3600" dirty="0">
              <a:solidFill>
                <a:schemeClr val="bg1"/>
              </a:solidFill>
            </a:endParaRPr>
          </a:p>
        </p:txBody>
      </p:sp>
    </p:spTree>
    <p:extLst>
      <p:ext uri="{BB962C8B-B14F-4D97-AF65-F5344CB8AC3E}">
        <p14:creationId xmlns:p14="http://schemas.microsoft.com/office/powerpoint/2010/main" val="100090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59" y="365128"/>
            <a:ext cx="8855882" cy="1325563"/>
          </a:xfrm>
        </p:spPr>
        <p:txBody>
          <a:bodyPr/>
          <a:lstStyle/>
          <a:p>
            <a:pPr algn="ctr"/>
            <a:r>
              <a:rPr lang="en-US" dirty="0" smtClean="0">
                <a:latin typeface="PT Sans" charset="-52"/>
                <a:ea typeface="PT Sans" charset="-52"/>
                <a:cs typeface="PT Sans" charset="-52"/>
              </a:rPr>
              <a:t>Historical Context of Jeremiah</a:t>
            </a:r>
            <a:endParaRPr lang="en-US" dirty="0">
              <a:latin typeface="PT Sans" charset="-52"/>
              <a:ea typeface="PT Sans" charset="-52"/>
              <a:cs typeface="PT Sans" charset="-52"/>
            </a:endParaRPr>
          </a:p>
        </p:txBody>
      </p:sp>
      <p:sp>
        <p:nvSpPr>
          <p:cNvPr id="3" name="Rectangle 2"/>
          <p:cNvSpPr/>
          <p:nvPr/>
        </p:nvSpPr>
        <p:spPr>
          <a:xfrm>
            <a:off x="2060866" y="2623277"/>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PT Sans" charset="-52"/>
                <a:ea typeface="PT Sans" charset="-52"/>
                <a:cs typeface="PT Sans" charset="-52"/>
              </a:rPr>
              <a:t> Israel (Northern)</a:t>
            </a:r>
          </a:p>
        </p:txBody>
      </p:sp>
      <p:sp>
        <p:nvSpPr>
          <p:cNvPr id="4" name="Rectangle 3"/>
          <p:cNvSpPr/>
          <p:nvPr/>
        </p:nvSpPr>
        <p:spPr>
          <a:xfrm>
            <a:off x="2060867" y="3771675"/>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PT Sans" charset="-52"/>
                <a:ea typeface="PT Sans" charset="-52"/>
                <a:cs typeface="PT Sans" charset="-52"/>
              </a:rPr>
              <a:t> Judah (Southern)</a:t>
            </a:r>
          </a:p>
        </p:txBody>
      </p:sp>
      <p:sp>
        <p:nvSpPr>
          <p:cNvPr id="7" name="Rectangle 6"/>
          <p:cNvSpPr/>
          <p:nvPr/>
        </p:nvSpPr>
        <p:spPr>
          <a:xfrm>
            <a:off x="5360981" y="2326847"/>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PT Sans" charset="-52"/>
                <a:ea typeface="PT Sans" charset="-52"/>
                <a:cs typeface="PT Sans" charset="-52"/>
              </a:rPr>
              <a:t>Assyrian Captivity</a:t>
            </a:r>
          </a:p>
        </p:txBody>
      </p:sp>
      <p:sp>
        <p:nvSpPr>
          <p:cNvPr id="8" name="Rectangle 7"/>
          <p:cNvSpPr/>
          <p:nvPr/>
        </p:nvSpPr>
        <p:spPr>
          <a:xfrm>
            <a:off x="6032313" y="3752126"/>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PT Sans" charset="-52"/>
                <a:ea typeface="PT Sans" charset="-52"/>
                <a:cs typeface="PT Sans" charset="-52"/>
              </a:rPr>
              <a:t>Babylonian Captivity</a:t>
            </a:r>
          </a:p>
        </p:txBody>
      </p:sp>
      <p:sp>
        <p:nvSpPr>
          <p:cNvPr id="9" name="Rectangle 8"/>
          <p:cNvSpPr/>
          <p:nvPr/>
        </p:nvSpPr>
        <p:spPr>
          <a:xfrm>
            <a:off x="277788" y="2785324"/>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PT Sans" charset="-52"/>
                <a:ea typeface="PT Sans" charset="-52"/>
                <a:cs typeface="PT Sans" charset="-52"/>
              </a:rPr>
              <a:t>Israel (United Kingdom)</a:t>
            </a:r>
          </a:p>
        </p:txBody>
      </p:sp>
      <p:sp>
        <p:nvSpPr>
          <p:cNvPr id="10" name="5-Point Star 9"/>
          <p:cNvSpPr/>
          <p:nvPr/>
        </p:nvSpPr>
        <p:spPr>
          <a:xfrm>
            <a:off x="5780977" y="3515457"/>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30" y="5883796"/>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5895369"/>
            <a:ext cx="2050626" cy="523220"/>
          </a:xfrm>
          <a:prstGeom prst="rect">
            <a:avLst/>
          </a:prstGeom>
          <a:noFill/>
        </p:spPr>
        <p:txBody>
          <a:bodyPr wrap="square" rtlCol="0">
            <a:spAutoFit/>
          </a:bodyPr>
          <a:lstStyle/>
          <a:p>
            <a:pPr algn="ctr" defTabSz="457200"/>
            <a:r>
              <a:rPr lang="en-US" sz="2800">
                <a:solidFill>
                  <a:prstClr val="white"/>
                </a:solidFill>
                <a:latin typeface="PT Sans" charset="-52"/>
                <a:ea typeface="PT Sans" charset="-52"/>
                <a:cs typeface="PT Sans" charset="-52"/>
              </a:rPr>
              <a:t>= Jeremiah</a:t>
            </a:r>
            <a:endParaRPr lang="en-US" sz="2800" dirty="0">
              <a:solidFill>
                <a:prstClr val="white"/>
              </a:solidFill>
              <a:latin typeface="PT Sans" charset="-52"/>
              <a:ea typeface="PT Sans" charset="-52"/>
              <a:cs typeface="PT Sans" charset="-52"/>
            </a:endParaRPr>
          </a:p>
        </p:txBody>
      </p:sp>
      <p:sp>
        <p:nvSpPr>
          <p:cNvPr id="15" name="Rectangle 14"/>
          <p:cNvSpPr/>
          <p:nvPr/>
        </p:nvSpPr>
        <p:spPr>
          <a:xfrm>
            <a:off x="7602967" y="3191728"/>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PT Sans" charset="-52"/>
                <a:ea typeface="PT Sans" charset="-52"/>
                <a:cs typeface="PT Sans" charset="-52"/>
              </a:rPr>
              <a:t>Return</a:t>
            </a:r>
            <a:endParaRPr lang="en-US" sz="2800" dirty="0">
              <a:solidFill>
                <a:sysClr val="windowText" lastClr="000000"/>
              </a:solidFill>
              <a:latin typeface="PT Sans" charset="-52"/>
              <a:ea typeface="PT Sans" charset="-52"/>
              <a:cs typeface="PT Sans" charset="-52"/>
            </a:endParaRPr>
          </a:p>
        </p:txBody>
      </p:sp>
      <p:sp>
        <p:nvSpPr>
          <p:cNvPr id="5" name="TextBox 4"/>
          <p:cNvSpPr txBox="1"/>
          <p:nvPr/>
        </p:nvSpPr>
        <p:spPr>
          <a:xfrm>
            <a:off x="351303" y="4438968"/>
            <a:ext cx="1633568" cy="1384995"/>
          </a:xfrm>
          <a:prstGeom prst="rect">
            <a:avLst/>
          </a:prstGeom>
          <a:noFill/>
        </p:spPr>
        <p:txBody>
          <a:bodyPr wrap="square" rtlCol="0">
            <a:spAutoFit/>
          </a:bodyPr>
          <a:lstStyle/>
          <a:p>
            <a:r>
              <a:rPr lang="en-US" sz="2800" dirty="0" smtClean="0">
                <a:latin typeface="PT Sans" charset="-52"/>
                <a:ea typeface="PT Sans" charset="-52"/>
                <a:cs typeface="PT Sans" charset="-52"/>
              </a:rPr>
              <a:t>Saul</a:t>
            </a:r>
          </a:p>
          <a:p>
            <a:r>
              <a:rPr lang="en-US" sz="2800" dirty="0" smtClean="0">
                <a:latin typeface="PT Sans" charset="-52"/>
                <a:ea typeface="PT Sans" charset="-52"/>
                <a:cs typeface="PT Sans" charset="-52"/>
              </a:rPr>
              <a:t>David</a:t>
            </a:r>
          </a:p>
          <a:p>
            <a:r>
              <a:rPr lang="en-US" sz="2800" dirty="0" smtClean="0">
                <a:latin typeface="PT Sans" charset="-52"/>
                <a:ea typeface="PT Sans" charset="-52"/>
                <a:cs typeface="PT Sans" charset="-52"/>
              </a:rPr>
              <a:t>Solomon</a:t>
            </a:r>
            <a:endParaRPr lang="en-US" sz="2800" dirty="0">
              <a:latin typeface="PT Sans" charset="-52"/>
              <a:ea typeface="PT Sans" charset="-52"/>
              <a:cs typeface="PT Sans" charset="-52"/>
            </a:endParaRPr>
          </a:p>
        </p:txBody>
      </p:sp>
      <p:sp>
        <p:nvSpPr>
          <p:cNvPr id="13" name="TextBox 12"/>
          <p:cNvSpPr txBox="1"/>
          <p:nvPr/>
        </p:nvSpPr>
        <p:spPr>
          <a:xfrm>
            <a:off x="2489991" y="1612314"/>
            <a:ext cx="1633568" cy="954107"/>
          </a:xfrm>
          <a:prstGeom prst="rect">
            <a:avLst/>
          </a:prstGeom>
          <a:noFill/>
        </p:spPr>
        <p:txBody>
          <a:bodyPr wrap="square" rtlCol="0">
            <a:spAutoFit/>
          </a:bodyPr>
          <a:lstStyle/>
          <a:p>
            <a:r>
              <a:rPr lang="en-US" sz="2800" dirty="0" err="1" smtClean="0">
                <a:latin typeface="PT Sans" charset="-52"/>
                <a:ea typeface="PT Sans" charset="-52"/>
                <a:cs typeface="PT Sans" charset="-52"/>
              </a:rPr>
              <a:t>Jereboam</a:t>
            </a:r>
            <a:endParaRPr lang="en-US" sz="2800" dirty="0" smtClean="0">
              <a:latin typeface="PT Sans" charset="-52"/>
              <a:ea typeface="PT Sans" charset="-52"/>
              <a:cs typeface="PT Sans" charset="-52"/>
            </a:endParaRPr>
          </a:p>
          <a:p>
            <a:r>
              <a:rPr lang="en-US" sz="2800" dirty="0" smtClean="0">
                <a:latin typeface="PT Sans" charset="-52"/>
                <a:ea typeface="PT Sans" charset="-52"/>
                <a:cs typeface="PT Sans" charset="-52"/>
              </a:rPr>
              <a:t>Ahab</a:t>
            </a:r>
            <a:endParaRPr lang="en-US" sz="2800" dirty="0">
              <a:latin typeface="PT Sans" charset="-52"/>
              <a:ea typeface="PT Sans" charset="-52"/>
              <a:cs typeface="PT Sans" charset="-52"/>
            </a:endParaRPr>
          </a:p>
        </p:txBody>
      </p:sp>
      <p:sp>
        <p:nvSpPr>
          <p:cNvPr id="14" name="TextBox 13"/>
          <p:cNvSpPr txBox="1"/>
          <p:nvPr/>
        </p:nvSpPr>
        <p:spPr>
          <a:xfrm>
            <a:off x="2489991" y="4568386"/>
            <a:ext cx="1633568" cy="954107"/>
          </a:xfrm>
          <a:prstGeom prst="rect">
            <a:avLst/>
          </a:prstGeom>
          <a:noFill/>
        </p:spPr>
        <p:txBody>
          <a:bodyPr wrap="square" rtlCol="0">
            <a:spAutoFit/>
          </a:bodyPr>
          <a:lstStyle/>
          <a:p>
            <a:r>
              <a:rPr lang="en-US" sz="2800" dirty="0" smtClean="0">
                <a:latin typeface="PT Sans" charset="-52"/>
                <a:ea typeface="PT Sans" charset="-52"/>
                <a:cs typeface="PT Sans" charset="-52"/>
              </a:rPr>
              <a:t>Hezekiah</a:t>
            </a:r>
          </a:p>
          <a:p>
            <a:r>
              <a:rPr lang="en-US" sz="2800" dirty="0" smtClean="0">
                <a:latin typeface="PT Sans" charset="-52"/>
                <a:ea typeface="PT Sans" charset="-52"/>
                <a:cs typeface="PT Sans" charset="-52"/>
              </a:rPr>
              <a:t>Josiah</a:t>
            </a:r>
            <a:endParaRPr lang="en-US" sz="2800" dirty="0">
              <a:latin typeface="PT Sans" charset="-52"/>
              <a:ea typeface="PT Sans" charset="-52"/>
              <a:cs typeface="PT Sans" charset="-52"/>
            </a:endParaRPr>
          </a:p>
        </p:txBody>
      </p:sp>
    </p:spTree>
    <p:extLst>
      <p:ext uri="{BB962C8B-B14F-4D97-AF65-F5344CB8AC3E}">
        <p14:creationId xmlns:p14="http://schemas.microsoft.com/office/powerpoint/2010/main" val="23520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9" grpId="0" animBg="1"/>
      <p:bldP spid="10" grpId="0" animBg="1"/>
      <p:bldP spid="11" grpId="0" animBg="1"/>
      <p:bldP spid="12" grpId="0"/>
      <p:bldP spid="15" grpId="0" animBg="1"/>
      <p:bldP spid="5" grpId="0" build="p"/>
      <p:bldP spid="13" grpId="0" build="p"/>
      <p:bldP spid="1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a:stCxn id="12" idx="2"/>
            <a:endCxn id="13" idx="0"/>
          </p:cNvCxnSpPr>
          <p:nvPr/>
        </p:nvCxnSpPr>
        <p:spPr>
          <a:xfrm flipH="1">
            <a:off x="4572000" y="3788992"/>
            <a:ext cx="1" cy="4973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230219"/>
            <a:ext cx="7886700" cy="653444"/>
          </a:xfrm>
        </p:spPr>
        <p:txBody>
          <a:bodyPr>
            <a:normAutofit fontScale="90000"/>
          </a:bodyPr>
          <a:lstStyle/>
          <a:p>
            <a:pPr algn="ctr">
              <a:lnSpc>
                <a:spcPct val="100000"/>
              </a:lnSpc>
            </a:pPr>
            <a:r>
              <a:rPr lang="en-US" dirty="0" smtClean="0">
                <a:latin typeface="PT Sans" charset="-52"/>
                <a:ea typeface="PT Sans" charset="-52"/>
                <a:cs typeface="PT Sans" charset="-52"/>
              </a:rPr>
              <a:t>King Josiah and sons</a:t>
            </a:r>
            <a:endParaRPr lang="en-US" dirty="0">
              <a:latin typeface="PT Sans" charset="-52"/>
              <a:ea typeface="PT Sans" charset="-52"/>
              <a:cs typeface="PT Sans" charset="-52"/>
            </a:endParaRPr>
          </a:p>
        </p:txBody>
      </p:sp>
      <p:sp>
        <p:nvSpPr>
          <p:cNvPr id="10" name="TextBox 9"/>
          <p:cNvSpPr txBox="1"/>
          <p:nvPr/>
        </p:nvSpPr>
        <p:spPr>
          <a:xfrm>
            <a:off x="3376854" y="1299404"/>
            <a:ext cx="2390293" cy="954107"/>
          </a:xfrm>
          <a:prstGeom prst="rect">
            <a:avLst/>
          </a:prstGeom>
          <a:solidFill>
            <a:srgbClr val="92D050"/>
          </a:solidFill>
        </p:spPr>
        <p:txBody>
          <a:bodyPr wrap="square" rtlCol="0">
            <a:spAutoFit/>
          </a:bodyPr>
          <a:lstStyle/>
          <a:p>
            <a:pPr algn="ctr"/>
            <a:r>
              <a:rPr lang="en-US" sz="2800" smtClean="0">
                <a:solidFill>
                  <a:schemeClr val="bg1"/>
                </a:solidFill>
              </a:rPr>
              <a:t>Josiah </a:t>
            </a:r>
          </a:p>
          <a:p>
            <a:pPr algn="ctr"/>
            <a:r>
              <a:rPr lang="en-US" sz="2800" dirty="0" smtClean="0">
                <a:solidFill>
                  <a:schemeClr val="bg1"/>
                </a:solidFill>
              </a:rPr>
              <a:t>(640 </a:t>
            </a:r>
            <a:r>
              <a:rPr lang="mr-IN" sz="2800" dirty="0" smtClean="0">
                <a:solidFill>
                  <a:schemeClr val="bg1"/>
                </a:solidFill>
              </a:rPr>
              <a:t>–</a:t>
            </a:r>
            <a:r>
              <a:rPr lang="en-US" sz="2800" dirty="0" smtClean="0">
                <a:solidFill>
                  <a:schemeClr val="bg1"/>
                </a:solidFill>
              </a:rPr>
              <a:t> 609 BC)</a:t>
            </a:r>
            <a:endParaRPr lang="en-US" sz="2800" dirty="0">
              <a:solidFill>
                <a:schemeClr val="bg1"/>
              </a:solidFill>
              <a:latin typeface="PT Sans" charset="-52"/>
              <a:ea typeface="PT Sans" charset="-52"/>
              <a:cs typeface="PT Sans" charset="-52"/>
            </a:endParaRPr>
          </a:p>
        </p:txBody>
      </p:sp>
      <p:sp>
        <p:nvSpPr>
          <p:cNvPr id="11" name="TextBox 10"/>
          <p:cNvSpPr txBox="1"/>
          <p:nvPr/>
        </p:nvSpPr>
        <p:spPr>
          <a:xfrm>
            <a:off x="1340312" y="2829478"/>
            <a:ext cx="1616596" cy="954107"/>
          </a:xfrm>
          <a:prstGeom prst="rect">
            <a:avLst/>
          </a:prstGeom>
          <a:solidFill>
            <a:srgbClr val="FFC000"/>
          </a:solidFill>
        </p:spPr>
        <p:txBody>
          <a:bodyPr wrap="square" rtlCol="0">
            <a:spAutoFit/>
          </a:bodyPr>
          <a:lstStyle/>
          <a:p>
            <a:pPr algn="ctr"/>
            <a:r>
              <a:rPr lang="en-US" sz="2800" dirty="0" err="1" smtClean="0">
                <a:solidFill>
                  <a:schemeClr val="bg1"/>
                </a:solidFill>
                <a:latin typeface="PT Sans" charset="-52"/>
                <a:ea typeface="PT Sans" charset="-52"/>
                <a:cs typeface="PT Sans" charset="-52"/>
              </a:rPr>
              <a:t>Jehoahaz</a:t>
            </a:r>
            <a:r>
              <a:rPr lang="en-US" sz="2800" dirty="0" smtClean="0">
                <a:solidFill>
                  <a:schemeClr val="bg1"/>
                </a:solidFill>
                <a:latin typeface="PT Sans" charset="-52"/>
                <a:ea typeface="PT Sans" charset="-52"/>
                <a:cs typeface="PT Sans" charset="-52"/>
              </a:rPr>
              <a:t> </a:t>
            </a:r>
          </a:p>
          <a:p>
            <a:pPr algn="ctr"/>
            <a:r>
              <a:rPr lang="en-US" sz="2800" dirty="0" smtClean="0">
                <a:solidFill>
                  <a:schemeClr val="bg1"/>
                </a:solidFill>
                <a:latin typeface="PT Sans" charset="-52"/>
                <a:ea typeface="PT Sans" charset="-52"/>
                <a:cs typeface="PT Sans" charset="-52"/>
              </a:rPr>
              <a:t>(609 BC)</a:t>
            </a:r>
            <a:endParaRPr lang="en-US" sz="2800" dirty="0">
              <a:solidFill>
                <a:schemeClr val="bg1"/>
              </a:solidFill>
              <a:latin typeface="PT Sans" charset="-52"/>
              <a:ea typeface="PT Sans" charset="-52"/>
              <a:cs typeface="PT Sans" charset="-52"/>
            </a:endParaRPr>
          </a:p>
        </p:txBody>
      </p:sp>
      <p:sp>
        <p:nvSpPr>
          <p:cNvPr id="12" name="TextBox 11"/>
          <p:cNvSpPr txBox="1"/>
          <p:nvPr/>
        </p:nvSpPr>
        <p:spPr>
          <a:xfrm>
            <a:off x="3376854" y="2834885"/>
            <a:ext cx="2390293" cy="954107"/>
          </a:xfrm>
          <a:prstGeom prst="rect">
            <a:avLst/>
          </a:prstGeom>
          <a:solidFill>
            <a:srgbClr val="FFFF00"/>
          </a:solidFill>
        </p:spPr>
        <p:txBody>
          <a:bodyPr wrap="square" rtlCol="0">
            <a:spAutoFit/>
          </a:bodyPr>
          <a:lstStyle/>
          <a:p>
            <a:pPr algn="ctr"/>
            <a:r>
              <a:rPr lang="en-US" sz="2800" dirty="0" err="1" smtClean="0">
                <a:solidFill>
                  <a:schemeClr val="bg1"/>
                </a:solidFill>
              </a:rPr>
              <a:t>Jehoiakim</a:t>
            </a:r>
            <a:r>
              <a:rPr lang="en-US" sz="2800" dirty="0" smtClean="0">
                <a:solidFill>
                  <a:schemeClr val="bg1"/>
                </a:solidFill>
              </a:rPr>
              <a:t> </a:t>
            </a:r>
          </a:p>
          <a:p>
            <a:pPr algn="ctr"/>
            <a:r>
              <a:rPr lang="en-US" sz="2800" dirty="0" smtClean="0">
                <a:solidFill>
                  <a:schemeClr val="bg1"/>
                </a:solidFill>
              </a:rPr>
              <a:t>(609 </a:t>
            </a:r>
            <a:r>
              <a:rPr lang="mr-IN" sz="2800" dirty="0" smtClean="0">
                <a:solidFill>
                  <a:schemeClr val="bg1"/>
                </a:solidFill>
              </a:rPr>
              <a:t>–</a:t>
            </a:r>
            <a:r>
              <a:rPr lang="en-US" sz="2800" dirty="0" smtClean="0">
                <a:solidFill>
                  <a:schemeClr val="bg1"/>
                </a:solidFill>
              </a:rPr>
              <a:t> 598 BC)</a:t>
            </a:r>
            <a:endParaRPr lang="en-US" sz="2800" dirty="0">
              <a:solidFill>
                <a:schemeClr val="bg1"/>
              </a:solidFill>
              <a:latin typeface="PT Sans" charset="-52"/>
              <a:ea typeface="PT Sans" charset="-52"/>
              <a:cs typeface="PT Sans" charset="-52"/>
            </a:endParaRPr>
          </a:p>
        </p:txBody>
      </p:sp>
      <p:sp>
        <p:nvSpPr>
          <p:cNvPr id="13" name="TextBox 12"/>
          <p:cNvSpPr txBox="1"/>
          <p:nvPr/>
        </p:nvSpPr>
        <p:spPr>
          <a:xfrm>
            <a:off x="3648165" y="4286326"/>
            <a:ext cx="1847669" cy="954107"/>
          </a:xfrm>
          <a:prstGeom prst="rect">
            <a:avLst/>
          </a:prstGeom>
          <a:solidFill>
            <a:srgbClr val="00B0F0"/>
          </a:solidFill>
        </p:spPr>
        <p:txBody>
          <a:bodyPr wrap="square" rtlCol="0">
            <a:spAutoFit/>
          </a:bodyPr>
          <a:lstStyle/>
          <a:p>
            <a:pPr algn="ctr"/>
            <a:r>
              <a:rPr lang="en-US" sz="2800" dirty="0" err="1" smtClean="0">
                <a:solidFill>
                  <a:schemeClr val="bg1"/>
                </a:solidFill>
                <a:latin typeface="PT Sans" charset="-52"/>
                <a:ea typeface="PT Sans" charset="-52"/>
                <a:cs typeface="PT Sans" charset="-52"/>
              </a:rPr>
              <a:t>Jehoiachin</a:t>
            </a:r>
            <a:r>
              <a:rPr lang="en-US" sz="2800" dirty="0" smtClean="0">
                <a:solidFill>
                  <a:schemeClr val="bg1"/>
                </a:solidFill>
                <a:latin typeface="PT Sans" charset="-52"/>
                <a:ea typeface="PT Sans" charset="-52"/>
                <a:cs typeface="PT Sans" charset="-52"/>
              </a:rPr>
              <a:t> </a:t>
            </a:r>
          </a:p>
          <a:p>
            <a:pPr algn="ctr"/>
            <a:r>
              <a:rPr lang="en-US" sz="2800" dirty="0" smtClean="0">
                <a:solidFill>
                  <a:schemeClr val="bg1"/>
                </a:solidFill>
                <a:latin typeface="PT Sans" charset="-52"/>
                <a:ea typeface="PT Sans" charset="-52"/>
                <a:cs typeface="PT Sans" charset="-52"/>
              </a:rPr>
              <a:t>(597 BC)</a:t>
            </a:r>
            <a:endParaRPr lang="en-US" sz="2800" dirty="0">
              <a:solidFill>
                <a:schemeClr val="bg1"/>
              </a:solidFill>
              <a:latin typeface="PT Sans" charset="-52"/>
              <a:ea typeface="PT Sans" charset="-52"/>
              <a:cs typeface="PT Sans" charset="-52"/>
            </a:endParaRPr>
          </a:p>
        </p:txBody>
      </p:sp>
      <p:sp>
        <p:nvSpPr>
          <p:cNvPr id="14" name="TextBox 13"/>
          <p:cNvSpPr txBox="1"/>
          <p:nvPr/>
        </p:nvSpPr>
        <p:spPr>
          <a:xfrm>
            <a:off x="6187093" y="2834884"/>
            <a:ext cx="2554812" cy="954107"/>
          </a:xfrm>
          <a:prstGeom prst="rect">
            <a:avLst/>
          </a:prstGeom>
          <a:solidFill>
            <a:srgbClr val="FF0000"/>
          </a:solidFill>
        </p:spPr>
        <p:txBody>
          <a:bodyPr wrap="square" rtlCol="0">
            <a:spAutoFit/>
          </a:bodyPr>
          <a:lstStyle/>
          <a:p>
            <a:pPr algn="ctr"/>
            <a:r>
              <a:rPr lang="en-US" sz="2800" smtClean="0">
                <a:latin typeface="PT Sans" charset="-52"/>
                <a:ea typeface="PT Sans" charset="-52"/>
                <a:cs typeface="PT Sans" charset="-52"/>
              </a:rPr>
              <a:t>Zedekiah </a:t>
            </a:r>
          </a:p>
          <a:p>
            <a:pPr algn="ctr"/>
            <a:r>
              <a:rPr lang="en-US" sz="2800" dirty="0" smtClean="0">
                <a:latin typeface="PT Sans" charset="-52"/>
                <a:ea typeface="PT Sans" charset="-52"/>
                <a:cs typeface="PT Sans" charset="-52"/>
              </a:rPr>
              <a:t>(597 </a:t>
            </a:r>
            <a:r>
              <a:rPr lang="mr-IN" sz="2800" dirty="0" smtClean="0">
                <a:latin typeface="PT Sans" charset="-52"/>
                <a:ea typeface="PT Sans" charset="-52"/>
                <a:cs typeface="PT Sans" charset="-52"/>
              </a:rPr>
              <a:t>–</a:t>
            </a:r>
            <a:r>
              <a:rPr lang="en-US" sz="2800" dirty="0" smtClean="0">
                <a:latin typeface="PT Sans" charset="-52"/>
                <a:ea typeface="PT Sans" charset="-52"/>
                <a:cs typeface="PT Sans" charset="-52"/>
              </a:rPr>
              <a:t> 586 BC)</a:t>
            </a:r>
            <a:endParaRPr lang="en-US" sz="2800" dirty="0">
              <a:latin typeface="PT Sans" charset="-52"/>
              <a:ea typeface="PT Sans" charset="-52"/>
              <a:cs typeface="PT Sans" charset="-52"/>
            </a:endParaRPr>
          </a:p>
        </p:txBody>
      </p:sp>
      <p:cxnSp>
        <p:nvCxnSpPr>
          <p:cNvPr id="17" name="Straight Connector 16"/>
          <p:cNvCxnSpPr>
            <a:stCxn id="10" idx="2"/>
            <a:endCxn id="11" idx="0"/>
          </p:cNvCxnSpPr>
          <p:nvPr/>
        </p:nvCxnSpPr>
        <p:spPr>
          <a:xfrm flipH="1">
            <a:off x="2148610" y="2253511"/>
            <a:ext cx="2423391" cy="5759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0" idx="2"/>
            <a:endCxn id="12" idx="0"/>
          </p:cNvCxnSpPr>
          <p:nvPr/>
        </p:nvCxnSpPr>
        <p:spPr>
          <a:xfrm>
            <a:off x="4572001" y="2253511"/>
            <a:ext cx="0" cy="58137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0" idx="2"/>
            <a:endCxn id="14" idx="0"/>
          </p:cNvCxnSpPr>
          <p:nvPr/>
        </p:nvCxnSpPr>
        <p:spPr>
          <a:xfrm>
            <a:off x="4572001" y="2253511"/>
            <a:ext cx="2892498" cy="5813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6320825" y="2657888"/>
            <a:ext cx="2287347" cy="1308100"/>
          </a:xfrm>
          <a:prstGeom prst="ellipse">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flipH="1">
            <a:off x="2641600" y="3783585"/>
            <a:ext cx="735254" cy="343915"/>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23" idx="0"/>
          </p:cNvCxnSpPr>
          <p:nvPr/>
        </p:nvCxnSpPr>
        <p:spPr>
          <a:xfrm flipH="1">
            <a:off x="3009227" y="5219102"/>
            <a:ext cx="683556" cy="371752"/>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88398" y="4122093"/>
            <a:ext cx="2390293" cy="954107"/>
          </a:xfrm>
          <a:prstGeom prst="rect">
            <a:avLst/>
          </a:prstGeom>
          <a:noFill/>
          <a:ln w="28575">
            <a:solidFill>
              <a:srgbClr val="FFFF00"/>
            </a:solidFill>
          </a:ln>
        </p:spPr>
        <p:txBody>
          <a:bodyPr wrap="square" rtlCol="0">
            <a:spAutoFit/>
          </a:bodyPr>
          <a:lstStyle/>
          <a:p>
            <a:pPr algn="ctr"/>
            <a:r>
              <a:rPr lang="en-US" sz="2800" dirty="0" smtClean="0">
                <a:solidFill>
                  <a:srgbClr val="FFFF00"/>
                </a:solidFill>
              </a:rPr>
              <a:t>1</a:t>
            </a:r>
            <a:r>
              <a:rPr lang="en-US" sz="2800" baseline="30000" dirty="0" smtClean="0">
                <a:solidFill>
                  <a:srgbClr val="FFFF00"/>
                </a:solidFill>
              </a:rPr>
              <a:t>st</a:t>
            </a:r>
            <a:r>
              <a:rPr lang="en-US" sz="2800" dirty="0" smtClean="0">
                <a:solidFill>
                  <a:srgbClr val="FFFF00"/>
                </a:solidFill>
              </a:rPr>
              <a:t> wave of captives (605)</a:t>
            </a:r>
            <a:endParaRPr lang="en-US" sz="2800" dirty="0">
              <a:solidFill>
                <a:srgbClr val="FFFF00"/>
              </a:solidFill>
              <a:latin typeface="PT Sans" charset="-52"/>
              <a:ea typeface="PT Sans" charset="-52"/>
              <a:cs typeface="PT Sans" charset="-52"/>
            </a:endParaRPr>
          </a:p>
        </p:txBody>
      </p:sp>
      <p:sp>
        <p:nvSpPr>
          <p:cNvPr id="23" name="TextBox 22"/>
          <p:cNvSpPr txBox="1"/>
          <p:nvPr/>
        </p:nvSpPr>
        <p:spPr>
          <a:xfrm>
            <a:off x="1814080" y="5590854"/>
            <a:ext cx="2390293" cy="954107"/>
          </a:xfrm>
          <a:prstGeom prst="rect">
            <a:avLst/>
          </a:prstGeom>
          <a:noFill/>
          <a:ln w="28575">
            <a:solidFill>
              <a:srgbClr val="00B0F0"/>
            </a:solidFill>
          </a:ln>
        </p:spPr>
        <p:txBody>
          <a:bodyPr wrap="square" rtlCol="0">
            <a:spAutoFit/>
          </a:bodyPr>
          <a:lstStyle/>
          <a:p>
            <a:pPr algn="ctr"/>
            <a:r>
              <a:rPr lang="en-US" sz="2800" dirty="0" smtClean="0">
                <a:solidFill>
                  <a:srgbClr val="00B0F0"/>
                </a:solidFill>
              </a:rPr>
              <a:t>2</a:t>
            </a:r>
            <a:r>
              <a:rPr lang="en-US" sz="2800" baseline="30000" dirty="0" smtClean="0">
                <a:solidFill>
                  <a:srgbClr val="00B0F0"/>
                </a:solidFill>
              </a:rPr>
              <a:t>nd</a:t>
            </a:r>
            <a:r>
              <a:rPr lang="en-US" sz="2800" dirty="0" smtClean="0">
                <a:solidFill>
                  <a:srgbClr val="00B0F0"/>
                </a:solidFill>
              </a:rPr>
              <a:t> wave of captives (597)</a:t>
            </a:r>
            <a:endParaRPr lang="en-US" sz="2800" dirty="0">
              <a:solidFill>
                <a:srgbClr val="00B0F0"/>
              </a:solidFill>
              <a:latin typeface="PT Sans" charset="-52"/>
              <a:ea typeface="PT Sans" charset="-52"/>
              <a:cs typeface="PT Sans" charset="-52"/>
            </a:endParaRPr>
          </a:p>
        </p:txBody>
      </p:sp>
      <p:cxnSp>
        <p:nvCxnSpPr>
          <p:cNvPr id="24" name="Straight Connector 23"/>
          <p:cNvCxnSpPr/>
          <p:nvPr/>
        </p:nvCxnSpPr>
        <p:spPr>
          <a:xfrm>
            <a:off x="6320825" y="3691614"/>
            <a:ext cx="641468" cy="678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269351" y="4370364"/>
            <a:ext cx="2390293" cy="954107"/>
          </a:xfrm>
          <a:prstGeom prst="rect">
            <a:avLst/>
          </a:prstGeom>
          <a:noFill/>
          <a:ln w="28575">
            <a:solidFill>
              <a:srgbClr val="FF0000"/>
            </a:solidFill>
          </a:ln>
        </p:spPr>
        <p:txBody>
          <a:bodyPr wrap="square" rtlCol="0">
            <a:spAutoFit/>
          </a:bodyPr>
          <a:lstStyle/>
          <a:p>
            <a:pPr algn="ctr"/>
            <a:r>
              <a:rPr lang="en-US" sz="2800" dirty="0" smtClean="0">
                <a:solidFill>
                  <a:srgbClr val="FF0000"/>
                </a:solidFill>
              </a:rPr>
              <a:t>3</a:t>
            </a:r>
            <a:r>
              <a:rPr lang="en-US" sz="2800" baseline="30000" dirty="0">
                <a:solidFill>
                  <a:srgbClr val="FF0000"/>
                </a:solidFill>
              </a:rPr>
              <a:t>r</a:t>
            </a:r>
            <a:r>
              <a:rPr lang="en-US" sz="2800" baseline="30000" dirty="0" smtClean="0">
                <a:solidFill>
                  <a:srgbClr val="FF0000"/>
                </a:solidFill>
              </a:rPr>
              <a:t>d</a:t>
            </a:r>
            <a:r>
              <a:rPr lang="en-US" sz="2800" dirty="0" smtClean="0">
                <a:solidFill>
                  <a:srgbClr val="FF0000"/>
                </a:solidFill>
              </a:rPr>
              <a:t> wave of captives (586)</a:t>
            </a:r>
            <a:endParaRPr lang="en-US" sz="2800" dirty="0">
              <a:solidFill>
                <a:srgbClr val="FF0000"/>
              </a:solidFill>
              <a:latin typeface="PT Sans" charset="-52"/>
              <a:ea typeface="PT Sans" charset="-52"/>
              <a:cs typeface="PT Sans" charset="-52"/>
            </a:endParaRPr>
          </a:p>
        </p:txBody>
      </p:sp>
    </p:spTree>
    <p:extLst>
      <p:ext uri="{BB962C8B-B14F-4D97-AF65-F5344CB8AC3E}">
        <p14:creationId xmlns:p14="http://schemas.microsoft.com/office/powerpoint/2010/main" val="185361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up)">
                                      <p:cBhvr>
                                        <p:cTn id="15" dur="500"/>
                                        <p:tgtEl>
                                          <p:spTgt spid="18"/>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heel(1)">
                                      <p:cBhvr>
                                        <p:cTn id="23" dur="20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ipe(up)">
                                      <p:cBhvr>
                                        <p:cTn id="28" dur="500"/>
                                        <p:tgtEl>
                                          <p:spTgt spid="24"/>
                                        </p:tgtEl>
                                      </p:cBhvr>
                                    </p:animEffect>
                                  </p:childTnLst>
                                </p:cTn>
                              </p:par>
                            </p:childTnLst>
                          </p:cTn>
                        </p:par>
                        <p:par>
                          <p:cTn id="29" fill="hold">
                            <p:stCondLst>
                              <p:cond delay="500"/>
                            </p:stCondLst>
                            <p:childTnLst>
                              <p:par>
                                <p:cTn id="30" presetID="1" presetClass="entr" presetSubtype="0"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2" grpId="0" animBg="1"/>
      <p:bldP spid="23" grpId="0" animBg="1"/>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00000"/>
              </a:lnSpc>
            </a:pPr>
            <a:r>
              <a:rPr lang="en-US" dirty="0" smtClean="0">
                <a:solidFill>
                  <a:srgbClr val="FFFF00"/>
                </a:solidFill>
                <a:latin typeface="PT Sans" charset="-52"/>
                <a:ea typeface="PT Sans" charset="-52"/>
                <a:cs typeface="PT Sans" charset="-52"/>
              </a:rPr>
              <a:t>Structure of Jeremiah</a:t>
            </a:r>
            <a:endParaRPr lang="en-US" dirty="0">
              <a:solidFill>
                <a:srgbClr val="FFFF00"/>
              </a:solidFill>
              <a:latin typeface="PT Sans" charset="-52"/>
              <a:ea typeface="PT Sans" charset="-52"/>
              <a:cs typeface="PT Sans" charset="-52"/>
            </a:endParaRPr>
          </a:p>
        </p:txBody>
      </p:sp>
      <p:sp>
        <p:nvSpPr>
          <p:cNvPr id="6" name="Rectangle 5"/>
          <p:cNvSpPr/>
          <p:nvPr/>
        </p:nvSpPr>
        <p:spPr>
          <a:xfrm>
            <a:off x="1036838" y="1690691"/>
            <a:ext cx="7070324" cy="4039957"/>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480060">
              <a:lnSpc>
                <a:spcPct val="150000"/>
              </a:lnSpc>
              <a:buFont typeface="Arial" charset="0"/>
              <a:buChar char="•"/>
            </a:pPr>
            <a:r>
              <a:rPr lang="en-US" sz="3200" dirty="0">
                <a:solidFill>
                  <a:schemeClr val="bg1"/>
                </a:solidFill>
                <a:latin typeface="PT Sans" charset="-52"/>
                <a:ea typeface="PT Sans" charset="-52"/>
                <a:cs typeface="PT Sans" charset="-52"/>
              </a:rPr>
              <a:t>Oracles Against Judah (</a:t>
            </a:r>
            <a:r>
              <a:rPr lang="en-US" sz="3200" dirty="0" err="1">
                <a:solidFill>
                  <a:schemeClr val="bg1"/>
                </a:solidFill>
                <a:latin typeface="PT Sans" charset="-52"/>
                <a:ea typeface="PT Sans" charset="-52"/>
                <a:cs typeface="PT Sans" charset="-52"/>
              </a:rPr>
              <a:t>ch.</a:t>
            </a:r>
            <a:r>
              <a:rPr lang="en-US" sz="3200" dirty="0">
                <a:solidFill>
                  <a:schemeClr val="bg1"/>
                </a:solidFill>
                <a:latin typeface="PT Sans" charset="-52"/>
                <a:ea typeface="PT Sans" charset="-52"/>
                <a:cs typeface="PT Sans" charset="-52"/>
              </a:rPr>
              <a:t> 1-25)</a:t>
            </a:r>
          </a:p>
          <a:p>
            <a:pPr marL="1028700" lvl="1" indent="-480060">
              <a:lnSpc>
                <a:spcPct val="150000"/>
              </a:lnSpc>
              <a:buFont typeface="Wingdings" charset="2"/>
              <a:buChar char="§"/>
            </a:pPr>
            <a:r>
              <a:rPr lang="en-US" sz="3200" dirty="0">
                <a:solidFill>
                  <a:schemeClr val="bg1"/>
                </a:solidFill>
                <a:latin typeface="PT Sans" charset="-52"/>
                <a:ea typeface="PT Sans" charset="-52"/>
                <a:cs typeface="PT Sans" charset="-52"/>
              </a:rPr>
              <a:t>Historical Interlude (</a:t>
            </a:r>
            <a:r>
              <a:rPr lang="en-US" sz="3200" dirty="0" err="1">
                <a:solidFill>
                  <a:schemeClr val="bg1"/>
                </a:solidFill>
                <a:latin typeface="PT Sans" charset="-52"/>
                <a:ea typeface="PT Sans" charset="-52"/>
                <a:cs typeface="PT Sans" charset="-52"/>
              </a:rPr>
              <a:t>ch.</a:t>
            </a:r>
            <a:r>
              <a:rPr lang="en-US" sz="3200" dirty="0">
                <a:solidFill>
                  <a:schemeClr val="bg1"/>
                </a:solidFill>
                <a:latin typeface="PT Sans" charset="-52"/>
                <a:ea typeface="PT Sans" charset="-52"/>
                <a:cs typeface="PT Sans" charset="-52"/>
              </a:rPr>
              <a:t> 26-29)</a:t>
            </a:r>
          </a:p>
          <a:p>
            <a:pPr marL="1485900" lvl="2" indent="-480060">
              <a:lnSpc>
                <a:spcPct val="150000"/>
              </a:lnSpc>
              <a:buFont typeface="Wingdings" charset="2"/>
              <a:buChar char="Ø"/>
            </a:pPr>
            <a:r>
              <a:rPr lang="en-US" sz="3200" dirty="0">
                <a:solidFill>
                  <a:schemeClr val="bg1"/>
                </a:solidFill>
                <a:latin typeface="PT Sans" charset="-52"/>
                <a:ea typeface="PT Sans" charset="-52"/>
                <a:cs typeface="PT Sans" charset="-52"/>
              </a:rPr>
              <a:t>Book of Comfort (</a:t>
            </a:r>
            <a:r>
              <a:rPr lang="en-US" sz="3200" dirty="0" err="1">
                <a:solidFill>
                  <a:schemeClr val="bg1"/>
                </a:solidFill>
                <a:latin typeface="PT Sans" charset="-52"/>
                <a:ea typeface="PT Sans" charset="-52"/>
                <a:cs typeface="PT Sans" charset="-52"/>
              </a:rPr>
              <a:t>ch.</a:t>
            </a:r>
            <a:r>
              <a:rPr lang="en-US" sz="3200" dirty="0">
                <a:solidFill>
                  <a:schemeClr val="bg1"/>
                </a:solidFill>
                <a:latin typeface="PT Sans" charset="-52"/>
                <a:ea typeface="PT Sans" charset="-52"/>
                <a:cs typeface="PT Sans" charset="-52"/>
              </a:rPr>
              <a:t> 30-33)</a:t>
            </a:r>
          </a:p>
          <a:p>
            <a:pPr marL="1028700" lvl="1" indent="-480060">
              <a:lnSpc>
                <a:spcPct val="150000"/>
              </a:lnSpc>
              <a:buFont typeface="Wingdings" charset="2"/>
              <a:buChar char="§"/>
            </a:pPr>
            <a:r>
              <a:rPr lang="en-US" sz="3200" dirty="0">
                <a:solidFill>
                  <a:schemeClr val="bg1"/>
                </a:solidFill>
                <a:latin typeface="PT Sans" charset="-52"/>
                <a:ea typeface="PT Sans" charset="-52"/>
                <a:cs typeface="PT Sans" charset="-52"/>
              </a:rPr>
              <a:t>Historical Interlude (</a:t>
            </a:r>
            <a:r>
              <a:rPr lang="en-US" sz="3200" dirty="0" err="1">
                <a:solidFill>
                  <a:schemeClr val="bg1"/>
                </a:solidFill>
                <a:latin typeface="PT Sans" charset="-52"/>
                <a:ea typeface="PT Sans" charset="-52"/>
                <a:cs typeface="PT Sans" charset="-52"/>
              </a:rPr>
              <a:t>ch.</a:t>
            </a:r>
            <a:r>
              <a:rPr lang="en-US" sz="3200" dirty="0">
                <a:solidFill>
                  <a:schemeClr val="bg1"/>
                </a:solidFill>
                <a:latin typeface="PT Sans" charset="-52"/>
                <a:ea typeface="PT Sans" charset="-52"/>
                <a:cs typeface="PT Sans" charset="-52"/>
              </a:rPr>
              <a:t> 34-45)</a:t>
            </a:r>
          </a:p>
          <a:p>
            <a:pPr marL="571500" indent="-480060">
              <a:lnSpc>
                <a:spcPct val="150000"/>
              </a:lnSpc>
              <a:spcAft>
                <a:spcPts val="3000"/>
              </a:spcAft>
              <a:buFont typeface="Arial" charset="0"/>
              <a:buChar char="•"/>
            </a:pPr>
            <a:r>
              <a:rPr lang="en-US" sz="3200" dirty="0">
                <a:solidFill>
                  <a:schemeClr val="bg1"/>
                </a:solidFill>
                <a:latin typeface="PT Sans" charset="-52"/>
                <a:ea typeface="PT Sans" charset="-52"/>
                <a:cs typeface="PT Sans" charset="-52"/>
              </a:rPr>
              <a:t>Oracles Against Nations (ch.46-51)</a:t>
            </a:r>
          </a:p>
        </p:txBody>
      </p:sp>
      <p:sp>
        <p:nvSpPr>
          <p:cNvPr id="9" name="Right Arrow 8"/>
          <p:cNvSpPr/>
          <p:nvPr/>
        </p:nvSpPr>
        <p:spPr>
          <a:xfrm>
            <a:off x="1125738" y="3517276"/>
            <a:ext cx="981237" cy="462987"/>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672408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a:stCxn id="12" idx="2"/>
            <a:endCxn id="13" idx="0"/>
          </p:cNvCxnSpPr>
          <p:nvPr/>
        </p:nvCxnSpPr>
        <p:spPr>
          <a:xfrm flipH="1">
            <a:off x="4572000" y="3788992"/>
            <a:ext cx="1" cy="4973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230219"/>
            <a:ext cx="7886700" cy="653444"/>
          </a:xfrm>
        </p:spPr>
        <p:txBody>
          <a:bodyPr>
            <a:normAutofit fontScale="90000"/>
          </a:bodyPr>
          <a:lstStyle/>
          <a:p>
            <a:pPr algn="ctr">
              <a:lnSpc>
                <a:spcPct val="100000"/>
              </a:lnSpc>
            </a:pPr>
            <a:r>
              <a:rPr lang="en-US" dirty="0" smtClean="0">
                <a:latin typeface="PT Sans" charset="-52"/>
                <a:ea typeface="PT Sans" charset="-52"/>
                <a:cs typeface="PT Sans" charset="-52"/>
              </a:rPr>
              <a:t>King Josiah and sons</a:t>
            </a:r>
            <a:endParaRPr lang="en-US" dirty="0">
              <a:latin typeface="PT Sans" charset="-52"/>
              <a:ea typeface="PT Sans" charset="-52"/>
              <a:cs typeface="PT Sans" charset="-52"/>
            </a:endParaRPr>
          </a:p>
        </p:txBody>
      </p:sp>
      <p:sp>
        <p:nvSpPr>
          <p:cNvPr id="10" name="TextBox 9"/>
          <p:cNvSpPr txBox="1"/>
          <p:nvPr/>
        </p:nvSpPr>
        <p:spPr>
          <a:xfrm>
            <a:off x="3376854" y="1299404"/>
            <a:ext cx="2390293" cy="954107"/>
          </a:xfrm>
          <a:prstGeom prst="rect">
            <a:avLst/>
          </a:prstGeom>
          <a:solidFill>
            <a:srgbClr val="92D050"/>
          </a:solidFill>
        </p:spPr>
        <p:txBody>
          <a:bodyPr wrap="square" rtlCol="0">
            <a:spAutoFit/>
          </a:bodyPr>
          <a:lstStyle/>
          <a:p>
            <a:pPr algn="ctr"/>
            <a:r>
              <a:rPr lang="en-US" sz="2800" dirty="0" smtClean="0">
                <a:solidFill>
                  <a:schemeClr val="bg1"/>
                </a:solidFill>
              </a:rPr>
              <a:t>Josiah </a:t>
            </a:r>
          </a:p>
          <a:p>
            <a:pPr algn="ctr"/>
            <a:r>
              <a:rPr lang="en-US" sz="2800" dirty="0" smtClean="0">
                <a:solidFill>
                  <a:schemeClr val="bg1"/>
                </a:solidFill>
              </a:rPr>
              <a:t>(640 </a:t>
            </a:r>
            <a:r>
              <a:rPr lang="mr-IN" sz="2800" dirty="0" smtClean="0">
                <a:solidFill>
                  <a:schemeClr val="bg1"/>
                </a:solidFill>
              </a:rPr>
              <a:t>–</a:t>
            </a:r>
            <a:r>
              <a:rPr lang="en-US" sz="2800" dirty="0" smtClean="0">
                <a:solidFill>
                  <a:schemeClr val="bg1"/>
                </a:solidFill>
              </a:rPr>
              <a:t> 609 BC)</a:t>
            </a:r>
            <a:endParaRPr lang="en-US" sz="2800" dirty="0">
              <a:solidFill>
                <a:schemeClr val="bg1"/>
              </a:solidFill>
              <a:latin typeface="PT Sans" charset="-52"/>
              <a:ea typeface="PT Sans" charset="-52"/>
              <a:cs typeface="PT Sans" charset="-52"/>
            </a:endParaRPr>
          </a:p>
        </p:txBody>
      </p:sp>
      <p:sp>
        <p:nvSpPr>
          <p:cNvPr id="11" name="TextBox 10"/>
          <p:cNvSpPr txBox="1"/>
          <p:nvPr/>
        </p:nvSpPr>
        <p:spPr>
          <a:xfrm>
            <a:off x="1340312" y="2829478"/>
            <a:ext cx="1616596" cy="954107"/>
          </a:xfrm>
          <a:prstGeom prst="rect">
            <a:avLst/>
          </a:prstGeom>
          <a:solidFill>
            <a:srgbClr val="FFC000"/>
          </a:solidFill>
        </p:spPr>
        <p:txBody>
          <a:bodyPr wrap="square" rtlCol="0">
            <a:spAutoFit/>
          </a:bodyPr>
          <a:lstStyle/>
          <a:p>
            <a:pPr algn="ctr"/>
            <a:r>
              <a:rPr lang="en-US" sz="2800" dirty="0" err="1" smtClean="0">
                <a:solidFill>
                  <a:schemeClr val="bg1"/>
                </a:solidFill>
                <a:latin typeface="PT Sans" charset="-52"/>
                <a:ea typeface="PT Sans" charset="-52"/>
                <a:cs typeface="PT Sans" charset="-52"/>
              </a:rPr>
              <a:t>Jehoahaz</a:t>
            </a:r>
            <a:r>
              <a:rPr lang="en-US" sz="2800" dirty="0" smtClean="0">
                <a:solidFill>
                  <a:schemeClr val="bg1"/>
                </a:solidFill>
                <a:latin typeface="PT Sans" charset="-52"/>
                <a:ea typeface="PT Sans" charset="-52"/>
                <a:cs typeface="PT Sans" charset="-52"/>
              </a:rPr>
              <a:t> </a:t>
            </a:r>
          </a:p>
          <a:p>
            <a:pPr algn="ctr"/>
            <a:r>
              <a:rPr lang="en-US" sz="2800" dirty="0" smtClean="0">
                <a:solidFill>
                  <a:schemeClr val="bg1"/>
                </a:solidFill>
                <a:latin typeface="PT Sans" charset="-52"/>
                <a:ea typeface="PT Sans" charset="-52"/>
                <a:cs typeface="PT Sans" charset="-52"/>
              </a:rPr>
              <a:t>(609 BC)</a:t>
            </a:r>
            <a:endParaRPr lang="en-US" sz="2800" dirty="0">
              <a:solidFill>
                <a:schemeClr val="bg1"/>
              </a:solidFill>
              <a:latin typeface="PT Sans" charset="-52"/>
              <a:ea typeface="PT Sans" charset="-52"/>
              <a:cs typeface="PT Sans" charset="-52"/>
            </a:endParaRPr>
          </a:p>
        </p:txBody>
      </p:sp>
      <p:sp>
        <p:nvSpPr>
          <p:cNvPr id="12" name="TextBox 11"/>
          <p:cNvSpPr txBox="1"/>
          <p:nvPr/>
        </p:nvSpPr>
        <p:spPr>
          <a:xfrm>
            <a:off x="3376854" y="2834885"/>
            <a:ext cx="2390293" cy="954107"/>
          </a:xfrm>
          <a:prstGeom prst="rect">
            <a:avLst/>
          </a:prstGeom>
          <a:solidFill>
            <a:srgbClr val="FFFF00"/>
          </a:solidFill>
        </p:spPr>
        <p:txBody>
          <a:bodyPr wrap="square" rtlCol="0">
            <a:spAutoFit/>
          </a:bodyPr>
          <a:lstStyle/>
          <a:p>
            <a:pPr algn="ctr"/>
            <a:r>
              <a:rPr lang="en-US" sz="2800" dirty="0" err="1" smtClean="0">
                <a:solidFill>
                  <a:schemeClr val="bg1"/>
                </a:solidFill>
              </a:rPr>
              <a:t>Jehoiakim</a:t>
            </a:r>
            <a:r>
              <a:rPr lang="en-US" sz="2800" dirty="0" smtClean="0">
                <a:solidFill>
                  <a:schemeClr val="bg1"/>
                </a:solidFill>
              </a:rPr>
              <a:t> </a:t>
            </a:r>
          </a:p>
          <a:p>
            <a:pPr algn="ctr"/>
            <a:r>
              <a:rPr lang="en-US" sz="2800" dirty="0" smtClean="0">
                <a:solidFill>
                  <a:schemeClr val="bg1"/>
                </a:solidFill>
              </a:rPr>
              <a:t>(609 </a:t>
            </a:r>
            <a:r>
              <a:rPr lang="mr-IN" sz="2800" dirty="0" smtClean="0">
                <a:solidFill>
                  <a:schemeClr val="bg1"/>
                </a:solidFill>
              </a:rPr>
              <a:t>–</a:t>
            </a:r>
            <a:r>
              <a:rPr lang="en-US" sz="2800" dirty="0" smtClean="0">
                <a:solidFill>
                  <a:schemeClr val="bg1"/>
                </a:solidFill>
              </a:rPr>
              <a:t> 598 BC)</a:t>
            </a:r>
            <a:endParaRPr lang="en-US" sz="2800" dirty="0">
              <a:solidFill>
                <a:schemeClr val="bg1"/>
              </a:solidFill>
              <a:latin typeface="PT Sans" charset="-52"/>
              <a:ea typeface="PT Sans" charset="-52"/>
              <a:cs typeface="PT Sans" charset="-52"/>
            </a:endParaRPr>
          </a:p>
        </p:txBody>
      </p:sp>
      <p:sp>
        <p:nvSpPr>
          <p:cNvPr id="13" name="TextBox 12"/>
          <p:cNvSpPr txBox="1"/>
          <p:nvPr/>
        </p:nvSpPr>
        <p:spPr>
          <a:xfrm>
            <a:off x="3648165" y="4286326"/>
            <a:ext cx="1847669" cy="954107"/>
          </a:xfrm>
          <a:prstGeom prst="rect">
            <a:avLst/>
          </a:prstGeom>
          <a:solidFill>
            <a:srgbClr val="00B0F0"/>
          </a:solidFill>
        </p:spPr>
        <p:txBody>
          <a:bodyPr wrap="square" rtlCol="0">
            <a:spAutoFit/>
          </a:bodyPr>
          <a:lstStyle/>
          <a:p>
            <a:pPr algn="ctr"/>
            <a:r>
              <a:rPr lang="en-US" sz="2800" dirty="0" err="1" smtClean="0">
                <a:solidFill>
                  <a:schemeClr val="bg1"/>
                </a:solidFill>
                <a:latin typeface="PT Sans" charset="-52"/>
                <a:ea typeface="PT Sans" charset="-52"/>
                <a:cs typeface="PT Sans" charset="-52"/>
              </a:rPr>
              <a:t>Jehoiachin</a:t>
            </a:r>
            <a:r>
              <a:rPr lang="en-US" sz="2800" dirty="0" smtClean="0">
                <a:solidFill>
                  <a:schemeClr val="bg1"/>
                </a:solidFill>
                <a:latin typeface="PT Sans" charset="-52"/>
                <a:ea typeface="PT Sans" charset="-52"/>
                <a:cs typeface="PT Sans" charset="-52"/>
              </a:rPr>
              <a:t> </a:t>
            </a:r>
          </a:p>
          <a:p>
            <a:pPr algn="ctr"/>
            <a:r>
              <a:rPr lang="en-US" sz="2800" dirty="0" smtClean="0">
                <a:solidFill>
                  <a:schemeClr val="bg1"/>
                </a:solidFill>
                <a:latin typeface="PT Sans" charset="-52"/>
                <a:ea typeface="PT Sans" charset="-52"/>
                <a:cs typeface="PT Sans" charset="-52"/>
              </a:rPr>
              <a:t>(597 BC)</a:t>
            </a:r>
            <a:endParaRPr lang="en-US" sz="2800" dirty="0">
              <a:solidFill>
                <a:schemeClr val="bg1"/>
              </a:solidFill>
              <a:latin typeface="PT Sans" charset="-52"/>
              <a:ea typeface="PT Sans" charset="-52"/>
              <a:cs typeface="PT Sans" charset="-52"/>
            </a:endParaRPr>
          </a:p>
        </p:txBody>
      </p:sp>
      <p:sp>
        <p:nvSpPr>
          <p:cNvPr id="14" name="TextBox 13"/>
          <p:cNvSpPr txBox="1"/>
          <p:nvPr/>
        </p:nvSpPr>
        <p:spPr>
          <a:xfrm>
            <a:off x="6187093" y="2834884"/>
            <a:ext cx="2554812" cy="954107"/>
          </a:xfrm>
          <a:prstGeom prst="rect">
            <a:avLst/>
          </a:prstGeom>
          <a:solidFill>
            <a:srgbClr val="FF0000"/>
          </a:solidFill>
        </p:spPr>
        <p:txBody>
          <a:bodyPr wrap="square" rtlCol="0">
            <a:spAutoFit/>
          </a:bodyPr>
          <a:lstStyle/>
          <a:p>
            <a:pPr algn="ctr"/>
            <a:r>
              <a:rPr lang="en-US" sz="2800" smtClean="0">
                <a:latin typeface="PT Sans" charset="-52"/>
                <a:ea typeface="PT Sans" charset="-52"/>
                <a:cs typeface="PT Sans" charset="-52"/>
              </a:rPr>
              <a:t>Zedekiah </a:t>
            </a:r>
          </a:p>
          <a:p>
            <a:pPr algn="ctr"/>
            <a:r>
              <a:rPr lang="en-US" sz="2800" dirty="0" smtClean="0">
                <a:latin typeface="PT Sans" charset="-52"/>
                <a:ea typeface="PT Sans" charset="-52"/>
                <a:cs typeface="PT Sans" charset="-52"/>
              </a:rPr>
              <a:t>(597 </a:t>
            </a:r>
            <a:r>
              <a:rPr lang="mr-IN" sz="2800" dirty="0" smtClean="0">
                <a:latin typeface="PT Sans" charset="-52"/>
                <a:ea typeface="PT Sans" charset="-52"/>
                <a:cs typeface="PT Sans" charset="-52"/>
              </a:rPr>
              <a:t>–</a:t>
            </a:r>
            <a:r>
              <a:rPr lang="en-US" sz="2800" dirty="0" smtClean="0">
                <a:latin typeface="PT Sans" charset="-52"/>
                <a:ea typeface="PT Sans" charset="-52"/>
                <a:cs typeface="PT Sans" charset="-52"/>
              </a:rPr>
              <a:t> 586 BC)</a:t>
            </a:r>
            <a:endParaRPr lang="en-US" sz="2800" dirty="0">
              <a:latin typeface="PT Sans" charset="-52"/>
              <a:ea typeface="PT Sans" charset="-52"/>
              <a:cs typeface="PT Sans" charset="-52"/>
            </a:endParaRPr>
          </a:p>
        </p:txBody>
      </p:sp>
      <p:cxnSp>
        <p:nvCxnSpPr>
          <p:cNvPr id="17" name="Straight Connector 16"/>
          <p:cNvCxnSpPr>
            <a:stCxn id="10" idx="2"/>
            <a:endCxn id="11" idx="0"/>
          </p:cNvCxnSpPr>
          <p:nvPr/>
        </p:nvCxnSpPr>
        <p:spPr>
          <a:xfrm flipH="1">
            <a:off x="2148610" y="2253511"/>
            <a:ext cx="2423391" cy="5759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0" idx="2"/>
            <a:endCxn id="12" idx="0"/>
          </p:cNvCxnSpPr>
          <p:nvPr/>
        </p:nvCxnSpPr>
        <p:spPr>
          <a:xfrm>
            <a:off x="4572001" y="2253511"/>
            <a:ext cx="0" cy="58137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0" idx="2"/>
            <a:endCxn id="14" idx="0"/>
          </p:cNvCxnSpPr>
          <p:nvPr/>
        </p:nvCxnSpPr>
        <p:spPr>
          <a:xfrm>
            <a:off x="4572001" y="2253511"/>
            <a:ext cx="2892498" cy="5813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a:stCxn id="13" idx="2"/>
            <a:endCxn id="20" idx="0"/>
          </p:cNvCxnSpPr>
          <p:nvPr/>
        </p:nvCxnSpPr>
        <p:spPr>
          <a:xfrm>
            <a:off x="4572000" y="5240433"/>
            <a:ext cx="1" cy="58727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078790" y="5827707"/>
            <a:ext cx="2986421" cy="523220"/>
          </a:xfrm>
          <a:prstGeom prst="rect">
            <a:avLst/>
          </a:prstGeom>
          <a:noFill/>
          <a:ln w="38100">
            <a:solidFill>
              <a:schemeClr val="tx1"/>
            </a:solidFill>
          </a:ln>
        </p:spPr>
        <p:txBody>
          <a:bodyPr wrap="square" rtlCol="0">
            <a:spAutoFit/>
          </a:bodyPr>
          <a:lstStyle/>
          <a:p>
            <a:pPr algn="ctr"/>
            <a:r>
              <a:rPr lang="en-US" sz="2800" smtClean="0">
                <a:latin typeface="PT Sans" charset="-52"/>
                <a:ea typeface="PT Sans" charset="-52"/>
                <a:cs typeface="PT Sans" charset="-52"/>
              </a:rPr>
              <a:t>Lineage of Christ</a:t>
            </a:r>
            <a:endParaRPr lang="en-US" sz="2800" dirty="0">
              <a:latin typeface="PT Sans" charset="-52"/>
              <a:ea typeface="PT Sans" charset="-52"/>
              <a:cs typeface="PT Sans" charset="-52"/>
            </a:endParaRPr>
          </a:p>
        </p:txBody>
      </p:sp>
    </p:spTree>
    <p:extLst>
      <p:ext uri="{BB962C8B-B14F-4D97-AF65-F5344CB8AC3E}">
        <p14:creationId xmlns:p14="http://schemas.microsoft.com/office/powerpoint/2010/main" val="171800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up)">
                                      <p:cBhvr>
                                        <p:cTn id="11" dur="500"/>
                                        <p:tgtEl>
                                          <p:spTgt spid="17"/>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up)">
                                      <p:cBhvr>
                                        <p:cTn id="19" dur="500"/>
                                        <p:tgtEl>
                                          <p:spTgt spid="19"/>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up)">
                                      <p:cBhvr>
                                        <p:cTn id="27" dur="500"/>
                                        <p:tgtEl>
                                          <p:spTgt spid="21"/>
                                        </p:tgtEl>
                                      </p:cBhvr>
                                    </p:animEffect>
                                  </p:childTnLst>
                                </p:cTn>
                              </p:par>
                            </p:childTnLst>
                          </p:cTn>
                        </p:par>
                        <p:par>
                          <p:cTn id="28" fill="hold">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up)">
                                      <p:cBhvr>
                                        <p:cTn id="35" dur="500"/>
                                        <p:tgtEl>
                                          <p:spTgt spid="25"/>
                                        </p:tgtEl>
                                      </p:cBhvr>
                                    </p:animEffect>
                                  </p:childTnLst>
                                </p:cTn>
                              </p:par>
                            </p:childTnLst>
                          </p:cTn>
                        </p:par>
                        <p:par>
                          <p:cTn id="36" fill="hold">
                            <p:stCondLst>
                              <p:cond delay="500"/>
                            </p:stCondLst>
                            <p:childTnLst>
                              <p:par>
                                <p:cTn id="37" presetID="1"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up)">
                                      <p:cBhvr>
                                        <p:cTn id="43" dur="500"/>
                                        <p:tgtEl>
                                          <p:spTgt spid="4"/>
                                        </p:tgtEl>
                                      </p:cBhvr>
                                    </p:animEffect>
                                  </p:childTnLst>
                                </p:cTn>
                              </p:par>
                            </p:childTnLst>
                          </p:cTn>
                        </p:par>
                        <p:par>
                          <p:cTn id="44" fill="hold">
                            <p:stCondLst>
                              <p:cond delay="500"/>
                            </p:stCondLst>
                            <p:childTnLst>
                              <p:par>
                                <p:cTn id="45" presetID="1"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2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0000"/>
              </a:lnSpc>
            </a:pPr>
            <a:r>
              <a:rPr lang="en-US" dirty="0">
                <a:solidFill>
                  <a:srgbClr val="FFFF00"/>
                </a:solidFill>
                <a:latin typeface="PT Sans" charset="-52"/>
                <a:ea typeface="PT Sans" charset="-52"/>
                <a:cs typeface="PT Sans" charset="-52"/>
              </a:rPr>
              <a:t>What is the prophet’s purpose?</a:t>
            </a:r>
          </a:p>
        </p:txBody>
      </p:sp>
      <p:sp>
        <p:nvSpPr>
          <p:cNvPr id="3" name="Content Placeholder 2"/>
          <p:cNvSpPr>
            <a:spLocks noGrp="1"/>
          </p:cNvSpPr>
          <p:nvPr>
            <p:ph idx="1"/>
          </p:nvPr>
        </p:nvSpPr>
        <p:spPr/>
        <p:txBody>
          <a:bodyPr>
            <a:normAutofit/>
          </a:bodyPr>
          <a:lstStyle/>
          <a:p>
            <a:pPr marL="571500" indent="-754380">
              <a:lnSpc>
                <a:spcPct val="150000"/>
              </a:lnSpc>
            </a:pPr>
            <a:r>
              <a:rPr lang="en-US" sz="3600" dirty="0" smtClean="0">
                <a:latin typeface="PT Sans" charset="-52"/>
                <a:ea typeface="PT Sans" charset="-52"/>
                <a:cs typeface="PT Sans" charset="-52"/>
              </a:rPr>
              <a:t>Interpret history.</a:t>
            </a:r>
          </a:p>
          <a:p>
            <a:pPr marL="571500" indent="-754380">
              <a:lnSpc>
                <a:spcPct val="150000"/>
              </a:lnSpc>
            </a:pPr>
            <a:r>
              <a:rPr lang="en-US" sz="3600" dirty="0" smtClean="0">
                <a:latin typeface="PT Sans" charset="-52"/>
                <a:ea typeface="PT Sans" charset="-52"/>
                <a:cs typeface="PT Sans" charset="-52"/>
              </a:rPr>
              <a:t>Enforce covenants.</a:t>
            </a:r>
          </a:p>
          <a:p>
            <a:pPr marL="571500" indent="-754380">
              <a:lnSpc>
                <a:spcPct val="150000"/>
              </a:lnSpc>
            </a:pPr>
            <a:r>
              <a:rPr lang="en-US" sz="3600" dirty="0" smtClean="0">
                <a:latin typeface="PT Sans" charset="-52"/>
                <a:ea typeface="PT Sans" charset="-52"/>
                <a:cs typeface="PT Sans" charset="-52"/>
              </a:rPr>
              <a:t>Declare future events.</a:t>
            </a:r>
            <a:endParaRPr lang="en-US" sz="3600" dirty="0">
              <a:latin typeface="PT Sans" charset="-52"/>
              <a:ea typeface="PT Sans" charset="-52"/>
              <a:cs typeface="PT Sans" charset="-52"/>
            </a:endParaRPr>
          </a:p>
        </p:txBody>
      </p:sp>
    </p:spTree>
    <p:extLst>
      <p:ext uri="{BB962C8B-B14F-4D97-AF65-F5344CB8AC3E}">
        <p14:creationId xmlns:p14="http://schemas.microsoft.com/office/powerpoint/2010/main" val="156668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00000"/>
              </a:lnSpc>
            </a:pPr>
            <a:r>
              <a:rPr lang="en-US" dirty="0" smtClean="0">
                <a:solidFill>
                  <a:srgbClr val="FFFF00"/>
                </a:solidFill>
                <a:latin typeface="PT Sans" charset="-52"/>
                <a:ea typeface="PT Sans" charset="-52"/>
                <a:cs typeface="PT Sans" charset="-52"/>
              </a:rPr>
              <a:t>Structure of Jeremiah</a:t>
            </a:r>
            <a:endParaRPr lang="en-US" dirty="0">
              <a:solidFill>
                <a:srgbClr val="FFFF00"/>
              </a:solidFill>
              <a:latin typeface="PT Sans" charset="-52"/>
              <a:ea typeface="PT Sans" charset="-52"/>
              <a:cs typeface="PT Sans" charset="-52"/>
            </a:endParaRPr>
          </a:p>
        </p:txBody>
      </p:sp>
      <p:sp>
        <p:nvSpPr>
          <p:cNvPr id="4" name="Rectangle 3"/>
          <p:cNvSpPr/>
          <p:nvPr/>
        </p:nvSpPr>
        <p:spPr>
          <a:xfrm>
            <a:off x="430072" y="1690691"/>
            <a:ext cx="8283857" cy="4705901"/>
          </a:xfrm>
          <a:prstGeom prst="rect">
            <a:avLst/>
          </a:prstGeom>
          <a:solidFill>
            <a:srgbClr val="92D05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480060">
              <a:lnSpc>
                <a:spcPct val="150000"/>
              </a:lnSpc>
              <a:buFont typeface="Arial" charset="0"/>
              <a:buChar char="•"/>
            </a:pPr>
            <a:r>
              <a:rPr lang="en-US" sz="2800" dirty="0">
                <a:solidFill>
                  <a:schemeClr val="bg1"/>
                </a:solidFill>
                <a:latin typeface="PT Sans" charset="-52"/>
                <a:ea typeface="PT Sans" charset="-52"/>
                <a:cs typeface="PT Sans" charset="-52"/>
              </a:rPr>
              <a:t>Condemnation &amp; Disaster </a:t>
            </a:r>
            <a:r>
              <a:rPr lang="en-US" sz="2800" dirty="0" smtClean="0">
                <a:solidFill>
                  <a:schemeClr val="bg1"/>
                </a:solidFill>
                <a:latin typeface="PT Sans" charset="-52"/>
                <a:ea typeface="PT Sans" charset="-52"/>
                <a:cs typeface="PT Sans" charset="-52"/>
              </a:rPr>
              <a:t>(1-12</a:t>
            </a:r>
            <a:r>
              <a:rPr lang="en-US" sz="2800" dirty="0">
                <a:solidFill>
                  <a:schemeClr val="bg1"/>
                </a:solidFill>
                <a:latin typeface="PT Sans" charset="-52"/>
                <a:ea typeface="PT Sans" charset="-52"/>
                <a:cs typeface="PT Sans" charset="-52"/>
              </a:rPr>
              <a:t>)</a:t>
            </a:r>
          </a:p>
          <a:p>
            <a:pPr marL="1028700" lvl="1" indent="-480060">
              <a:lnSpc>
                <a:spcPct val="150000"/>
              </a:lnSpc>
              <a:buFont typeface="Wingdings" charset="2"/>
              <a:buChar char="§"/>
            </a:pPr>
            <a:r>
              <a:rPr lang="en-US" sz="2800" dirty="0">
                <a:solidFill>
                  <a:schemeClr val="bg1"/>
                </a:solidFill>
                <a:latin typeface="PT Sans" charset="-52"/>
                <a:ea typeface="PT Sans" charset="-52"/>
                <a:cs typeface="PT Sans" charset="-52"/>
              </a:rPr>
              <a:t>God’s </a:t>
            </a:r>
            <a:r>
              <a:rPr lang="en-US" sz="2800" dirty="0" smtClean="0">
                <a:solidFill>
                  <a:schemeClr val="bg1"/>
                </a:solidFill>
                <a:latin typeface="PT Sans" charset="-52"/>
                <a:ea typeface="PT Sans" charset="-52"/>
                <a:cs typeface="PT Sans" charset="-52"/>
              </a:rPr>
              <a:t>Plans for Exile, </a:t>
            </a:r>
            <a:r>
              <a:rPr lang="en-US" sz="2800" dirty="0" err="1" smtClean="0">
                <a:solidFill>
                  <a:schemeClr val="bg1"/>
                </a:solidFill>
                <a:latin typeface="PT Sans" charset="-52"/>
                <a:ea typeface="PT Sans" charset="-52"/>
                <a:cs typeface="PT Sans" charset="-52"/>
              </a:rPr>
              <a:t>Jer’s</a:t>
            </a:r>
            <a:r>
              <a:rPr lang="en-US" sz="2800" dirty="0" smtClean="0">
                <a:solidFill>
                  <a:schemeClr val="bg1"/>
                </a:solidFill>
                <a:latin typeface="PT Sans" charset="-52"/>
                <a:ea typeface="PT Sans" charset="-52"/>
                <a:cs typeface="PT Sans" charset="-52"/>
              </a:rPr>
              <a:t> </a:t>
            </a:r>
            <a:r>
              <a:rPr lang="en-US" sz="2800" dirty="0">
                <a:solidFill>
                  <a:schemeClr val="bg1"/>
                </a:solidFill>
                <a:latin typeface="PT Sans" charset="-52"/>
                <a:ea typeface="PT Sans" charset="-52"/>
                <a:cs typeface="PT Sans" charset="-52"/>
              </a:rPr>
              <a:t>Complaints </a:t>
            </a:r>
            <a:r>
              <a:rPr lang="en-US" sz="2800" dirty="0" smtClean="0">
                <a:solidFill>
                  <a:schemeClr val="bg1"/>
                </a:solidFill>
                <a:latin typeface="PT Sans" charset="-52"/>
                <a:ea typeface="PT Sans" charset="-52"/>
                <a:cs typeface="PT Sans" charset="-52"/>
              </a:rPr>
              <a:t>(13-20</a:t>
            </a:r>
            <a:r>
              <a:rPr lang="en-US" sz="2800" dirty="0">
                <a:solidFill>
                  <a:schemeClr val="bg1"/>
                </a:solidFill>
                <a:latin typeface="PT Sans" charset="-52"/>
                <a:ea typeface="PT Sans" charset="-52"/>
                <a:cs typeface="PT Sans" charset="-52"/>
              </a:rPr>
              <a:t>)</a:t>
            </a:r>
          </a:p>
          <a:p>
            <a:pPr marL="1485900" lvl="2" indent="-480060">
              <a:lnSpc>
                <a:spcPct val="150000"/>
              </a:lnSpc>
              <a:buFont typeface="Courier New" charset="0"/>
              <a:buChar char="o"/>
            </a:pPr>
            <a:r>
              <a:rPr lang="en-US" sz="2800" dirty="0">
                <a:solidFill>
                  <a:schemeClr val="bg1"/>
                </a:solidFill>
                <a:latin typeface="PT Sans" charset="-52"/>
                <a:ea typeface="PT Sans" charset="-52"/>
                <a:cs typeface="PT Sans" charset="-52"/>
              </a:rPr>
              <a:t>To Kings (&amp; others) </a:t>
            </a:r>
            <a:r>
              <a:rPr lang="en-US" sz="2800" dirty="0" smtClean="0">
                <a:solidFill>
                  <a:schemeClr val="bg1"/>
                </a:solidFill>
                <a:latin typeface="PT Sans" charset="-52"/>
                <a:ea typeface="PT Sans" charset="-52"/>
                <a:cs typeface="PT Sans" charset="-52"/>
              </a:rPr>
              <a:t>(21-29</a:t>
            </a:r>
            <a:r>
              <a:rPr lang="en-US" sz="2800" dirty="0">
                <a:solidFill>
                  <a:schemeClr val="bg1"/>
                </a:solidFill>
                <a:latin typeface="PT Sans" charset="-52"/>
                <a:ea typeface="PT Sans" charset="-52"/>
                <a:cs typeface="PT Sans" charset="-52"/>
              </a:rPr>
              <a:t>)</a:t>
            </a:r>
          </a:p>
          <a:p>
            <a:pPr marL="1943100" lvl="3" indent="-480060">
              <a:lnSpc>
                <a:spcPct val="150000"/>
              </a:lnSpc>
              <a:buFont typeface="Wingdings" charset="2"/>
              <a:buChar char="Ø"/>
            </a:pPr>
            <a:r>
              <a:rPr lang="en-US" sz="2800" dirty="0">
                <a:solidFill>
                  <a:schemeClr val="bg1"/>
                </a:solidFill>
                <a:latin typeface="PT Sans" charset="-52"/>
                <a:ea typeface="PT Sans" charset="-52"/>
                <a:cs typeface="PT Sans" charset="-52"/>
              </a:rPr>
              <a:t>Words of Hope </a:t>
            </a:r>
            <a:r>
              <a:rPr lang="en-US" sz="2800" dirty="0" smtClean="0">
                <a:solidFill>
                  <a:schemeClr val="bg1"/>
                </a:solidFill>
                <a:latin typeface="PT Sans" charset="-52"/>
                <a:ea typeface="PT Sans" charset="-52"/>
                <a:cs typeface="PT Sans" charset="-52"/>
              </a:rPr>
              <a:t>(30-33</a:t>
            </a:r>
            <a:r>
              <a:rPr lang="en-US" sz="2800" dirty="0">
                <a:solidFill>
                  <a:schemeClr val="bg1"/>
                </a:solidFill>
                <a:latin typeface="PT Sans" charset="-52"/>
                <a:ea typeface="PT Sans" charset="-52"/>
                <a:cs typeface="PT Sans" charset="-52"/>
              </a:rPr>
              <a:t>)</a:t>
            </a:r>
          </a:p>
          <a:p>
            <a:pPr marL="1485900" lvl="2" indent="-480060">
              <a:lnSpc>
                <a:spcPct val="150000"/>
              </a:lnSpc>
              <a:buFont typeface="Courier New" charset="0"/>
              <a:buChar char="o"/>
            </a:pPr>
            <a:r>
              <a:rPr lang="en-US" sz="2800" dirty="0">
                <a:solidFill>
                  <a:schemeClr val="bg1"/>
                </a:solidFill>
                <a:latin typeface="PT Sans" charset="-52"/>
                <a:ea typeface="PT Sans" charset="-52"/>
                <a:cs typeface="PT Sans" charset="-52"/>
              </a:rPr>
              <a:t>To Kings (&amp; others) </a:t>
            </a:r>
            <a:r>
              <a:rPr lang="en-US" sz="2800" dirty="0" smtClean="0">
                <a:solidFill>
                  <a:schemeClr val="bg1"/>
                </a:solidFill>
                <a:latin typeface="PT Sans" charset="-52"/>
                <a:ea typeface="PT Sans" charset="-52"/>
                <a:cs typeface="PT Sans" charset="-52"/>
              </a:rPr>
              <a:t>(34-35</a:t>
            </a:r>
            <a:r>
              <a:rPr lang="en-US" sz="2800" dirty="0">
                <a:solidFill>
                  <a:schemeClr val="bg1"/>
                </a:solidFill>
                <a:latin typeface="PT Sans" charset="-52"/>
                <a:ea typeface="PT Sans" charset="-52"/>
                <a:cs typeface="PT Sans" charset="-52"/>
              </a:rPr>
              <a:t>)</a:t>
            </a:r>
          </a:p>
          <a:p>
            <a:pPr marL="1028700" lvl="1" indent="-480060">
              <a:lnSpc>
                <a:spcPct val="150000"/>
              </a:lnSpc>
              <a:buFont typeface="Wingdings" charset="2"/>
              <a:buChar char="§"/>
            </a:pPr>
            <a:r>
              <a:rPr lang="en-US" sz="2800" dirty="0">
                <a:solidFill>
                  <a:schemeClr val="bg1"/>
                </a:solidFill>
                <a:latin typeface="PT Sans" charset="-52"/>
                <a:ea typeface="PT Sans" charset="-52"/>
                <a:cs typeface="PT Sans" charset="-52"/>
              </a:rPr>
              <a:t>Jeremiah’s Suffering </a:t>
            </a:r>
            <a:r>
              <a:rPr lang="en-US" sz="2800" dirty="0" smtClean="0">
                <a:solidFill>
                  <a:schemeClr val="bg1"/>
                </a:solidFill>
                <a:latin typeface="PT Sans" charset="-52"/>
                <a:ea typeface="PT Sans" charset="-52"/>
                <a:cs typeface="PT Sans" charset="-52"/>
              </a:rPr>
              <a:t>(36-45</a:t>
            </a:r>
            <a:r>
              <a:rPr lang="en-US" sz="2800" dirty="0">
                <a:solidFill>
                  <a:schemeClr val="bg1"/>
                </a:solidFill>
                <a:latin typeface="PT Sans" charset="-52"/>
                <a:ea typeface="PT Sans" charset="-52"/>
                <a:cs typeface="PT Sans" charset="-52"/>
              </a:rPr>
              <a:t>)</a:t>
            </a:r>
          </a:p>
          <a:p>
            <a:pPr marL="571500" indent="-480060">
              <a:lnSpc>
                <a:spcPct val="150000"/>
              </a:lnSpc>
              <a:spcAft>
                <a:spcPts val="3000"/>
              </a:spcAft>
              <a:buFont typeface="Arial" charset="0"/>
              <a:buChar char="•"/>
            </a:pPr>
            <a:r>
              <a:rPr lang="en-US" sz="2800" dirty="0">
                <a:solidFill>
                  <a:schemeClr val="bg1"/>
                </a:solidFill>
                <a:latin typeface="PT Sans" charset="-52"/>
                <a:ea typeface="PT Sans" charset="-52"/>
                <a:cs typeface="PT Sans" charset="-52"/>
              </a:rPr>
              <a:t>Oracles Against the Nations </a:t>
            </a:r>
            <a:r>
              <a:rPr lang="en-US" sz="2800" dirty="0" smtClean="0">
                <a:solidFill>
                  <a:schemeClr val="bg1"/>
                </a:solidFill>
                <a:latin typeface="PT Sans" charset="-52"/>
                <a:ea typeface="PT Sans" charset="-52"/>
                <a:cs typeface="PT Sans" charset="-52"/>
              </a:rPr>
              <a:t>(46-51</a:t>
            </a:r>
            <a:r>
              <a:rPr lang="en-US" sz="2800" dirty="0">
                <a:solidFill>
                  <a:schemeClr val="bg1"/>
                </a:solidFill>
                <a:latin typeface="PT Sans" charset="-52"/>
                <a:ea typeface="PT Sans" charset="-52"/>
                <a:cs typeface="PT Sans" charset="-52"/>
              </a:rPr>
              <a:t>)</a:t>
            </a:r>
          </a:p>
        </p:txBody>
      </p:sp>
      <p:sp>
        <p:nvSpPr>
          <p:cNvPr id="10" name="Right Arrow 9"/>
          <p:cNvSpPr/>
          <p:nvPr/>
        </p:nvSpPr>
        <p:spPr>
          <a:xfrm>
            <a:off x="814307" y="3845583"/>
            <a:ext cx="1149510" cy="462987"/>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95197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b="1" dirty="0">
                <a:latin typeface="PT Sans" charset="-52"/>
                <a:ea typeface="PT Sans" charset="-52"/>
                <a:cs typeface="PT Sans" charset="-52"/>
              </a:rPr>
              <a:t>Jeremiah</a:t>
            </a:r>
            <a:endParaRPr lang="en-US" b="1" dirty="0">
              <a:latin typeface="PT Sans" charset="-52"/>
              <a:ea typeface="PT Sans" charset="-52"/>
              <a:cs typeface="PT Sans" charset="-52"/>
            </a:endParaRPr>
          </a:p>
        </p:txBody>
      </p:sp>
      <p:sp>
        <p:nvSpPr>
          <p:cNvPr id="3" name="Subtitle 2"/>
          <p:cNvSpPr>
            <a:spLocks noGrp="1"/>
          </p:cNvSpPr>
          <p:nvPr>
            <p:ph type="subTitle" idx="1"/>
          </p:nvPr>
        </p:nvSpPr>
        <p:spPr>
          <a:xfrm>
            <a:off x="762483" y="3602038"/>
            <a:ext cx="7619035" cy="1655762"/>
          </a:xfrm>
        </p:spPr>
        <p:txBody>
          <a:bodyPr>
            <a:normAutofit/>
          </a:bodyPr>
          <a:lstStyle/>
          <a:p>
            <a:r>
              <a:rPr lang="en-US" sz="3600" dirty="0" smtClean="0">
                <a:solidFill>
                  <a:srgbClr val="FFFF00"/>
                </a:solidFill>
                <a:latin typeface="PT Sans" charset="-52"/>
                <a:ea typeface="PT Sans" charset="-52"/>
                <a:cs typeface="PT Sans" charset="-52"/>
              </a:rPr>
              <a:t>#</a:t>
            </a:r>
            <a:r>
              <a:rPr lang="en-US" sz="3600" dirty="0" smtClean="0">
                <a:solidFill>
                  <a:srgbClr val="FFFF00"/>
                </a:solidFill>
                <a:latin typeface="PT Sans" charset="-52"/>
                <a:ea typeface="PT Sans" charset="-52"/>
                <a:cs typeface="PT Sans" charset="-52"/>
              </a:rPr>
              <a:t>30</a:t>
            </a:r>
            <a:r>
              <a:rPr lang="en-US" sz="3600" dirty="0" smtClean="0">
                <a:solidFill>
                  <a:srgbClr val="FFFF00"/>
                </a:solidFill>
                <a:latin typeface="PT Sans" charset="-52"/>
                <a:ea typeface="PT Sans" charset="-52"/>
                <a:cs typeface="PT Sans" charset="-52"/>
              </a:rPr>
              <a:t> </a:t>
            </a:r>
            <a:r>
              <a:rPr lang="mr-IN" sz="3600" dirty="0">
                <a:solidFill>
                  <a:srgbClr val="FFFF00"/>
                </a:solidFill>
                <a:latin typeface="PT Sans" charset="-52"/>
                <a:ea typeface="PT Sans" charset="-52"/>
                <a:cs typeface="PT Sans" charset="-52"/>
              </a:rPr>
              <a:t>–</a:t>
            </a:r>
            <a:r>
              <a:rPr lang="en-US" sz="3600" dirty="0">
                <a:solidFill>
                  <a:srgbClr val="FFFF00"/>
                </a:solidFill>
                <a:latin typeface="PT Sans" charset="-52"/>
                <a:ea typeface="PT Sans" charset="-52"/>
                <a:cs typeface="PT Sans" charset="-52"/>
              </a:rPr>
              <a:t> </a:t>
            </a:r>
            <a:r>
              <a:rPr lang="en-US" sz="3600" dirty="0" smtClean="0">
                <a:solidFill>
                  <a:srgbClr val="FFFF00"/>
                </a:solidFill>
                <a:latin typeface="PT Sans" charset="-52"/>
                <a:ea typeface="PT Sans" charset="-52"/>
                <a:cs typeface="PT Sans" charset="-52"/>
              </a:rPr>
              <a:t>Peace and Truth</a:t>
            </a:r>
            <a:endParaRPr lang="en-US" sz="3600" dirty="0" smtClean="0">
              <a:solidFill>
                <a:srgbClr val="FFFF00"/>
              </a:solidFill>
              <a:latin typeface="PT Sans" charset="-52"/>
              <a:ea typeface="PT Sans" charset="-52"/>
              <a:cs typeface="PT Sans" charset="-52"/>
            </a:endParaRPr>
          </a:p>
          <a:p>
            <a:r>
              <a:rPr lang="en-US" sz="3600" dirty="0" smtClean="0">
                <a:solidFill>
                  <a:srgbClr val="FFFF00"/>
                </a:solidFill>
                <a:latin typeface="PT Sans" charset="-52"/>
                <a:ea typeface="PT Sans" charset="-52"/>
                <a:cs typeface="PT Sans" charset="-52"/>
              </a:rPr>
              <a:t>Jeremiah </a:t>
            </a:r>
            <a:r>
              <a:rPr lang="en-US" sz="3600" dirty="0" smtClean="0">
                <a:solidFill>
                  <a:srgbClr val="FFFF00"/>
                </a:solidFill>
                <a:latin typeface="PT Sans" charset="-52"/>
                <a:ea typeface="PT Sans" charset="-52"/>
                <a:cs typeface="PT Sans" charset="-52"/>
              </a:rPr>
              <a:t>33</a:t>
            </a:r>
            <a:endParaRPr lang="en-US" sz="3600" dirty="0">
              <a:solidFill>
                <a:srgbClr val="FFFF00"/>
              </a:solidFill>
              <a:latin typeface="PT Sans" charset="-52"/>
              <a:ea typeface="PT Sans" charset="-52"/>
              <a:cs typeface="PT Sans" charset="-52"/>
            </a:endParaRPr>
          </a:p>
        </p:txBody>
      </p:sp>
    </p:spTree>
    <p:extLst>
      <p:ext uri="{BB962C8B-B14F-4D97-AF65-F5344CB8AC3E}">
        <p14:creationId xmlns:p14="http://schemas.microsoft.com/office/powerpoint/2010/main" val="1824021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6702"/>
            <a:ext cx="7886700" cy="1104857"/>
          </a:xfrm>
        </p:spPr>
        <p:txBody>
          <a:bodyPr>
            <a:normAutofit/>
          </a:bodyPr>
          <a:lstStyle/>
          <a:p>
            <a:pPr marL="674370" indent="-582930">
              <a:lnSpc>
                <a:spcPct val="100000"/>
              </a:lnSpc>
              <a:buFont typeface="+mj-lt"/>
              <a:buAutoNum type="romanUcPeriod"/>
            </a:pPr>
            <a:r>
              <a:rPr lang="en-US" sz="3600" dirty="0" smtClean="0">
                <a:solidFill>
                  <a:srgbClr val="FFFF00"/>
                </a:solidFill>
                <a:latin typeface="PT Sans" charset="-52"/>
                <a:ea typeface="PT Sans" charset="-52"/>
                <a:cs typeface="PT Sans" charset="-52"/>
              </a:rPr>
              <a:t>Great and Mighty Things (33:1-13)</a:t>
            </a:r>
            <a:endParaRPr lang="en-US" sz="3600" dirty="0">
              <a:solidFill>
                <a:srgbClr val="FFFF00"/>
              </a:solidFill>
              <a:latin typeface="PT Sans" charset="-52"/>
              <a:ea typeface="PT Sans" charset="-52"/>
              <a:cs typeface="PT Sans" charset="-52"/>
            </a:endParaRPr>
          </a:p>
        </p:txBody>
      </p:sp>
      <p:sp>
        <p:nvSpPr>
          <p:cNvPr id="3" name="Content Placeholder 2"/>
          <p:cNvSpPr>
            <a:spLocks noGrp="1"/>
          </p:cNvSpPr>
          <p:nvPr>
            <p:ph idx="1"/>
          </p:nvPr>
        </p:nvSpPr>
        <p:spPr>
          <a:xfrm>
            <a:off x="822325" y="1481559"/>
            <a:ext cx="7499351" cy="4843041"/>
          </a:xfrm>
        </p:spPr>
        <p:txBody>
          <a:bodyPr numCol="1" spcCol="182880">
            <a:noAutofit/>
          </a:bodyPr>
          <a:lstStyle/>
          <a:p>
            <a:pPr>
              <a:spcAft>
                <a:spcPts val="1800"/>
              </a:spcAft>
            </a:pPr>
            <a:r>
              <a:rPr lang="en-US" sz="3200" b="1" dirty="0"/>
              <a:t>Jeremiah’s situation: </a:t>
            </a:r>
            <a:r>
              <a:rPr lang="en-US" sz="3200" dirty="0"/>
              <a:t>Still imprisoned </a:t>
            </a:r>
            <a:r>
              <a:rPr lang="en-US" sz="3200" dirty="0" smtClean="0"/>
              <a:t>(</a:t>
            </a:r>
            <a:r>
              <a:rPr lang="en-US" sz="3200" dirty="0"/>
              <a:t>1)</a:t>
            </a:r>
          </a:p>
          <a:p>
            <a:pPr>
              <a:spcAft>
                <a:spcPts val="1800"/>
              </a:spcAft>
            </a:pPr>
            <a:r>
              <a:rPr lang="en-US" sz="3200" b="1" dirty="0"/>
              <a:t>God’s nature: </a:t>
            </a:r>
            <a:r>
              <a:rPr lang="en-US" sz="3200" dirty="0"/>
              <a:t>Creator, in control, speaks things beyond our comprehension. (2-3</a:t>
            </a:r>
            <a:r>
              <a:rPr lang="en-US" sz="3200" dirty="0" smtClean="0"/>
              <a:t>)</a:t>
            </a:r>
            <a:endParaRPr lang="en-US" sz="3200" b="1" dirty="0" smtClean="0"/>
          </a:p>
          <a:p>
            <a:pPr>
              <a:spcAft>
                <a:spcPts val="1800"/>
              </a:spcAft>
            </a:pPr>
            <a:r>
              <a:rPr lang="en-US" sz="3200" b="1" dirty="0" smtClean="0"/>
              <a:t>Situation </a:t>
            </a:r>
            <a:r>
              <a:rPr lang="en-US" sz="3200" b="1" dirty="0"/>
              <a:t>in Jerusalem: </a:t>
            </a:r>
            <a:r>
              <a:rPr lang="en-US" sz="3200" dirty="0" smtClean="0"/>
              <a:t>Besieged by the  </a:t>
            </a:r>
            <a:r>
              <a:rPr lang="en-US" sz="3200" dirty="0"/>
              <a:t>Babylonians, </a:t>
            </a:r>
            <a:r>
              <a:rPr lang="en-US" sz="3200" dirty="0" smtClean="0"/>
              <a:t>ready to destroy </a:t>
            </a:r>
            <a:r>
              <a:rPr lang="en-US" sz="3200" dirty="0"/>
              <a:t>them. (4-5)</a:t>
            </a:r>
          </a:p>
          <a:p>
            <a:pPr>
              <a:spcAft>
                <a:spcPts val="1800"/>
              </a:spcAft>
            </a:pPr>
            <a:r>
              <a:rPr lang="en-US" sz="3200" b="1" dirty="0" smtClean="0"/>
              <a:t>God’s </a:t>
            </a:r>
            <a:r>
              <a:rPr lang="en-US" sz="3200" b="1" dirty="0"/>
              <a:t>message: </a:t>
            </a:r>
            <a:r>
              <a:rPr lang="en-US" sz="3200" dirty="0"/>
              <a:t>He will restore their </a:t>
            </a:r>
            <a:r>
              <a:rPr lang="en-US" sz="3200" dirty="0" smtClean="0"/>
              <a:t>fortunes—healing, </a:t>
            </a:r>
            <a:r>
              <a:rPr lang="en-US" sz="3200" dirty="0"/>
              <a:t>peace, </a:t>
            </a:r>
            <a:r>
              <a:rPr lang="en-US" sz="3200" dirty="0" smtClean="0"/>
              <a:t> </a:t>
            </a:r>
            <a:r>
              <a:rPr lang="en-US" sz="3200" dirty="0"/>
              <a:t>forgiveness, </a:t>
            </a:r>
            <a:r>
              <a:rPr lang="en-US" sz="3200" dirty="0" smtClean="0"/>
              <a:t>joy, </a:t>
            </a:r>
            <a:r>
              <a:rPr lang="en-US" sz="3200" dirty="0"/>
              <a:t>reverence, </a:t>
            </a:r>
            <a:r>
              <a:rPr lang="en-US" sz="3200" dirty="0" smtClean="0"/>
              <a:t>worship—and do good. </a:t>
            </a:r>
            <a:r>
              <a:rPr lang="en-US" sz="3200" dirty="0"/>
              <a:t>(6-13)</a:t>
            </a:r>
            <a:endParaRPr lang="en-US" sz="3200" dirty="0"/>
          </a:p>
        </p:txBody>
      </p:sp>
    </p:spTree>
    <p:extLst>
      <p:ext uri="{BB962C8B-B14F-4D97-AF65-F5344CB8AC3E}">
        <p14:creationId xmlns:p14="http://schemas.microsoft.com/office/powerpoint/2010/main" val="72569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6903"/>
            <a:ext cx="7886700" cy="1325563"/>
          </a:xfrm>
        </p:spPr>
        <p:txBody>
          <a:bodyPr>
            <a:normAutofit/>
          </a:bodyPr>
          <a:lstStyle/>
          <a:p>
            <a:pPr marL="674370" indent="-857250">
              <a:lnSpc>
                <a:spcPct val="100000"/>
              </a:lnSpc>
              <a:buFont typeface="+mj-lt"/>
              <a:buAutoNum type="romanUcPeriod" startAt="2"/>
            </a:pPr>
            <a:r>
              <a:rPr lang="en-US" sz="3600" dirty="0" smtClean="0">
                <a:solidFill>
                  <a:srgbClr val="FFFF00"/>
                </a:solidFill>
                <a:latin typeface="PT Sans" charset="-52"/>
                <a:ea typeface="PT Sans" charset="-52"/>
                <a:cs typeface="PT Sans" charset="-52"/>
              </a:rPr>
              <a:t>As the Host of Heaven (33:14-26)</a:t>
            </a:r>
            <a:endParaRPr lang="en-US" sz="3600" dirty="0">
              <a:solidFill>
                <a:srgbClr val="FFFF00"/>
              </a:solidFill>
              <a:latin typeface="PT Sans" charset="-52"/>
              <a:ea typeface="PT Sans" charset="-52"/>
              <a:cs typeface="PT Sans" charset="-52"/>
            </a:endParaRPr>
          </a:p>
        </p:txBody>
      </p:sp>
      <p:sp>
        <p:nvSpPr>
          <p:cNvPr id="3" name="Content Placeholder 2"/>
          <p:cNvSpPr>
            <a:spLocks noGrp="1"/>
          </p:cNvSpPr>
          <p:nvPr>
            <p:ph idx="1"/>
          </p:nvPr>
        </p:nvSpPr>
        <p:spPr>
          <a:xfrm>
            <a:off x="851028" y="1592466"/>
            <a:ext cx="7441944" cy="5024234"/>
          </a:xfrm>
        </p:spPr>
        <p:txBody>
          <a:bodyPr>
            <a:noAutofit/>
          </a:bodyPr>
          <a:lstStyle/>
          <a:p>
            <a:r>
              <a:rPr lang="en-US" sz="3600" dirty="0"/>
              <a:t>R</a:t>
            </a:r>
            <a:r>
              <a:rPr lang="en-US" sz="3600" dirty="0" smtClean="0"/>
              <a:t>estoration </a:t>
            </a:r>
            <a:r>
              <a:rPr lang="en-US" sz="3600" dirty="0"/>
              <a:t>of </a:t>
            </a:r>
            <a:r>
              <a:rPr lang="en-US" sz="3600" dirty="0" smtClean="0"/>
              <a:t>Israel accomplished </a:t>
            </a:r>
            <a:r>
              <a:rPr lang="en-US" sz="3600" dirty="0"/>
              <a:t>by the Branch of David </a:t>
            </a:r>
            <a:r>
              <a:rPr lang="en-US" sz="3600" dirty="0" smtClean="0"/>
              <a:t>(14-15, see 23:5)</a:t>
            </a:r>
            <a:endParaRPr lang="en-US" sz="3600" dirty="0"/>
          </a:p>
          <a:p>
            <a:r>
              <a:rPr lang="en-US" sz="3600" dirty="0"/>
              <a:t>The restored people of God will have two things forever: (16-18)</a:t>
            </a:r>
          </a:p>
          <a:p>
            <a:pPr lvl="1"/>
            <a:r>
              <a:rPr lang="en-US" sz="3600" dirty="0"/>
              <a:t>Leadership of a king</a:t>
            </a:r>
          </a:p>
          <a:p>
            <a:pPr lvl="1"/>
            <a:r>
              <a:rPr lang="en-US" sz="3600" dirty="0"/>
              <a:t>Intercession of a </a:t>
            </a:r>
            <a:r>
              <a:rPr lang="en-US" sz="3600" dirty="0" smtClean="0"/>
              <a:t>priest</a:t>
            </a:r>
            <a:endParaRPr lang="en-US" sz="3600" dirty="0"/>
          </a:p>
        </p:txBody>
      </p:sp>
      <p:sp>
        <p:nvSpPr>
          <p:cNvPr id="6" name="TextBox 5"/>
          <p:cNvSpPr txBox="1"/>
          <p:nvPr/>
        </p:nvSpPr>
        <p:spPr>
          <a:xfrm>
            <a:off x="1629569" y="5170269"/>
            <a:ext cx="5884862" cy="1077218"/>
          </a:xfrm>
          <a:prstGeom prst="rect">
            <a:avLst/>
          </a:prstGeom>
          <a:solidFill>
            <a:schemeClr val="accent1"/>
          </a:solidFill>
        </p:spPr>
        <p:txBody>
          <a:bodyPr wrap="square" rtlCol="0">
            <a:spAutoFit/>
          </a:bodyPr>
          <a:lstStyle/>
          <a:p>
            <a:pPr algn="ctr"/>
            <a:r>
              <a:rPr lang="en-US" sz="3200" dirty="0" smtClean="0">
                <a:solidFill>
                  <a:schemeClr val="bg1"/>
                </a:solidFill>
              </a:rPr>
              <a:t>Both of these fulfilled in Jesus </a:t>
            </a:r>
            <a:r>
              <a:rPr lang="en-US" sz="3200" smtClean="0">
                <a:solidFill>
                  <a:schemeClr val="bg1"/>
                </a:solidFill>
              </a:rPr>
              <a:t>of Nazareth, the Messiah</a:t>
            </a:r>
            <a:endParaRPr lang="en-US" sz="3200" dirty="0">
              <a:solidFill>
                <a:schemeClr val="bg1"/>
              </a:solidFill>
            </a:endParaRPr>
          </a:p>
        </p:txBody>
      </p:sp>
    </p:spTree>
    <p:extLst>
      <p:ext uri="{BB962C8B-B14F-4D97-AF65-F5344CB8AC3E}">
        <p14:creationId xmlns:p14="http://schemas.microsoft.com/office/powerpoint/2010/main" val="1280284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latin typeface="PT Sans" charset="-52"/>
                <a:ea typeface="PT Sans" charset="-52"/>
                <a:cs typeface="PT Sans" charset="-52"/>
              </a:rPr>
              <a:t>Jesus, </a:t>
            </a:r>
            <a:r>
              <a:rPr lang="en-US" smtClean="0">
                <a:solidFill>
                  <a:schemeClr val="accent1"/>
                </a:solidFill>
                <a:latin typeface="PT Sans" charset="-52"/>
                <a:ea typeface="PT Sans" charset="-52"/>
                <a:cs typeface="PT Sans" charset="-52"/>
              </a:rPr>
              <a:t>the Son of David</a:t>
            </a:r>
            <a:endParaRPr lang="en-US">
              <a:solidFill>
                <a:schemeClr val="accent1"/>
              </a:solidFill>
              <a:latin typeface="PT Sans" charset="-52"/>
              <a:ea typeface="PT Sans" charset="-52"/>
              <a:cs typeface="PT Sans" charset="-52"/>
            </a:endParaRPr>
          </a:p>
        </p:txBody>
      </p:sp>
      <p:sp>
        <p:nvSpPr>
          <p:cNvPr id="3" name="TextBox 2"/>
          <p:cNvSpPr txBox="1"/>
          <p:nvPr/>
        </p:nvSpPr>
        <p:spPr>
          <a:xfrm>
            <a:off x="379413" y="1358900"/>
            <a:ext cx="8385175" cy="5339923"/>
          </a:xfrm>
          <a:prstGeom prst="rect">
            <a:avLst/>
          </a:prstGeom>
          <a:noFill/>
        </p:spPr>
        <p:txBody>
          <a:bodyPr wrap="square" rtlCol="0">
            <a:spAutoFit/>
          </a:bodyPr>
          <a:lstStyle/>
          <a:p>
            <a:pPr>
              <a:spcAft>
                <a:spcPts val="600"/>
              </a:spcAft>
            </a:pPr>
            <a:r>
              <a:rPr lang="en-US" sz="2800" dirty="0" smtClean="0">
                <a:latin typeface="PT Sans" charset="-52"/>
                <a:ea typeface="PT Sans" charset="-52"/>
                <a:cs typeface="PT Sans" charset="-52"/>
              </a:rPr>
              <a:t>I will raise up your descendant after you, who will come forth from you, and I will establish </a:t>
            </a:r>
            <a:r>
              <a:rPr lang="en-US" sz="2800" smtClean="0">
                <a:latin typeface="PT Sans" charset="-52"/>
                <a:ea typeface="PT Sans" charset="-52"/>
                <a:cs typeface="PT Sans" charset="-52"/>
              </a:rPr>
              <a:t>his kingdom. </a:t>
            </a:r>
            <a:r>
              <a:rPr lang="en-US" sz="2800" dirty="0" smtClean="0">
                <a:latin typeface="PT Sans" charset="-52"/>
                <a:ea typeface="PT Sans" charset="-52"/>
                <a:cs typeface="PT Sans" charset="-52"/>
              </a:rPr>
              <a:t>He shall build a house for My name, and I will establish the throne of his kingdom forever. I will be a father to him and he will be a son to Me; when he commits iniquity, I will correct him with the rod of men and the strokes of the sons of men, but My lovingkindness shall not depart from him, as I took it away from Saul, whom I removed from before you. Your house and your kingdom shall endure before Me forever; your throne shall be established forever. </a:t>
            </a:r>
            <a:endParaRPr lang="en-US" sz="2800" dirty="0">
              <a:latin typeface="PT Sans" charset="-52"/>
              <a:ea typeface="PT Sans" charset="-52"/>
              <a:cs typeface="PT Sans" charset="-52"/>
            </a:endParaRPr>
          </a:p>
          <a:p>
            <a:r>
              <a:rPr lang="en-US" sz="2800" i="1" dirty="0" smtClean="0">
                <a:solidFill>
                  <a:schemeClr val="accent1"/>
                </a:solidFill>
                <a:latin typeface="PT Sans" charset="-52"/>
                <a:ea typeface="PT Sans" charset="-52"/>
                <a:cs typeface="PT Sans" charset="-52"/>
              </a:rPr>
              <a:t>2 Samuel 7:12-16</a:t>
            </a:r>
            <a:endParaRPr lang="en-US" sz="2800" dirty="0">
              <a:solidFill>
                <a:schemeClr val="accent1"/>
              </a:solidFill>
              <a:latin typeface="PT Sans" charset="-52"/>
              <a:ea typeface="PT Sans" charset="-52"/>
              <a:cs typeface="PT Sans" charset="-52"/>
            </a:endParaRPr>
          </a:p>
        </p:txBody>
      </p:sp>
    </p:spTree>
    <p:extLst>
      <p:ext uri="{BB962C8B-B14F-4D97-AF65-F5344CB8AC3E}">
        <p14:creationId xmlns:p14="http://schemas.microsoft.com/office/powerpoint/2010/main" val="1350768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latin typeface="PT Sans" charset="-52"/>
                <a:ea typeface="PT Sans" charset="-52"/>
                <a:cs typeface="PT Sans" charset="-52"/>
              </a:rPr>
              <a:t>Jesus, </a:t>
            </a:r>
            <a:r>
              <a:rPr lang="en-US" smtClean="0">
                <a:solidFill>
                  <a:schemeClr val="accent1"/>
                </a:solidFill>
                <a:latin typeface="PT Sans" charset="-52"/>
                <a:ea typeface="PT Sans" charset="-52"/>
                <a:cs typeface="PT Sans" charset="-52"/>
              </a:rPr>
              <a:t>the Son of David</a:t>
            </a:r>
            <a:endParaRPr lang="en-US">
              <a:solidFill>
                <a:schemeClr val="accent1"/>
              </a:solidFill>
              <a:latin typeface="PT Sans" charset="-52"/>
              <a:ea typeface="PT Sans" charset="-52"/>
              <a:cs typeface="PT Sans" charset="-52"/>
            </a:endParaRPr>
          </a:p>
        </p:txBody>
      </p:sp>
      <p:sp>
        <p:nvSpPr>
          <p:cNvPr id="3" name="TextBox 2"/>
          <p:cNvSpPr txBox="1"/>
          <p:nvPr/>
        </p:nvSpPr>
        <p:spPr>
          <a:xfrm>
            <a:off x="628650" y="1690691"/>
            <a:ext cx="8070850" cy="4632037"/>
          </a:xfrm>
          <a:prstGeom prst="rect">
            <a:avLst/>
          </a:prstGeom>
          <a:noFill/>
        </p:spPr>
        <p:txBody>
          <a:bodyPr wrap="square" rtlCol="0">
            <a:spAutoFit/>
          </a:bodyPr>
          <a:lstStyle/>
          <a:p>
            <a:pPr>
              <a:spcAft>
                <a:spcPts val="1200"/>
              </a:spcAft>
            </a:pPr>
            <a:r>
              <a:rPr lang="en-US" sz="2800" dirty="0">
                <a:latin typeface="PT Sans" charset="-52"/>
                <a:ea typeface="PT Sans" charset="-52"/>
                <a:cs typeface="PT Sans" charset="-52"/>
              </a:rPr>
              <a:t>“As I live,” declares the </a:t>
            </a:r>
            <a:r>
              <a:rPr lang="en-US" sz="2800" cap="small" dirty="0">
                <a:latin typeface="PT Sans" charset="-52"/>
                <a:ea typeface="PT Sans" charset="-52"/>
                <a:cs typeface="PT Sans" charset="-52"/>
              </a:rPr>
              <a:t>Lord</a:t>
            </a:r>
            <a:r>
              <a:rPr lang="en-US" sz="2800" dirty="0">
                <a:latin typeface="PT Sans" charset="-52"/>
                <a:ea typeface="PT Sans" charset="-52"/>
                <a:cs typeface="PT Sans" charset="-52"/>
              </a:rPr>
              <a:t>, “even though </a:t>
            </a:r>
            <a:r>
              <a:rPr lang="en-US" sz="2800" dirty="0" err="1">
                <a:latin typeface="PT Sans" charset="-52"/>
                <a:ea typeface="PT Sans" charset="-52"/>
                <a:cs typeface="PT Sans" charset="-52"/>
              </a:rPr>
              <a:t>Coniah</a:t>
            </a:r>
            <a:r>
              <a:rPr lang="en-US" sz="2800" dirty="0">
                <a:latin typeface="PT Sans" charset="-52"/>
                <a:ea typeface="PT Sans" charset="-52"/>
                <a:cs typeface="PT Sans" charset="-52"/>
              </a:rPr>
              <a:t> the son of </a:t>
            </a:r>
            <a:r>
              <a:rPr lang="en-US" sz="2800" dirty="0" err="1">
                <a:latin typeface="PT Sans" charset="-52"/>
                <a:ea typeface="PT Sans" charset="-52"/>
                <a:cs typeface="PT Sans" charset="-52"/>
              </a:rPr>
              <a:t>Jehoiakim</a:t>
            </a:r>
            <a:r>
              <a:rPr lang="en-US" sz="2800" dirty="0">
                <a:latin typeface="PT Sans" charset="-52"/>
                <a:ea typeface="PT Sans" charset="-52"/>
                <a:cs typeface="PT Sans" charset="-52"/>
              </a:rPr>
              <a:t> king of Judah were </a:t>
            </a:r>
            <a:r>
              <a:rPr lang="en-US" sz="2800" dirty="0" smtClean="0">
                <a:latin typeface="PT Sans" charset="-52"/>
                <a:ea typeface="PT Sans" charset="-52"/>
                <a:cs typeface="PT Sans" charset="-52"/>
              </a:rPr>
              <a:t>a signet</a:t>
            </a:r>
            <a:r>
              <a:rPr lang="en-US" sz="2800" dirty="0">
                <a:latin typeface="PT Sans" charset="-52"/>
                <a:ea typeface="PT Sans" charset="-52"/>
                <a:cs typeface="PT Sans" charset="-52"/>
              </a:rPr>
              <a:t> </a:t>
            </a:r>
            <a:r>
              <a:rPr lang="en-US" sz="2800" dirty="0" smtClean="0">
                <a:latin typeface="PT Sans" charset="-52"/>
                <a:ea typeface="PT Sans" charset="-52"/>
                <a:cs typeface="PT Sans" charset="-52"/>
              </a:rPr>
              <a:t>ring</a:t>
            </a:r>
            <a:r>
              <a:rPr lang="en-US" sz="2800" dirty="0">
                <a:latin typeface="PT Sans" charset="-52"/>
                <a:ea typeface="PT Sans" charset="-52"/>
                <a:cs typeface="PT Sans" charset="-52"/>
              </a:rPr>
              <a:t> on My right hand, yet I would pull you </a:t>
            </a:r>
            <a:r>
              <a:rPr lang="en-US" sz="2800" dirty="0" smtClean="0">
                <a:latin typeface="PT Sans" charset="-52"/>
                <a:ea typeface="PT Sans" charset="-52"/>
                <a:cs typeface="PT Sans" charset="-52"/>
              </a:rPr>
              <a:t>off</a:t>
            </a:r>
            <a:r>
              <a:rPr lang="mr-IN" sz="2800" dirty="0" smtClean="0">
                <a:latin typeface="PT Sans" charset="-52"/>
                <a:ea typeface="PT Sans" charset="-52"/>
                <a:cs typeface="PT Sans" charset="-52"/>
              </a:rPr>
              <a:t>…</a:t>
            </a:r>
            <a:endParaRPr lang="en-US" sz="2800" dirty="0" smtClean="0">
              <a:latin typeface="PT Sans" charset="-52"/>
              <a:ea typeface="PT Sans" charset="-52"/>
              <a:cs typeface="PT Sans" charset="-52"/>
            </a:endParaRPr>
          </a:p>
          <a:p>
            <a:r>
              <a:rPr lang="en-US" sz="2800" dirty="0">
                <a:latin typeface="PT Sans" charset="-52"/>
                <a:ea typeface="PT Sans" charset="-52"/>
                <a:cs typeface="PT Sans" charset="-52"/>
              </a:rPr>
              <a:t>“Thus says the </a:t>
            </a:r>
            <a:r>
              <a:rPr lang="en-US" sz="2800" cap="small" dirty="0">
                <a:latin typeface="PT Sans" charset="-52"/>
                <a:ea typeface="PT Sans" charset="-52"/>
                <a:cs typeface="PT Sans" charset="-52"/>
              </a:rPr>
              <a:t>Lord</a:t>
            </a:r>
            <a:r>
              <a:rPr lang="en-US" sz="2800" dirty="0">
                <a:latin typeface="PT Sans" charset="-52"/>
                <a:ea typeface="PT Sans" charset="-52"/>
                <a:cs typeface="PT Sans" charset="-52"/>
              </a:rPr>
              <a:t>,</a:t>
            </a:r>
          </a:p>
          <a:p>
            <a:pPr>
              <a:spcAft>
                <a:spcPts val="600"/>
              </a:spcAft>
            </a:pPr>
            <a:r>
              <a:rPr lang="en-US" sz="2800" dirty="0">
                <a:latin typeface="PT Sans" charset="-52"/>
                <a:ea typeface="PT Sans" charset="-52"/>
                <a:cs typeface="PT Sans" charset="-52"/>
              </a:rPr>
              <a:t>‘Write this man down childless,</a:t>
            </a:r>
            <a:br>
              <a:rPr lang="en-US" sz="2800" dirty="0">
                <a:latin typeface="PT Sans" charset="-52"/>
                <a:ea typeface="PT Sans" charset="-52"/>
                <a:cs typeface="PT Sans" charset="-52"/>
              </a:rPr>
            </a:br>
            <a:r>
              <a:rPr lang="en-US" sz="2800" dirty="0">
                <a:latin typeface="PT Sans" charset="-52"/>
                <a:ea typeface="PT Sans" charset="-52"/>
                <a:cs typeface="PT Sans" charset="-52"/>
              </a:rPr>
              <a:t>A man who will not prosper in his days;</a:t>
            </a:r>
            <a:br>
              <a:rPr lang="en-US" sz="2800" dirty="0">
                <a:latin typeface="PT Sans" charset="-52"/>
                <a:ea typeface="PT Sans" charset="-52"/>
                <a:cs typeface="PT Sans" charset="-52"/>
              </a:rPr>
            </a:br>
            <a:r>
              <a:rPr lang="en-US" sz="2800" dirty="0">
                <a:latin typeface="PT Sans" charset="-52"/>
                <a:ea typeface="PT Sans" charset="-52"/>
                <a:cs typeface="PT Sans" charset="-52"/>
              </a:rPr>
              <a:t>For no man of his descendants will prosper</a:t>
            </a:r>
            <a:br>
              <a:rPr lang="en-US" sz="2800" dirty="0">
                <a:latin typeface="PT Sans" charset="-52"/>
                <a:ea typeface="PT Sans" charset="-52"/>
                <a:cs typeface="PT Sans" charset="-52"/>
              </a:rPr>
            </a:br>
            <a:r>
              <a:rPr lang="en-US" sz="2800" dirty="0">
                <a:latin typeface="PT Sans" charset="-52"/>
                <a:ea typeface="PT Sans" charset="-52"/>
                <a:cs typeface="PT Sans" charset="-52"/>
              </a:rPr>
              <a:t>Sitting on the throne of David</a:t>
            </a:r>
            <a:br>
              <a:rPr lang="en-US" sz="2800" dirty="0">
                <a:latin typeface="PT Sans" charset="-52"/>
                <a:ea typeface="PT Sans" charset="-52"/>
                <a:cs typeface="PT Sans" charset="-52"/>
              </a:rPr>
            </a:br>
            <a:r>
              <a:rPr lang="en-US" sz="2800" dirty="0">
                <a:latin typeface="PT Sans" charset="-52"/>
                <a:ea typeface="PT Sans" charset="-52"/>
                <a:cs typeface="PT Sans" charset="-52"/>
              </a:rPr>
              <a:t>Or ruling again in Judah</a:t>
            </a:r>
            <a:r>
              <a:rPr lang="en-US" sz="2800" dirty="0" smtClean="0">
                <a:latin typeface="PT Sans" charset="-52"/>
                <a:ea typeface="PT Sans" charset="-52"/>
                <a:cs typeface="PT Sans" charset="-52"/>
              </a:rPr>
              <a:t>.’”</a:t>
            </a:r>
          </a:p>
          <a:p>
            <a:r>
              <a:rPr lang="en-US" sz="2800" i="1" dirty="0" smtClean="0">
                <a:solidFill>
                  <a:schemeClr val="accent1"/>
                </a:solidFill>
                <a:latin typeface="PT Sans" charset="-52"/>
                <a:ea typeface="PT Sans" charset="-52"/>
                <a:cs typeface="PT Sans" charset="-52"/>
              </a:rPr>
              <a:t>Jeremiah 22:24,30</a:t>
            </a:r>
            <a:endParaRPr lang="en-US" sz="2800" i="1" dirty="0">
              <a:solidFill>
                <a:schemeClr val="accent1"/>
              </a:solidFill>
              <a:latin typeface="PT Sans" charset="-52"/>
              <a:ea typeface="PT Sans" charset="-52"/>
              <a:cs typeface="PT Sans" charset="-52"/>
            </a:endParaRPr>
          </a:p>
        </p:txBody>
      </p:sp>
    </p:spTree>
    <p:extLst>
      <p:ext uri="{BB962C8B-B14F-4D97-AF65-F5344CB8AC3E}">
        <p14:creationId xmlns:p14="http://schemas.microsoft.com/office/powerpoint/2010/main" val="600833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latin typeface="PT Sans" charset="-52"/>
                <a:ea typeface="PT Sans" charset="-52"/>
                <a:cs typeface="PT Sans" charset="-52"/>
              </a:rPr>
              <a:t>Jesus, </a:t>
            </a:r>
            <a:r>
              <a:rPr lang="en-US" smtClean="0">
                <a:solidFill>
                  <a:schemeClr val="accent1"/>
                </a:solidFill>
                <a:latin typeface="PT Sans" charset="-52"/>
                <a:ea typeface="PT Sans" charset="-52"/>
                <a:cs typeface="PT Sans" charset="-52"/>
              </a:rPr>
              <a:t>the Son of David</a:t>
            </a:r>
            <a:endParaRPr lang="en-US">
              <a:solidFill>
                <a:schemeClr val="accent1"/>
              </a:solidFill>
              <a:latin typeface="PT Sans" charset="-52"/>
              <a:ea typeface="PT Sans" charset="-52"/>
              <a:cs typeface="PT Sans" charset="-52"/>
            </a:endParaRPr>
          </a:p>
        </p:txBody>
      </p:sp>
      <p:sp>
        <p:nvSpPr>
          <p:cNvPr id="3" name="TextBox 2"/>
          <p:cNvSpPr txBox="1"/>
          <p:nvPr/>
        </p:nvSpPr>
        <p:spPr>
          <a:xfrm>
            <a:off x="815975" y="1690691"/>
            <a:ext cx="7512050" cy="4124206"/>
          </a:xfrm>
          <a:prstGeom prst="rect">
            <a:avLst/>
          </a:prstGeom>
          <a:noFill/>
        </p:spPr>
        <p:txBody>
          <a:bodyPr wrap="square" rtlCol="0">
            <a:spAutoFit/>
          </a:bodyPr>
          <a:lstStyle/>
          <a:p>
            <a:pPr>
              <a:spcAft>
                <a:spcPts val="1200"/>
              </a:spcAft>
            </a:pPr>
            <a:r>
              <a:rPr lang="en-US" sz="2800" dirty="0"/>
              <a:t>“Behold, the days are coming,” declares the </a:t>
            </a:r>
            <a:r>
              <a:rPr lang="en-US" sz="2800" cap="small" dirty="0"/>
              <a:t>Lord</a:t>
            </a:r>
            <a:r>
              <a:rPr lang="en-US" sz="2800" dirty="0"/>
              <a:t>,</a:t>
            </a:r>
            <a:r>
              <a:rPr lang="en-US" sz="2800" dirty="0"/>
              <a:t/>
            </a:r>
            <a:br>
              <a:rPr lang="en-US" sz="2800" dirty="0"/>
            </a:br>
            <a:r>
              <a:rPr lang="en-US" sz="2800" dirty="0"/>
              <a:t>“When I will raise up for David a righteous Branch;</a:t>
            </a:r>
            <a:r>
              <a:rPr lang="en-US" sz="2800" dirty="0"/>
              <a:t/>
            </a:r>
            <a:br>
              <a:rPr lang="en-US" sz="2800" dirty="0"/>
            </a:br>
            <a:r>
              <a:rPr lang="en-US" sz="2800" dirty="0"/>
              <a:t>And He will reign as king and act wisely</a:t>
            </a:r>
            <a:r>
              <a:rPr lang="en-US" sz="2800" dirty="0"/>
              <a:t/>
            </a:r>
            <a:br>
              <a:rPr lang="en-US" sz="2800" dirty="0"/>
            </a:br>
            <a:r>
              <a:rPr lang="en-US" sz="2800" dirty="0"/>
              <a:t>And do justice and righteousness in the land.</a:t>
            </a:r>
            <a:r>
              <a:rPr lang="en-US" sz="2800" dirty="0"/>
              <a:t/>
            </a:r>
            <a:br>
              <a:rPr lang="en-US" sz="2800" dirty="0"/>
            </a:br>
            <a:r>
              <a:rPr lang="en-US" sz="2800" dirty="0"/>
              <a:t>“In His days Judah will be saved,</a:t>
            </a:r>
            <a:r>
              <a:rPr lang="en-US" sz="2800" dirty="0"/>
              <a:t/>
            </a:r>
            <a:br>
              <a:rPr lang="en-US" sz="2800" dirty="0"/>
            </a:br>
            <a:r>
              <a:rPr lang="en-US" sz="2800" dirty="0"/>
              <a:t>And Israel will dwell securely;</a:t>
            </a:r>
            <a:r>
              <a:rPr lang="en-US" sz="2800" dirty="0"/>
              <a:t/>
            </a:r>
            <a:br>
              <a:rPr lang="en-US" sz="2800" dirty="0"/>
            </a:br>
            <a:r>
              <a:rPr lang="en-US" sz="2800" dirty="0"/>
              <a:t>And this is His name by which He will be called,</a:t>
            </a:r>
            <a:r>
              <a:rPr lang="en-US" sz="2800" dirty="0"/>
              <a:t/>
            </a:r>
            <a:br>
              <a:rPr lang="en-US" sz="2800" dirty="0"/>
            </a:br>
            <a:r>
              <a:rPr lang="en-US" sz="2800" dirty="0"/>
              <a:t>‘The </a:t>
            </a:r>
            <a:r>
              <a:rPr lang="en-US" sz="2800" cap="small" dirty="0"/>
              <a:t>Lord</a:t>
            </a:r>
            <a:r>
              <a:rPr lang="en-US" sz="2800" dirty="0"/>
              <a:t> our righteousness</a:t>
            </a:r>
            <a:r>
              <a:rPr lang="en-US" sz="2800" dirty="0" smtClean="0"/>
              <a:t>.’</a:t>
            </a:r>
            <a:endParaRPr lang="en-US" sz="2800" dirty="0">
              <a:latin typeface="PT Sans" charset="-52"/>
              <a:ea typeface="PT Sans" charset="-52"/>
              <a:cs typeface="PT Sans" charset="-52"/>
            </a:endParaRPr>
          </a:p>
          <a:p>
            <a:pPr>
              <a:spcAft>
                <a:spcPts val="1200"/>
              </a:spcAft>
            </a:pPr>
            <a:r>
              <a:rPr lang="en-US" sz="2800" i="1" dirty="0" smtClean="0">
                <a:solidFill>
                  <a:schemeClr val="accent1"/>
                </a:solidFill>
                <a:latin typeface="PT Sans" charset="-52"/>
                <a:ea typeface="PT Sans" charset="-52"/>
                <a:cs typeface="PT Sans" charset="-52"/>
              </a:rPr>
              <a:t>Jeremiah 23:5-6</a:t>
            </a:r>
            <a:endParaRPr lang="en-US" sz="2800" i="1" dirty="0">
              <a:solidFill>
                <a:schemeClr val="accent1"/>
              </a:solidFill>
              <a:latin typeface="PT Sans" charset="-52"/>
              <a:ea typeface="PT Sans" charset="-52"/>
              <a:cs typeface="PT Sans" charset="-52"/>
            </a:endParaRPr>
          </a:p>
        </p:txBody>
      </p:sp>
    </p:spTree>
    <p:extLst>
      <p:ext uri="{BB962C8B-B14F-4D97-AF65-F5344CB8AC3E}">
        <p14:creationId xmlns:p14="http://schemas.microsoft.com/office/powerpoint/2010/main" val="8813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8337</TotalTime>
  <Words>1235</Words>
  <Application>Microsoft Macintosh PowerPoint</Application>
  <PresentationFormat>On-screen Show (4:3)</PresentationFormat>
  <Paragraphs>217</Paragraphs>
  <Slides>32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Calibri</vt:lpstr>
      <vt:lpstr>Calibri Light</vt:lpstr>
      <vt:lpstr>Courier New</vt:lpstr>
      <vt:lpstr>Mangal</vt:lpstr>
      <vt:lpstr>PT Sans</vt:lpstr>
      <vt:lpstr>Wingdings</vt:lpstr>
      <vt:lpstr>Arial</vt:lpstr>
      <vt:lpstr>Office Theme</vt:lpstr>
      <vt:lpstr>Jeremiah</vt:lpstr>
      <vt:lpstr>Themes in the Prophets</vt:lpstr>
      <vt:lpstr>Structure of Jeremiah</vt:lpstr>
      <vt:lpstr>Jeremiah</vt:lpstr>
      <vt:lpstr>Great and Mighty Things (33:1-13)</vt:lpstr>
      <vt:lpstr>As the Host of Heaven (33:14-26)</vt:lpstr>
      <vt:lpstr>Jesus, the Son of David</vt:lpstr>
      <vt:lpstr>Jesus, the Son of David</vt:lpstr>
      <vt:lpstr>Jesus, the Son of David</vt:lpstr>
      <vt:lpstr>Jesus, the Son of David</vt:lpstr>
      <vt:lpstr>Jesus, the Son of David</vt:lpstr>
      <vt:lpstr>Jesus, the Son of David</vt:lpstr>
      <vt:lpstr>As the Host of Heaven (33:14-26)</vt:lpstr>
      <vt:lpstr>Levitical Priests Forever?</vt:lpstr>
      <vt:lpstr>Levitical Priests Forever?</vt:lpstr>
      <vt:lpstr>Levitical Priests Forever?</vt:lpstr>
      <vt:lpstr>Levitical Priests Forever?</vt:lpstr>
      <vt:lpstr>Levitical Priests Forever?</vt:lpstr>
      <vt:lpstr>As the Host of Heaven (33:14-26)</vt:lpstr>
      <vt:lpstr>Psalm 110</vt:lpstr>
      <vt:lpstr>As the Host of Heaven (33:14-26)</vt:lpstr>
      <vt:lpstr>Jeremiah</vt:lpstr>
      <vt:lpstr>PowerPoint Presentation</vt:lpstr>
      <vt:lpstr>PowerPoint Presentation</vt:lpstr>
      <vt:lpstr>PowerPoint Presentation</vt:lpstr>
      <vt:lpstr>PowerPoint Presentation</vt:lpstr>
      <vt:lpstr>What does the prophet talk about?</vt:lpstr>
      <vt:lpstr>Historical Context of Jeremiah</vt:lpstr>
      <vt:lpstr>King Josiah and sons</vt:lpstr>
      <vt:lpstr>King Josiah and sons</vt:lpstr>
      <vt:lpstr>What is the prophet’s purpose?</vt:lpstr>
      <vt:lpstr>Structure of Jeremiah</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Jeremiah</dc:title>
  <dc:creator>Microsoft Office User</dc:creator>
  <cp:lastModifiedBy>Microsoft Office User</cp:lastModifiedBy>
  <cp:revision>213</cp:revision>
  <cp:lastPrinted>2020-05-16T19:37:10Z</cp:lastPrinted>
  <dcterms:created xsi:type="dcterms:W3CDTF">2020-03-08T00:51:56Z</dcterms:created>
  <dcterms:modified xsi:type="dcterms:W3CDTF">2020-06-24T21:37:04Z</dcterms:modified>
</cp:coreProperties>
</file>