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401" r:id="rId2"/>
    <p:sldId id="433" r:id="rId3"/>
    <p:sldId id="434" r:id="rId4"/>
    <p:sldId id="435" r:id="rId5"/>
    <p:sldId id="436" r:id="rId6"/>
    <p:sldId id="432" r:id="rId7"/>
    <p:sldId id="395" r:id="rId8"/>
    <p:sldId id="426" r:id="rId9"/>
    <p:sldId id="425" r:id="rId10"/>
    <p:sldId id="427" r:id="rId11"/>
    <p:sldId id="437" r:id="rId12"/>
    <p:sldId id="417" r:id="rId13"/>
    <p:sldId id="438" r:id="rId14"/>
    <p:sldId id="367" r:id="rId15"/>
    <p:sldId id="266" r:id="rId16"/>
    <p:sldId id="352" r:id="rId17"/>
    <p:sldId id="353" r:id="rId18"/>
    <p:sldId id="354" r:id="rId19"/>
    <p:sldId id="408" r:id="rId20"/>
    <p:sldId id="350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818"/>
    <p:restoredTop sz="94667"/>
  </p:normalViewPr>
  <p:slideViewPr>
    <p:cSldViewPr snapToGrid="0" snapToObjects="1">
      <p:cViewPr>
        <p:scale>
          <a:sx n="100" d="100"/>
          <a:sy n="100" d="100"/>
        </p:scale>
        <p:origin x="100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08EB7-79B4-A841-A78F-1642B185D14D}" type="datetimeFigureOut">
              <a:rPr lang="en-US" smtClean="0"/>
              <a:t>7/1/20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C4BC3-4A24-CD46-A5F4-EEF71C8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3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B4FE5-30B5-A343-83AC-87AE9AC66685}" type="datetimeFigureOut">
              <a:rPr lang="en-US" smtClean="0"/>
              <a:t>7/1/20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FCB23-17A2-8E42-A874-90876DB73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64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CB23-17A2-8E42-A874-90876DB73E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93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CB23-17A2-8E42-A874-90876DB73E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7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CB23-17A2-8E42-A874-90876DB73E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1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5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8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1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6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8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7/1/20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1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AAD90-9184-DA48-9386-79E66521A45B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71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b="1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483" y="3602038"/>
            <a:ext cx="7619035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#32 </a:t>
            </a:r>
            <a:r>
              <a:rPr lang="mr-IN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Our Father Commanded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Jeremiah 35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20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6702"/>
            <a:ext cx="7886700" cy="1104857"/>
          </a:xfrm>
        </p:spPr>
        <p:txBody>
          <a:bodyPr>
            <a:normAutofit/>
          </a:bodyPr>
          <a:lstStyle/>
          <a:p>
            <a:pPr marL="674370" indent="-582930">
              <a:lnSpc>
                <a:spcPct val="100000"/>
              </a:lnSpc>
              <a:buFont typeface="+mj-lt"/>
              <a:buAutoNum type="romanUcPeriod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The </a:t>
            </a:r>
            <a:r>
              <a:rPr lang="en-US" sz="3600" dirty="0" err="1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Rechabites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(35:1-11)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379959"/>
            <a:ext cx="7499351" cy="5236741"/>
          </a:xfrm>
        </p:spPr>
        <p:txBody>
          <a:bodyPr numCol="1" spcCol="182880"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Going back to the days of </a:t>
            </a:r>
            <a:r>
              <a:rPr lang="en-US" sz="3200" dirty="0" err="1"/>
              <a:t>Jehoiakim</a:t>
            </a:r>
            <a:r>
              <a:rPr lang="en-US" sz="3200" dirty="0"/>
              <a:t> (1)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Jeremiah told to invite the </a:t>
            </a:r>
            <a:r>
              <a:rPr lang="en-US" sz="3200" dirty="0" err="1"/>
              <a:t>Rechabites</a:t>
            </a:r>
            <a:r>
              <a:rPr lang="en-US" sz="3200" dirty="0"/>
              <a:t> into the temple </a:t>
            </a:r>
            <a:r>
              <a:rPr lang="en-US" sz="3200" dirty="0" smtClean="0"/>
              <a:t>to drink wine. </a:t>
            </a:r>
            <a:r>
              <a:rPr lang="en-US" sz="3200" dirty="0"/>
              <a:t>(2-5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006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3875" y="983254"/>
            <a:ext cx="80962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latin typeface="PT Sans" charset="-52"/>
                <a:ea typeface="PT Sans" charset="-52"/>
                <a:cs typeface="PT Sans" charset="-52"/>
              </a:rPr>
              <a:t>Those </a:t>
            </a:r>
            <a:r>
              <a:rPr lang="en-US" sz="2400" dirty="0">
                <a:latin typeface="PT Sans" charset="-52"/>
                <a:ea typeface="PT Sans" charset="-52"/>
                <a:cs typeface="PT Sans" charset="-52"/>
              </a:rPr>
              <a:t>are the </a:t>
            </a:r>
            <a:r>
              <a:rPr lang="en-US" sz="2400" dirty="0" err="1">
                <a:latin typeface="PT Sans" charset="-52"/>
                <a:ea typeface="PT Sans" charset="-52"/>
                <a:cs typeface="PT Sans" charset="-52"/>
              </a:rPr>
              <a:t>Kenites</a:t>
            </a:r>
            <a:r>
              <a:rPr lang="en-US" sz="2400" dirty="0">
                <a:latin typeface="PT Sans" charset="-52"/>
                <a:ea typeface="PT Sans" charset="-52"/>
                <a:cs typeface="PT Sans" charset="-52"/>
              </a:rPr>
              <a:t> who came from </a:t>
            </a:r>
            <a:r>
              <a:rPr lang="en-US" sz="2400" dirty="0" err="1">
                <a:latin typeface="PT Sans" charset="-52"/>
                <a:ea typeface="PT Sans" charset="-52"/>
                <a:cs typeface="PT Sans" charset="-52"/>
              </a:rPr>
              <a:t>Hammath</a:t>
            </a:r>
            <a:r>
              <a:rPr lang="en-US" sz="2400" dirty="0">
                <a:latin typeface="PT Sans" charset="-52"/>
                <a:ea typeface="PT Sans" charset="-52"/>
                <a:cs typeface="PT Sans" charset="-52"/>
              </a:rPr>
              <a:t>, the father of the house of </a:t>
            </a:r>
            <a:r>
              <a:rPr lang="en-US" sz="2400" dirty="0" err="1">
                <a:latin typeface="PT Sans" charset="-52"/>
                <a:ea typeface="PT Sans" charset="-52"/>
                <a:cs typeface="PT Sans" charset="-52"/>
              </a:rPr>
              <a:t>Rechab</a:t>
            </a:r>
            <a:r>
              <a:rPr lang="en-US" sz="2400" dirty="0" smtClean="0">
                <a:latin typeface="PT Sans" charset="-52"/>
                <a:ea typeface="PT Sans" charset="-52"/>
                <a:cs typeface="PT Sans" charset="-52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chemeClr val="accent1"/>
                </a:solidFill>
                <a:latin typeface="PT Sans" charset="-52"/>
                <a:ea typeface="PT Sans" charset="-52"/>
                <a:cs typeface="PT Sans" charset="-52"/>
              </a:rPr>
              <a:t>1 Chronicles 2:55</a:t>
            </a:r>
            <a:endParaRPr lang="en-US" sz="2400" i="1" dirty="0">
              <a:solidFill>
                <a:schemeClr val="accent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3829"/>
            <a:ext cx="7886700" cy="92924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PT Sans" charset="-52"/>
                <a:ea typeface="PT Sans" charset="-52"/>
                <a:cs typeface="PT Sans" charset="-52"/>
              </a:rPr>
              <a:t>Who are the </a:t>
            </a:r>
            <a:r>
              <a:rPr lang="en-US" dirty="0" err="1" smtClean="0">
                <a:solidFill>
                  <a:schemeClr val="accent1"/>
                </a:solidFill>
                <a:latin typeface="PT Sans" charset="-52"/>
                <a:ea typeface="PT Sans" charset="-52"/>
                <a:cs typeface="PT Sans" charset="-52"/>
              </a:rPr>
              <a:t>Rechabites</a:t>
            </a:r>
            <a:r>
              <a:rPr lang="en-US" dirty="0" smtClean="0">
                <a:solidFill>
                  <a:schemeClr val="accent1"/>
                </a:solidFill>
                <a:latin typeface="PT Sans" charset="-52"/>
                <a:ea typeface="PT Sans" charset="-52"/>
                <a:cs typeface="PT Sans" charset="-52"/>
              </a:rPr>
              <a:t>?</a:t>
            </a:r>
            <a:endParaRPr lang="en-US" dirty="0">
              <a:solidFill>
                <a:schemeClr val="accent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873" y="2394621"/>
            <a:ext cx="80962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PT Sans" charset="-52"/>
                <a:ea typeface="PT Sans" charset="-52"/>
                <a:cs typeface="PT Sans" charset="-52"/>
              </a:rPr>
              <a:t>The </a:t>
            </a:r>
            <a:r>
              <a:rPr lang="en-US" sz="2400" dirty="0" smtClean="0">
                <a:latin typeface="PT Sans" charset="-52"/>
                <a:ea typeface="PT Sans" charset="-52"/>
                <a:cs typeface="PT Sans" charset="-52"/>
              </a:rPr>
              <a:t>descendants </a:t>
            </a:r>
            <a:r>
              <a:rPr lang="en-US" sz="2400" dirty="0">
                <a:latin typeface="PT Sans" charset="-52"/>
                <a:ea typeface="PT Sans" charset="-52"/>
                <a:cs typeface="PT Sans" charset="-52"/>
              </a:rPr>
              <a:t>of the </a:t>
            </a:r>
            <a:r>
              <a:rPr lang="en-US" sz="2400" dirty="0" err="1">
                <a:latin typeface="PT Sans" charset="-52"/>
                <a:ea typeface="PT Sans" charset="-52"/>
                <a:cs typeface="PT Sans" charset="-52"/>
              </a:rPr>
              <a:t>Kenite</a:t>
            </a:r>
            <a:r>
              <a:rPr lang="en-US" sz="2400" dirty="0">
                <a:latin typeface="PT Sans" charset="-52"/>
                <a:ea typeface="PT Sans" charset="-52"/>
                <a:cs typeface="PT Sans" charset="-52"/>
              </a:rPr>
              <a:t>, Moses’ father-in-law, went up from the city of palms with the sons of Judah, to the wilderness of Judah which is in the south of Arad; and they went and lived with the </a:t>
            </a:r>
            <a:r>
              <a:rPr lang="en-US" sz="2400" dirty="0" smtClean="0">
                <a:latin typeface="PT Sans" charset="-52"/>
                <a:ea typeface="PT Sans" charset="-52"/>
                <a:cs typeface="PT Sans" charset="-52"/>
              </a:rPr>
              <a:t>people.</a:t>
            </a:r>
          </a:p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chemeClr val="accent1"/>
                </a:solidFill>
                <a:latin typeface="PT Sans" charset="-52"/>
                <a:ea typeface="PT Sans" charset="-52"/>
                <a:cs typeface="PT Sans" charset="-52"/>
              </a:rPr>
              <a:t>Judges 1:16</a:t>
            </a:r>
            <a:endParaRPr lang="en-US" sz="2400" i="1" dirty="0">
              <a:solidFill>
                <a:schemeClr val="accent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500" y="5848069"/>
            <a:ext cx="5862635" cy="83099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Descendants </a:t>
            </a:r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of Moses’ father-in-law </a:t>
            </a:r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who lived (in tents) among </a:t>
            </a:r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the people </a:t>
            </a:r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of Israel.</a:t>
            </a:r>
            <a:endParaRPr lang="en-US" sz="240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873" y="4544652"/>
            <a:ext cx="80962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Now Heber the </a:t>
            </a:r>
            <a:r>
              <a:rPr lang="en-US" sz="2400" dirty="0" err="1"/>
              <a:t>Kenite</a:t>
            </a:r>
            <a:r>
              <a:rPr lang="en-US" sz="2400" dirty="0"/>
              <a:t> had separated himself from the </a:t>
            </a:r>
            <a:r>
              <a:rPr lang="en-US" sz="2400" dirty="0" err="1"/>
              <a:t>Kenites</a:t>
            </a:r>
            <a:r>
              <a:rPr lang="en-US" sz="2400" dirty="0"/>
              <a:t>, from the sons of </a:t>
            </a:r>
            <a:r>
              <a:rPr lang="en-US" sz="2400" dirty="0" err="1"/>
              <a:t>Hobab</a:t>
            </a:r>
            <a:r>
              <a:rPr lang="en-US" sz="2400" dirty="0"/>
              <a:t> the father-in-law of Moses, and had pitched his tent as far away as the </a:t>
            </a:r>
            <a:r>
              <a:rPr lang="en-US" sz="2400" dirty="0" smtClean="0"/>
              <a:t>oak </a:t>
            </a:r>
            <a:r>
              <a:rPr lang="en-US" sz="2400" dirty="0"/>
              <a:t>in </a:t>
            </a:r>
            <a:r>
              <a:rPr lang="en-US" sz="2400" dirty="0" err="1"/>
              <a:t>Zaanannim</a:t>
            </a:r>
            <a:r>
              <a:rPr lang="en-US" sz="2400" dirty="0"/>
              <a:t>, which is near </a:t>
            </a:r>
            <a:r>
              <a:rPr lang="en-US" sz="2400" dirty="0" err="1"/>
              <a:t>Kedesh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chemeClr val="accent1"/>
                </a:solidFill>
                <a:latin typeface="PT Sans" charset="-52"/>
                <a:ea typeface="PT Sans" charset="-52"/>
                <a:cs typeface="PT Sans" charset="-52"/>
              </a:rPr>
              <a:t>Judges 4:11</a:t>
            </a:r>
            <a:endParaRPr lang="en-US" sz="2400" i="1" dirty="0">
              <a:solidFill>
                <a:schemeClr val="accent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747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4188" y="1349781"/>
            <a:ext cx="817562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Now </a:t>
            </a:r>
            <a:r>
              <a:rPr lang="en-US" sz="2400" dirty="0"/>
              <a:t>when </a:t>
            </a:r>
            <a:r>
              <a:rPr lang="en-US" sz="2400" dirty="0" smtClean="0"/>
              <a:t>[Jehu] had </a:t>
            </a:r>
            <a:r>
              <a:rPr lang="en-US" sz="2400" dirty="0"/>
              <a:t>departed from there, </a:t>
            </a:r>
            <a:r>
              <a:rPr lang="en-US" sz="2400" dirty="0" smtClean="0"/>
              <a:t>he met</a:t>
            </a:r>
            <a:r>
              <a:rPr lang="en-US" sz="2400" dirty="0"/>
              <a:t> </a:t>
            </a:r>
            <a:r>
              <a:rPr lang="en-US" sz="2400" dirty="0" err="1" smtClean="0"/>
              <a:t>Jehonadab</a:t>
            </a:r>
            <a:r>
              <a:rPr lang="en-US" sz="2400" dirty="0" smtClean="0"/>
              <a:t> </a:t>
            </a:r>
            <a:r>
              <a:rPr lang="en-US" sz="2400" dirty="0"/>
              <a:t>the son of </a:t>
            </a:r>
            <a:r>
              <a:rPr lang="en-US" sz="2400" dirty="0" err="1"/>
              <a:t>Rechab</a:t>
            </a:r>
            <a:r>
              <a:rPr lang="en-US" sz="2400" dirty="0"/>
              <a:t> </a:t>
            </a:r>
            <a:r>
              <a:rPr lang="en-US" sz="2400" i="1" dirty="0"/>
              <a:t>coming</a:t>
            </a:r>
            <a:r>
              <a:rPr lang="en-US" sz="2400" dirty="0"/>
              <a:t> to meet him; and </a:t>
            </a:r>
            <a:r>
              <a:rPr lang="en-US" sz="2400" dirty="0" smtClean="0"/>
              <a:t>he greeted </a:t>
            </a:r>
            <a:r>
              <a:rPr lang="en-US" sz="2400" dirty="0"/>
              <a:t>him and said to him, “Is your heart right, as my heart is with your heart</a:t>
            </a:r>
            <a:r>
              <a:rPr lang="en-US" sz="2400" dirty="0" smtClean="0"/>
              <a:t>?” And </a:t>
            </a:r>
            <a:r>
              <a:rPr lang="en-US" sz="2400" dirty="0" err="1"/>
              <a:t>Jehonadab</a:t>
            </a:r>
            <a:r>
              <a:rPr lang="en-US" sz="2400" dirty="0"/>
              <a:t> </a:t>
            </a:r>
            <a:r>
              <a:rPr lang="en-US" sz="2400" dirty="0" smtClean="0"/>
              <a:t>answered</a:t>
            </a:r>
            <a:r>
              <a:rPr lang="en-US" sz="2400" dirty="0"/>
              <a:t>, “It is.” </a:t>
            </a:r>
            <a:r>
              <a:rPr lang="en-US" sz="2400" i="1" dirty="0"/>
              <a:t>Jehu said</a:t>
            </a:r>
            <a:r>
              <a:rPr lang="en-US" sz="2400" dirty="0"/>
              <a:t>, “If it </a:t>
            </a:r>
            <a:r>
              <a:rPr lang="en-US" sz="2400" dirty="0" smtClean="0"/>
              <a:t>is, give</a:t>
            </a:r>
            <a:r>
              <a:rPr lang="en-US" sz="2400" dirty="0"/>
              <a:t> </a:t>
            </a:r>
            <a:r>
              <a:rPr lang="en-US" sz="2400" i="1" dirty="0"/>
              <a:t>me</a:t>
            </a:r>
            <a:r>
              <a:rPr lang="en-US" sz="2400" dirty="0"/>
              <a:t> your hand.” And he gave him his hand, and he took him up to him into the chariot. </a:t>
            </a:r>
            <a:r>
              <a:rPr lang="en-US" sz="2400" dirty="0" smtClean="0"/>
              <a:t>He </a:t>
            </a:r>
            <a:r>
              <a:rPr lang="en-US" sz="2400" dirty="0"/>
              <a:t>said, “Come with me and see my zeal for the </a:t>
            </a:r>
            <a:r>
              <a:rPr lang="en-US" sz="2400" cap="small" dirty="0"/>
              <a:t>Lord</a:t>
            </a:r>
            <a:r>
              <a:rPr lang="en-US" sz="2400" dirty="0"/>
              <a:t>.” So </a:t>
            </a:r>
            <a:r>
              <a:rPr lang="en-US" sz="2400" dirty="0" smtClean="0"/>
              <a:t>he </a:t>
            </a:r>
            <a:r>
              <a:rPr lang="en-US" sz="2400" dirty="0"/>
              <a:t>made him ride in his chariot. </a:t>
            </a:r>
            <a:r>
              <a:rPr lang="en-US" sz="2400" dirty="0" smtClean="0"/>
              <a:t>When </a:t>
            </a:r>
            <a:r>
              <a:rPr lang="en-US" sz="2400" dirty="0"/>
              <a:t>he came to Samaria, he </a:t>
            </a:r>
            <a:r>
              <a:rPr lang="en-US" sz="2400" dirty="0" smtClean="0"/>
              <a:t>killed </a:t>
            </a:r>
            <a:r>
              <a:rPr lang="en-US" sz="2400" dirty="0"/>
              <a:t>all who remained to Ahab in Samaria, until he had destroyed him, according to the word of the </a:t>
            </a:r>
            <a:r>
              <a:rPr lang="en-US" sz="2400" cap="small" dirty="0"/>
              <a:t>Lord</a:t>
            </a:r>
            <a:r>
              <a:rPr lang="en-US" sz="2400" dirty="0"/>
              <a:t> which He spoke to </a:t>
            </a:r>
            <a:r>
              <a:rPr lang="en-US" sz="2400" dirty="0" smtClean="0"/>
              <a:t>Elijah</a:t>
            </a:r>
            <a:r>
              <a:rPr lang="en-US" sz="2400" dirty="0" smtClean="0">
                <a:latin typeface="PT Sans" charset="-52"/>
                <a:ea typeface="PT Sans" charset="-52"/>
                <a:cs typeface="PT Sans" charset="-52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chemeClr val="accent1"/>
                </a:solidFill>
                <a:latin typeface="PT Sans" charset="-52"/>
                <a:ea typeface="PT Sans" charset="-52"/>
                <a:cs typeface="PT Sans" charset="-52"/>
              </a:rPr>
              <a:t>2 Kings 10:15-17</a:t>
            </a:r>
            <a:endParaRPr lang="en-US" sz="2400" i="1" dirty="0">
              <a:solidFill>
                <a:schemeClr val="accent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3829"/>
            <a:ext cx="7886700" cy="92924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PT Sans" charset="-52"/>
                <a:ea typeface="PT Sans" charset="-52"/>
                <a:cs typeface="PT Sans" charset="-52"/>
              </a:rPr>
              <a:t>Who are the </a:t>
            </a:r>
            <a:r>
              <a:rPr lang="en-US" dirty="0" err="1" smtClean="0">
                <a:solidFill>
                  <a:schemeClr val="accent1"/>
                </a:solidFill>
                <a:latin typeface="PT Sans" charset="-52"/>
                <a:ea typeface="PT Sans" charset="-52"/>
                <a:cs typeface="PT Sans" charset="-52"/>
              </a:rPr>
              <a:t>Rechabites</a:t>
            </a:r>
            <a:r>
              <a:rPr lang="en-US" dirty="0" smtClean="0">
                <a:solidFill>
                  <a:schemeClr val="accent1"/>
                </a:solidFill>
                <a:latin typeface="PT Sans" charset="-52"/>
                <a:ea typeface="PT Sans" charset="-52"/>
                <a:cs typeface="PT Sans" charset="-52"/>
              </a:rPr>
              <a:t>?</a:t>
            </a:r>
            <a:endParaRPr lang="en-US" dirty="0">
              <a:solidFill>
                <a:schemeClr val="accent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06777" y="5372100"/>
            <a:ext cx="5076823" cy="95410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Descendants of </a:t>
            </a:r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Jonadab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, a man zealous for righteousness.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39336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6702"/>
            <a:ext cx="7886700" cy="1104857"/>
          </a:xfrm>
        </p:spPr>
        <p:txBody>
          <a:bodyPr>
            <a:normAutofit/>
          </a:bodyPr>
          <a:lstStyle/>
          <a:p>
            <a:pPr marL="674370" indent="-582930">
              <a:lnSpc>
                <a:spcPct val="100000"/>
              </a:lnSpc>
              <a:buFont typeface="+mj-lt"/>
              <a:buAutoNum type="romanUcPeriod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The </a:t>
            </a:r>
            <a:r>
              <a:rPr lang="en-US" sz="3600" dirty="0" err="1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Rechabites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(35:1-11)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379959"/>
            <a:ext cx="7499351" cy="5236741"/>
          </a:xfrm>
        </p:spPr>
        <p:txBody>
          <a:bodyPr numCol="1" spcCol="182880"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Going back to the days of </a:t>
            </a:r>
            <a:r>
              <a:rPr lang="en-US" sz="3200" dirty="0" err="1"/>
              <a:t>Jehoiakim</a:t>
            </a:r>
            <a:r>
              <a:rPr lang="en-US" sz="3200" dirty="0"/>
              <a:t> (1)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Jeremiah told to invite the </a:t>
            </a:r>
            <a:r>
              <a:rPr lang="en-US" sz="3200" dirty="0" err="1"/>
              <a:t>Rechabites</a:t>
            </a:r>
            <a:r>
              <a:rPr lang="en-US" sz="3200" dirty="0"/>
              <a:t> into the temple </a:t>
            </a:r>
            <a:r>
              <a:rPr lang="en-US" sz="3200" dirty="0" smtClean="0"/>
              <a:t>to drink wine. </a:t>
            </a:r>
            <a:r>
              <a:rPr lang="en-US" sz="3200" dirty="0"/>
              <a:t>(2-5)</a:t>
            </a:r>
          </a:p>
          <a:p>
            <a:pPr>
              <a:spcAft>
                <a:spcPts val="600"/>
              </a:spcAft>
            </a:pPr>
            <a:r>
              <a:rPr lang="en-US" sz="3200" dirty="0" err="1" smtClean="0"/>
              <a:t>Rechabites</a:t>
            </a:r>
            <a:r>
              <a:rPr lang="en-US" sz="3200" dirty="0" smtClean="0"/>
              <a:t> refuse because their </a:t>
            </a:r>
            <a:r>
              <a:rPr lang="en-US" sz="3200" dirty="0"/>
              <a:t>ancestor, </a:t>
            </a:r>
            <a:r>
              <a:rPr lang="en-US" sz="3200" dirty="0" err="1" smtClean="0"/>
              <a:t>Jonadab</a:t>
            </a:r>
            <a:r>
              <a:rPr lang="en-US" sz="3200" dirty="0" smtClean="0"/>
              <a:t> passed </a:t>
            </a:r>
            <a:r>
              <a:rPr lang="en-US" sz="3200" dirty="0"/>
              <a:t>down </a:t>
            </a:r>
            <a:r>
              <a:rPr lang="en-US" sz="3200" dirty="0" smtClean="0"/>
              <a:t>these rules: (6-9</a:t>
            </a:r>
            <a:r>
              <a:rPr lang="en-US" sz="3200" dirty="0"/>
              <a:t>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You shall not drink wine.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You shall not build a house.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You shall not sow seed or plant vineyards.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You shall live in tents.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They had </a:t>
            </a:r>
            <a:r>
              <a:rPr lang="en-US" sz="3200" dirty="0" smtClean="0"/>
              <a:t>obeyed these rules. </a:t>
            </a:r>
            <a:r>
              <a:rPr lang="en-US" sz="3200" dirty="0"/>
              <a:t>(10-11)</a:t>
            </a:r>
          </a:p>
        </p:txBody>
      </p:sp>
    </p:spTree>
    <p:extLst>
      <p:ext uri="{BB962C8B-B14F-4D97-AF65-F5344CB8AC3E}">
        <p14:creationId xmlns:p14="http://schemas.microsoft.com/office/powerpoint/2010/main" val="130212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6903"/>
            <a:ext cx="7886700" cy="1325563"/>
          </a:xfrm>
        </p:spPr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 startAt="2"/>
            </a:pPr>
            <a:r>
              <a:rPr lang="en-US" sz="360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The Contrast (35:12-19)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28" y="1592466"/>
            <a:ext cx="7441944" cy="5024234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US" sz="3200" dirty="0" smtClean="0"/>
              <a:t>A stark </a:t>
            </a:r>
            <a:r>
              <a:rPr lang="en-US" sz="3200" dirty="0"/>
              <a:t>contrast: (12-17</a:t>
            </a:r>
            <a:r>
              <a:rPr lang="en-US" sz="3200" dirty="0" smtClean="0"/>
              <a:t>)</a:t>
            </a:r>
          </a:p>
          <a:p>
            <a:pPr>
              <a:spcAft>
                <a:spcPts val="1800"/>
              </a:spcAft>
            </a:pPr>
            <a:endParaRPr lang="en-US" sz="3200" dirty="0" smtClean="0"/>
          </a:p>
          <a:p>
            <a:pPr>
              <a:spcAft>
                <a:spcPts val="1800"/>
              </a:spcAft>
            </a:pPr>
            <a:endParaRPr lang="en-US" sz="3200" dirty="0"/>
          </a:p>
          <a:p>
            <a:pPr>
              <a:spcAft>
                <a:spcPts val="1800"/>
              </a:spcAft>
            </a:pPr>
            <a:endParaRPr lang="en-US" sz="3200" dirty="0" smtClean="0"/>
          </a:p>
          <a:p>
            <a:pPr>
              <a:spcAft>
                <a:spcPts val="1800"/>
              </a:spcAft>
            </a:pPr>
            <a:r>
              <a:rPr lang="en-US" sz="3200" dirty="0"/>
              <a:t>B</a:t>
            </a:r>
            <a:r>
              <a:rPr lang="en-US" sz="3200" dirty="0" smtClean="0"/>
              <a:t>ecause </a:t>
            </a:r>
            <a:r>
              <a:rPr lang="en-US" sz="3200" dirty="0"/>
              <a:t>of </a:t>
            </a:r>
            <a:r>
              <a:rPr lang="en-US" sz="3200" dirty="0" smtClean="0"/>
              <a:t>faithfulness </a:t>
            </a:r>
            <a:r>
              <a:rPr lang="en-US" sz="3200" dirty="0"/>
              <a:t>to </a:t>
            </a:r>
            <a:r>
              <a:rPr lang="en-US" sz="3200" dirty="0" smtClean="0"/>
              <a:t>their father’s command, </a:t>
            </a:r>
            <a:r>
              <a:rPr lang="en-US" sz="3200" dirty="0"/>
              <a:t>God blesses the </a:t>
            </a:r>
            <a:r>
              <a:rPr lang="en-US" sz="3200" dirty="0" err="1"/>
              <a:t>Rechabites</a:t>
            </a:r>
            <a:r>
              <a:rPr lang="en-US" sz="3200" dirty="0"/>
              <a:t> with a </a:t>
            </a:r>
            <a:r>
              <a:rPr lang="en-US" sz="3200" dirty="0" smtClean="0"/>
              <a:t>perpetual family </a:t>
            </a:r>
            <a:r>
              <a:rPr lang="en-US" sz="3200" dirty="0"/>
              <a:t>line. (18-19)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55828" y="2209800"/>
            <a:ext cx="3416172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bg1"/>
                </a:solidFill>
              </a:rPr>
              <a:t>The </a:t>
            </a:r>
            <a:r>
              <a:rPr lang="en-US" sz="2400" u="sng" dirty="0" err="1" smtClean="0">
                <a:solidFill>
                  <a:schemeClr val="bg1"/>
                </a:solidFill>
              </a:rPr>
              <a:t>Rechabites</a:t>
            </a:r>
            <a:r>
              <a:rPr lang="en-US" sz="2400" u="sng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Command of a man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Command given one time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No promise of blessing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They obeyed faithfully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 hopeful future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2209800"/>
            <a:ext cx="3416172" cy="230832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bg1"/>
                </a:solidFill>
              </a:rPr>
              <a:t>The Judah-</a:t>
            </a:r>
            <a:r>
              <a:rPr lang="en-US" sz="2400" u="sng" dirty="0" err="1" smtClean="0">
                <a:solidFill>
                  <a:schemeClr val="bg1"/>
                </a:solidFill>
              </a:rPr>
              <a:t>ites</a:t>
            </a:r>
            <a:r>
              <a:rPr lang="en-US" sz="2400" u="sng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Command of God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Repeated by prophets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Promise of blessing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They refuse to obey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 dismal future</a:t>
            </a:r>
          </a:p>
        </p:txBody>
      </p:sp>
    </p:spTree>
    <p:extLst>
      <p:ext uri="{BB962C8B-B14F-4D97-AF65-F5344CB8AC3E}">
        <p14:creationId xmlns:p14="http://schemas.microsoft.com/office/powerpoint/2010/main" val="128028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uiExpand="1" build="p" animBg="1"/>
      <p:bldP spid="5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b="1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3867" y="3602038"/>
            <a:ext cx="7596266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#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32 </a:t>
            </a:r>
            <a:r>
              <a:rPr lang="mr-IN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Our Father Commanded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  <a:p>
            <a:r>
              <a:rPr lang="en-US" sz="3600" i="1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Next up</a:t>
            </a:r>
            <a:r>
              <a:rPr lang="en-US" sz="3600" i="1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: Jeremiah </a:t>
            </a:r>
            <a:r>
              <a:rPr lang="en-US" sz="3600" i="1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36</a:t>
            </a:r>
            <a:endParaRPr lang="en-US" sz="3600" i="1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976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8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Historical Context of Jeremiah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6" y="2623277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 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7" y="3771675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 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7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3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8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Israel (United Kingdom)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780977" y="3515457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30" y="5883796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2050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= Jeremiah</a:t>
            </a:r>
            <a:endParaRPr lang="en-US" sz="2800" dirty="0">
              <a:solidFill>
                <a:prstClr val="white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303" y="4438968"/>
            <a:ext cx="1633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Saul</a:t>
            </a: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David</a:t>
            </a: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Solomon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9991" y="1612314"/>
            <a:ext cx="1633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PT Sans" charset="-52"/>
                <a:ea typeface="PT Sans" charset="-52"/>
                <a:cs typeface="PT Sans" charset="-52"/>
              </a:rPr>
              <a:t>Jereboam</a:t>
            </a:r>
            <a:endParaRPr lang="en-US" sz="2800" dirty="0" smtClean="0">
              <a:latin typeface="PT Sans" charset="-52"/>
              <a:ea typeface="PT Sans" charset="-52"/>
              <a:cs typeface="PT Sans" charset="-52"/>
            </a:endParaRP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Ahab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9991" y="4568386"/>
            <a:ext cx="1633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Hezekiah</a:t>
            </a: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Josiah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520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  <p:bldP spid="5" grpId="0" build="p"/>
      <p:bldP spid="13" grpId="0" build="p"/>
      <p:bldP spid="1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2" idx="2"/>
            <a:endCxn id="13" idx="0"/>
          </p:cNvCxnSpPr>
          <p:nvPr/>
        </p:nvCxnSpPr>
        <p:spPr>
          <a:xfrm flipH="1">
            <a:off x="4572000" y="3788992"/>
            <a:ext cx="1" cy="497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0219"/>
            <a:ext cx="7886700" cy="65344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King Josiah and sons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854" y="1299404"/>
            <a:ext cx="2390293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Josiah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(640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0312" y="2829478"/>
            <a:ext cx="1616596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Jehoahaz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6854" y="2834885"/>
            <a:ext cx="2390293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Jehoiakim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(609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598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8165" y="4286326"/>
            <a:ext cx="1847669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Jehoiachin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(597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7093" y="2834884"/>
            <a:ext cx="2554812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PT Sans" charset="-52"/>
                <a:ea typeface="PT Sans" charset="-52"/>
                <a:cs typeface="PT Sans" charset="-52"/>
              </a:rPr>
              <a:t>Zedekiah </a:t>
            </a:r>
          </a:p>
          <a:p>
            <a:pPr algn="ctr"/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(597 </a:t>
            </a:r>
            <a:r>
              <a:rPr lang="mr-IN" sz="2800" dirty="0" smtClean="0"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 586 BC)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7" name="Straight Connector 16"/>
          <p:cNvCxnSpPr>
            <a:stCxn id="10" idx="2"/>
            <a:endCxn id="11" idx="0"/>
          </p:cNvCxnSpPr>
          <p:nvPr/>
        </p:nvCxnSpPr>
        <p:spPr>
          <a:xfrm flipH="1">
            <a:off x="2148610" y="2253511"/>
            <a:ext cx="2423391" cy="575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2"/>
            <a:endCxn id="12" idx="0"/>
          </p:cNvCxnSpPr>
          <p:nvPr/>
        </p:nvCxnSpPr>
        <p:spPr>
          <a:xfrm>
            <a:off x="4572001" y="2253511"/>
            <a:ext cx="0" cy="581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2"/>
            <a:endCxn id="14" idx="0"/>
          </p:cNvCxnSpPr>
          <p:nvPr/>
        </p:nvCxnSpPr>
        <p:spPr>
          <a:xfrm>
            <a:off x="4572001" y="2253511"/>
            <a:ext cx="2892498" cy="5813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13" idx="2"/>
            <a:endCxn id="20" idx="0"/>
          </p:cNvCxnSpPr>
          <p:nvPr/>
        </p:nvCxnSpPr>
        <p:spPr>
          <a:xfrm>
            <a:off x="4572000" y="5240433"/>
            <a:ext cx="1" cy="5872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78790" y="5827707"/>
            <a:ext cx="2986421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PT Sans" charset="-52"/>
                <a:ea typeface="PT Sans" charset="-52"/>
                <a:cs typeface="PT Sans" charset="-52"/>
              </a:rPr>
              <a:t>Lineage of Christ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1800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What is the prophet’s purpose?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754380">
              <a:lnSpc>
                <a:spcPct val="150000"/>
              </a:lnSpc>
            </a:pPr>
            <a:r>
              <a:rPr lang="en-US" sz="3600" dirty="0" smtClean="0">
                <a:latin typeface="PT Sans" charset="-52"/>
                <a:ea typeface="PT Sans" charset="-52"/>
                <a:cs typeface="PT Sans" charset="-52"/>
              </a:rPr>
              <a:t>Interpret history.</a:t>
            </a:r>
          </a:p>
          <a:p>
            <a:pPr marL="571500" indent="-754380">
              <a:lnSpc>
                <a:spcPct val="150000"/>
              </a:lnSpc>
            </a:pPr>
            <a:r>
              <a:rPr lang="en-US" sz="3600" dirty="0" smtClean="0">
                <a:latin typeface="PT Sans" charset="-52"/>
                <a:ea typeface="PT Sans" charset="-52"/>
                <a:cs typeface="PT Sans" charset="-52"/>
              </a:rPr>
              <a:t>Enforce covenants.</a:t>
            </a:r>
          </a:p>
          <a:p>
            <a:pPr marL="571500" indent="-754380">
              <a:lnSpc>
                <a:spcPct val="150000"/>
              </a:lnSpc>
            </a:pPr>
            <a:r>
              <a:rPr lang="en-US" sz="3600" dirty="0" smtClean="0">
                <a:latin typeface="PT Sans" charset="-52"/>
                <a:ea typeface="PT Sans" charset="-52"/>
                <a:cs typeface="PT Sans" charset="-52"/>
              </a:rPr>
              <a:t>Declare future events.</a:t>
            </a:r>
            <a:endParaRPr lang="en-US" sz="36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6668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PT Sans" charset="-52"/>
                <a:ea typeface="PT Sans" charset="-52"/>
                <a:cs typeface="PT Sans" charset="-52"/>
              </a:rPr>
              <a:t>Themes in the Prophets</a:t>
            </a:r>
            <a:endParaRPr lang="en-US" sz="3200" dirty="0"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101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101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9" y="2845266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2" y="5109439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2" y="2845265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4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Repentance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3900670" y="468590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682902" y="6126869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3757" y="6138442"/>
            <a:ext cx="2050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= Jeremiah</a:t>
            </a:r>
            <a:endParaRPr lang="en-US" sz="2800" dirty="0">
              <a:solidFill>
                <a:prstClr val="white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31682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 animBg="1"/>
      <p:bldP spid="15" grpId="0" build="allAtOnce" animBg="1"/>
      <p:bldP spid="16" grpId="0" build="allAtOnce" animBg="1"/>
      <p:bldP spid="22" grpId="0" build="allAtOnce" animBg="1"/>
      <p:bldP spid="11" grpId="0" animBg="1"/>
      <p:bldP spid="12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82418" y="367051"/>
            <a:ext cx="8740297" cy="62508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“forsaken me, the _______________ of living waters,  and hewed                    out for themselves broken ___________________.” (2:13</a:t>
            </a: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“They have healed the wound of my people _______________, saying, _____________________, when there is no peace.” (6:14)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“Look for the ancient paths, walk in the good way, and you will find ___________   _____   ______  ________.” (6:16)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“Has this house, which is called by my name, become a ______________________ in your sight?” (7:12)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”But let Him who boasts, boast in this: that he _________________ &amp; _________ Me, that I am the LORD who exercises steadfast love, justice, and righteousness</a:t>
            </a:r>
            <a:r>
              <a:rPr lang="mr-IN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…</a:t>
            </a: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” (9:24)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“I know, O Lord, that a man’s way is not in ____________, Nor is it in a man who walks to ______________ his steps.” (10:23)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394" y="3629784"/>
            <a:ext cx="2504495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Den of Robbers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6972" y="1767585"/>
            <a:ext cx="2184169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“Peace, Peace!”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6972" y="2693199"/>
            <a:ext cx="932781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rest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18948" y="2693198"/>
            <a:ext cx="618336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for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8733" y="2693197"/>
            <a:ext cx="768313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your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6264" y="2693197"/>
            <a:ext cx="866314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souls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9182" y="1290381"/>
            <a:ext cx="116483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Lightly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1697" y="4154483"/>
            <a:ext cx="1817225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Understands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874" y="4631138"/>
            <a:ext cx="104477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knows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90868" y="5539478"/>
            <a:ext cx="1163258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himself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14063" y="5996458"/>
            <a:ext cx="1044778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direct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24594" y="332823"/>
            <a:ext cx="1823717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Fountain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21593" y="828716"/>
            <a:ext cx="1823717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Cisterns</a:t>
            </a:r>
            <a:r>
              <a:rPr lang="mr-IN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…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243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3" grpId="0" animBg="1"/>
      <p:bldP spid="15" grpId="0" animBg="1"/>
      <p:bldP spid="16" grpId="0" animBg="1"/>
      <p:bldP spid="17" grpId="0" animBg="1"/>
      <p:bldP spid="24" grpId="0" animBg="1"/>
      <p:bldP spid="18" grpId="0" animBg="1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Structure of Jeremiah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072" y="1690691"/>
            <a:ext cx="8283857" cy="4705901"/>
          </a:xfrm>
          <a:prstGeom prst="rect">
            <a:avLst/>
          </a:prstGeom>
          <a:solidFill>
            <a:srgbClr val="92D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480060">
              <a:lnSpc>
                <a:spcPct val="150000"/>
              </a:lnSpc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Condemnation &amp; Disaster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(1-12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God’s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Plans for Exile, </a:t>
            </a:r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Jer’s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Complaints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(13-20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485900" lvl="2" indent="-480060">
              <a:lnSpc>
                <a:spcPct val="150000"/>
              </a:lnSpc>
              <a:buFont typeface="Courier New" charset="0"/>
              <a:buChar char="o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To Kings (&amp; others)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(21-29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943100" lvl="3" indent="-48006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Words of Hope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(30-33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485900" lvl="2" indent="-480060">
              <a:lnSpc>
                <a:spcPct val="150000"/>
              </a:lnSpc>
              <a:buFont typeface="Courier New" charset="0"/>
              <a:buChar char="o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To Kings (&amp; others)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(34-35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Jeremiah’s Suffering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(36-45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571500" indent="-480060">
              <a:lnSpc>
                <a:spcPct val="150000"/>
              </a:lnSpc>
              <a:spcAft>
                <a:spcPts val="30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the Nations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(46-51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788907" y="4480583"/>
            <a:ext cx="1149510" cy="46298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7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95118" y="709951"/>
            <a:ext cx="8740297" cy="508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“Blessed is the man who ______________ in the Lord ... He will be like a __________________________________.” (17:7-8)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The heart is more _______________ than all else and is desperately __________.” (17:9)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O Lord, you have ____________ me, and I was ____________; you have _______________ me and prevailed. (20:7)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But if I say, “I will not </a:t>
            </a:r>
            <a:r>
              <a:rPr lang="mr-IN" dirty="0" smtClean="0">
                <a:latin typeface="PT Sans" charset="-52"/>
                <a:ea typeface="PT Sans" charset="-52"/>
                <a:cs typeface="PT Sans" charset="-52"/>
              </a:rPr>
              <a:t>…</a:t>
            </a:r>
            <a:r>
              <a:rPr lang="en-US" dirty="0"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speak anymore in His name, then in my heart it becomes like a ____________ ______ .” (20:9)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8968" y="1348782"/>
            <a:ext cx="3821614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Tree planted by the water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83902" y="3693150"/>
            <a:ext cx="1652732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overcome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03590" y="3116833"/>
            <a:ext cx="143403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deceived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1075" y="4858251"/>
            <a:ext cx="1435262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burning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85671" y="4858250"/>
            <a:ext cx="66702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fire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67916" y="1937799"/>
            <a:ext cx="1823717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deceitful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0268" y="2469793"/>
            <a:ext cx="932781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sick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71541" y="771665"/>
            <a:ext cx="120736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trusts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96926" y="3116833"/>
            <a:ext cx="143403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deceived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03606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13" grpId="0" animBg="1"/>
      <p:bldP spid="15" grpId="0" animBg="1"/>
      <p:bldP spid="16" grpId="0" animBg="1"/>
      <p:bldP spid="18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82418" y="417851"/>
            <a:ext cx="8740297" cy="6250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I will raise up for David a _____________ ; He will reign as king and act wisely and do ___________ &amp; ________________ (23:5)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>
                <a:latin typeface="PT Sans" charset="-52"/>
                <a:ea typeface="PT Sans" charset="-52"/>
                <a:cs typeface="PT Sans" charset="-52"/>
              </a:rPr>
              <a:t>[of 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false prophets</a:t>
            </a:r>
            <a:r>
              <a:rPr lang="en-US" dirty="0">
                <a:latin typeface="PT Sans" charset="-52"/>
                <a:ea typeface="PT Sans" charset="-52"/>
                <a:cs typeface="PT Sans" charset="-52"/>
              </a:rPr>
              <a:t>] “But who has stood in the ____________ of the Lord, the he should see and hear His word?” (23:18)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This whole land will be a desolation and a horror, and these nations will serve the king of Babylon _________ years. (25:11)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Take this cup of wine of ____________ from my hand and cause all the ______________ where I send you to drink it. (25:15)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I know the plans I have for you, plans for _____________ and not for calamity to give you a future and a ________. (29:11)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39511" y="1038613"/>
            <a:ext cx="1169747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justice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46947" y="3386064"/>
            <a:ext cx="1150753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3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seventy</a:t>
            </a:r>
            <a:endParaRPr lang="en-US" sz="23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18547" y="1034504"/>
            <a:ext cx="2036698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righteousness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08801" y="1663857"/>
            <a:ext cx="1211064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council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58841" y="479565"/>
            <a:ext cx="120736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Branch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2447" y="4008364"/>
            <a:ext cx="1150753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3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wrath</a:t>
            </a:r>
            <a:endParaRPr lang="en-US" sz="23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8847" y="4567164"/>
            <a:ext cx="1214253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3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nations</a:t>
            </a:r>
            <a:endParaRPr lang="en-US" sz="23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0347" y="5171771"/>
            <a:ext cx="1150753" cy="4616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3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welfare</a:t>
            </a:r>
            <a:endParaRPr lang="en-US" sz="23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1374" y="5737624"/>
            <a:ext cx="934853" cy="4616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3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hope</a:t>
            </a:r>
            <a:endParaRPr lang="en-US" sz="23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5570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8" grpId="0" animBg="1"/>
      <p:bldP spid="25" grpId="0" animBg="1"/>
      <p:bldP spid="2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7018" y="303551"/>
            <a:ext cx="8740297" cy="6250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Behold, days are coming, when I will _____________ the _______________ of my people Israel and Judah.” (30:3)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Behold, days are coming, when I will make a new __________ </a:t>
            </a:r>
            <a:r>
              <a:rPr lang="mr-IN" dirty="0" smtClean="0">
                <a:latin typeface="PT Sans" charset="-52"/>
                <a:ea typeface="PT Sans" charset="-52"/>
                <a:cs typeface="PT Sans" charset="-52"/>
              </a:rPr>
              <a:t>…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 not like the ____________ I made with their fathers. (31:31-32)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They shall be my ______________ and I will be their _______, and I will give them _____ heart and ______ way. (32:38-39)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David shall ________ lack a man to sit on the throne</a:t>
            </a:r>
            <a:r>
              <a:rPr lang="mr-IN" dirty="0" smtClean="0">
                <a:latin typeface="PT Sans" charset="-52"/>
                <a:ea typeface="PT Sans" charset="-52"/>
                <a:cs typeface="PT Sans" charset="-52"/>
              </a:rPr>
              <a:t>…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and the ___________ priests shall never lack a man before me” (33:17)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9011" y="920204"/>
            <a:ext cx="1367489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fortunes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04357" y="1553454"/>
            <a:ext cx="144055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covenant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3240" y="373777"/>
            <a:ext cx="120736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restore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2157" y="2099554"/>
            <a:ext cx="144055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covenant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8457" y="2709154"/>
            <a:ext cx="1440558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people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4357" y="2709154"/>
            <a:ext cx="839848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God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6633" y="3256376"/>
            <a:ext cx="672067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one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92133" y="3256376"/>
            <a:ext cx="672067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one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42371" y="3895557"/>
            <a:ext cx="988743" cy="4616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never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2112" y="4479757"/>
            <a:ext cx="1304188" cy="4616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Levitical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989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5" grpId="0" animBg="1"/>
      <p:bldP spid="2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Structure of Jeremiah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6838" y="1690691"/>
            <a:ext cx="7070324" cy="4039957"/>
          </a:xfrm>
          <a:prstGeom prst="rect">
            <a:avLst/>
          </a:prstGeom>
          <a:solidFill>
            <a:srgbClr val="00B0F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480060">
              <a:lnSpc>
                <a:spcPct val="150000"/>
              </a:lnSpc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Judah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1-25)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Historical Interlude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26-29)</a:t>
            </a:r>
          </a:p>
          <a:p>
            <a:pPr marL="1485900" lvl="2" indent="-480060">
              <a:lnSpc>
                <a:spcPct val="150000"/>
              </a:lnSpc>
              <a:buFont typeface="Wingdings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Book of Comfort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30-33)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Historical Interlude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34-45)</a:t>
            </a:r>
          </a:p>
          <a:p>
            <a:pPr marL="571500" indent="-480060">
              <a:lnSpc>
                <a:spcPct val="150000"/>
              </a:lnSpc>
              <a:spcAft>
                <a:spcPts val="3000"/>
              </a:spcAft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Nations (ch.46-51)</a:t>
            </a:r>
          </a:p>
        </p:txBody>
      </p:sp>
      <p:sp>
        <p:nvSpPr>
          <p:cNvPr id="9" name="Right Arrow 8"/>
          <p:cNvSpPr/>
          <p:nvPr/>
        </p:nvSpPr>
        <p:spPr>
          <a:xfrm>
            <a:off x="973338" y="4266576"/>
            <a:ext cx="981237" cy="46298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9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b="1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483" y="3602038"/>
            <a:ext cx="7619035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#32 </a:t>
            </a:r>
            <a:r>
              <a:rPr lang="mr-IN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Our Father Commanded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Jeremiah 35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2402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6702"/>
            <a:ext cx="7886700" cy="1104857"/>
          </a:xfrm>
        </p:spPr>
        <p:txBody>
          <a:bodyPr>
            <a:normAutofit/>
          </a:bodyPr>
          <a:lstStyle/>
          <a:p>
            <a:pPr marL="674370" indent="-582930">
              <a:lnSpc>
                <a:spcPct val="100000"/>
              </a:lnSpc>
              <a:buFont typeface="+mj-lt"/>
              <a:buAutoNum type="romanUcPeriod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The </a:t>
            </a:r>
            <a:r>
              <a:rPr lang="en-US" sz="3600" dirty="0" err="1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Rechabites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(35:1-11)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379959"/>
            <a:ext cx="7499351" cy="4843041"/>
          </a:xfrm>
        </p:spPr>
        <p:txBody>
          <a:bodyPr numCol="1" spcCol="182880">
            <a:noAutofit/>
          </a:bodyPr>
          <a:lstStyle/>
          <a:p>
            <a:pPr>
              <a:spcAft>
                <a:spcPts val="1800"/>
              </a:spcAft>
            </a:pPr>
            <a:r>
              <a:rPr lang="en-US" sz="3200" dirty="0" smtClean="0"/>
              <a:t>Going back to the </a:t>
            </a:r>
            <a:r>
              <a:rPr lang="en-US" sz="3200" dirty="0"/>
              <a:t>days of </a:t>
            </a:r>
            <a:r>
              <a:rPr lang="en-US" sz="3200" dirty="0" err="1" smtClean="0"/>
              <a:t>Jehoiakim</a:t>
            </a:r>
            <a:r>
              <a:rPr lang="en-US" sz="3200" dirty="0" smtClean="0"/>
              <a:t> (1)</a:t>
            </a:r>
          </a:p>
        </p:txBody>
      </p:sp>
    </p:spTree>
    <p:extLst>
      <p:ext uri="{BB962C8B-B14F-4D97-AF65-F5344CB8AC3E}">
        <p14:creationId xmlns:p14="http://schemas.microsoft.com/office/powerpoint/2010/main" val="95029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2" idx="2"/>
            <a:endCxn id="13" idx="0"/>
          </p:cNvCxnSpPr>
          <p:nvPr/>
        </p:nvCxnSpPr>
        <p:spPr>
          <a:xfrm flipH="1">
            <a:off x="4572000" y="3788992"/>
            <a:ext cx="1" cy="497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0219"/>
            <a:ext cx="7886700" cy="65344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King Josiah and sons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854" y="1299404"/>
            <a:ext cx="2390293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Josiah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(640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0312" y="2829478"/>
            <a:ext cx="1616596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Jehoahaz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6854" y="2834885"/>
            <a:ext cx="2390293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Jehoiakim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(609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598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8165" y="4286326"/>
            <a:ext cx="1847669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Jehoiachin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(597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7093" y="2834884"/>
            <a:ext cx="2554812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PT Sans" charset="-52"/>
                <a:ea typeface="PT Sans" charset="-52"/>
                <a:cs typeface="PT Sans" charset="-52"/>
              </a:rPr>
              <a:t>Zedekiah </a:t>
            </a:r>
          </a:p>
          <a:p>
            <a:pPr algn="ctr"/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(597 </a:t>
            </a:r>
            <a:r>
              <a:rPr lang="mr-IN" sz="2800" dirty="0" smtClean="0"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 586 BC)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7" name="Straight Connector 16"/>
          <p:cNvCxnSpPr>
            <a:stCxn id="10" idx="2"/>
            <a:endCxn id="11" idx="0"/>
          </p:cNvCxnSpPr>
          <p:nvPr/>
        </p:nvCxnSpPr>
        <p:spPr>
          <a:xfrm flipH="1">
            <a:off x="2148610" y="2253511"/>
            <a:ext cx="2423391" cy="575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2"/>
            <a:endCxn id="12" idx="0"/>
          </p:cNvCxnSpPr>
          <p:nvPr/>
        </p:nvCxnSpPr>
        <p:spPr>
          <a:xfrm>
            <a:off x="4572001" y="2253511"/>
            <a:ext cx="0" cy="581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2"/>
            <a:endCxn id="14" idx="0"/>
          </p:cNvCxnSpPr>
          <p:nvPr/>
        </p:nvCxnSpPr>
        <p:spPr>
          <a:xfrm>
            <a:off x="4572001" y="2253511"/>
            <a:ext cx="2892498" cy="5813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3397539" y="2720899"/>
            <a:ext cx="2287347" cy="1308100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641600" y="3783585"/>
            <a:ext cx="735254" cy="34391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23" idx="0"/>
          </p:cNvCxnSpPr>
          <p:nvPr/>
        </p:nvCxnSpPr>
        <p:spPr>
          <a:xfrm flipH="1">
            <a:off x="3009227" y="5219102"/>
            <a:ext cx="683556" cy="37175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8398" y="4122093"/>
            <a:ext cx="2390293" cy="95410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1</a:t>
            </a:r>
            <a:r>
              <a:rPr lang="en-US" sz="2800" baseline="30000" dirty="0" smtClean="0">
                <a:solidFill>
                  <a:srgbClr val="FFFF00"/>
                </a:solidFill>
              </a:rPr>
              <a:t>st</a:t>
            </a:r>
            <a:r>
              <a:rPr lang="en-US" sz="2800" dirty="0" smtClean="0">
                <a:solidFill>
                  <a:srgbClr val="FFFF00"/>
                </a:solidFill>
              </a:rPr>
              <a:t> wave of captives (605)</a:t>
            </a:r>
            <a:endParaRPr lang="en-US" sz="28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14080" y="5590854"/>
            <a:ext cx="2390293" cy="95410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</a:rPr>
              <a:t>2</a:t>
            </a:r>
            <a:r>
              <a:rPr lang="en-US" sz="2800" baseline="30000" dirty="0" smtClean="0">
                <a:solidFill>
                  <a:srgbClr val="00B0F0"/>
                </a:solidFill>
              </a:rPr>
              <a:t>nd</a:t>
            </a:r>
            <a:r>
              <a:rPr lang="en-US" sz="2800" dirty="0" smtClean="0">
                <a:solidFill>
                  <a:srgbClr val="00B0F0"/>
                </a:solidFill>
              </a:rPr>
              <a:t> wave of captives (597)</a:t>
            </a:r>
            <a:endParaRPr lang="en-US" sz="2800" dirty="0">
              <a:solidFill>
                <a:srgbClr val="00B0F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320825" y="3691614"/>
            <a:ext cx="641468" cy="678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69351" y="4370364"/>
            <a:ext cx="2390293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3</a:t>
            </a:r>
            <a:r>
              <a:rPr lang="en-US" sz="2800" baseline="30000" dirty="0">
                <a:solidFill>
                  <a:srgbClr val="FF0000"/>
                </a:solidFill>
              </a:rPr>
              <a:t>r</a:t>
            </a:r>
            <a:r>
              <a:rPr lang="en-US" sz="2800" baseline="30000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>
                <a:solidFill>
                  <a:srgbClr val="FF0000"/>
                </a:solidFill>
              </a:rPr>
              <a:t> wave of captives (586)</a:t>
            </a:r>
            <a:endParaRPr lang="en-US" sz="2800" dirty="0">
              <a:solidFill>
                <a:srgbClr val="FF00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8063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23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8458</TotalTime>
  <Words>1085</Words>
  <Application>Microsoft Macintosh PowerPoint</Application>
  <PresentationFormat>On-screen Show (4:3)</PresentationFormat>
  <Paragraphs>181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Calibri</vt:lpstr>
      <vt:lpstr>Calibri Light</vt:lpstr>
      <vt:lpstr>Courier New</vt:lpstr>
      <vt:lpstr>Mangal</vt:lpstr>
      <vt:lpstr>PT Sans</vt:lpstr>
      <vt:lpstr>Wingdings</vt:lpstr>
      <vt:lpstr>Arial</vt:lpstr>
      <vt:lpstr>Office Theme</vt:lpstr>
      <vt:lpstr>Jeremiah</vt:lpstr>
      <vt:lpstr>PowerPoint Presentation</vt:lpstr>
      <vt:lpstr>PowerPoint Presentation</vt:lpstr>
      <vt:lpstr>PowerPoint Presentation</vt:lpstr>
      <vt:lpstr>PowerPoint Presentation</vt:lpstr>
      <vt:lpstr>Structure of Jeremiah</vt:lpstr>
      <vt:lpstr>Jeremiah</vt:lpstr>
      <vt:lpstr>The Rechabites (35:1-11)</vt:lpstr>
      <vt:lpstr>King Josiah and sons</vt:lpstr>
      <vt:lpstr>The Rechabites (35:1-11)</vt:lpstr>
      <vt:lpstr>Who are the Rechabites?</vt:lpstr>
      <vt:lpstr>Who are the Rechabites?</vt:lpstr>
      <vt:lpstr>The Rechabites (35:1-11)</vt:lpstr>
      <vt:lpstr>The Contrast (35:12-19)</vt:lpstr>
      <vt:lpstr>Jeremiah</vt:lpstr>
      <vt:lpstr>Historical Context of Jeremiah</vt:lpstr>
      <vt:lpstr>King Josiah and sons</vt:lpstr>
      <vt:lpstr>What is the prophet’s purpose?</vt:lpstr>
      <vt:lpstr>Themes in the Prophets</vt:lpstr>
      <vt:lpstr>Structure of Jeremiah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</dc:title>
  <dc:creator>Microsoft Office User</dc:creator>
  <cp:lastModifiedBy>Microsoft Office User</cp:lastModifiedBy>
  <cp:revision>228</cp:revision>
  <cp:lastPrinted>2020-05-16T19:37:10Z</cp:lastPrinted>
  <dcterms:created xsi:type="dcterms:W3CDTF">2020-03-08T00:51:56Z</dcterms:created>
  <dcterms:modified xsi:type="dcterms:W3CDTF">2020-07-01T20:23:07Z</dcterms:modified>
</cp:coreProperties>
</file>