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95" r:id="rId2"/>
    <p:sldId id="472" r:id="rId3"/>
    <p:sldId id="459" r:id="rId4"/>
    <p:sldId id="468" r:id="rId5"/>
    <p:sldId id="470" r:id="rId6"/>
    <p:sldId id="401" r:id="rId7"/>
    <p:sldId id="426" r:id="rId8"/>
    <p:sldId id="451" r:id="rId9"/>
    <p:sldId id="452" r:id="rId10"/>
    <p:sldId id="266" r:id="rId11"/>
    <p:sldId id="478" r:id="rId12"/>
    <p:sldId id="479" r:id="rId13"/>
    <p:sldId id="480" r:id="rId14"/>
    <p:sldId id="481" r:id="rId15"/>
    <p:sldId id="482" r:id="rId16"/>
    <p:sldId id="408" r:id="rId17"/>
    <p:sldId id="354" r:id="rId18"/>
    <p:sldId id="350" r:id="rId19"/>
    <p:sldId id="353" r:id="rId20"/>
    <p:sldId id="460" r:id="rId21"/>
    <p:sldId id="477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8"/>
    <p:restoredTop sz="94667"/>
  </p:normalViewPr>
  <p:slideViewPr>
    <p:cSldViewPr snapToGrid="0" snapToObjects="1">
      <p:cViewPr>
        <p:scale>
          <a:sx n="110" d="100"/>
          <a:sy n="110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4FE5-30B5-A343-83AC-87AE9AC66685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CB23-17A2-8E42-A874-90876DB73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9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3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#36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Further Self-Destruction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40-41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(cont.)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40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867" y="3602038"/>
            <a:ext cx="7596266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37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Do Not Go to Egypt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: Jeremiah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43-44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3670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“forsaken me, the _______________ of living waters,  and hewed                    out for themselves broken ___________________.” (2:13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“They have healed the wound of my people _______________, saying, _____________________, when there is no peace.” (6:14)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“Look for the ancient paths, walk in the good way, and you will find ___________   _____   ______  ________.” (6:16)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“Has this house, which is called by my name, become a ______________________ in your sight?” (7:12)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”But let Him who boasts, boast in this: that he _________________ &amp; _________ Me, that I am the LORD who exercises steadfast love, justice, and righteousness</a:t>
            </a:r>
            <a:r>
              <a:rPr lang="mr-IN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 (9:24)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“I know, O Lord, that a man’s way is not in ____________, Nor is it in a man who walks to ______________ his steps.” (10:23)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394" y="3629784"/>
            <a:ext cx="250449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Den of Robbers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6972" y="1767585"/>
            <a:ext cx="218416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“Peace, Peace!”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6972" y="2693199"/>
            <a:ext cx="9327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rest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8948" y="2693198"/>
            <a:ext cx="61833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733" y="2693197"/>
            <a:ext cx="7683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your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6264" y="2693197"/>
            <a:ext cx="86631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souls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9182" y="1290381"/>
            <a:ext cx="116483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Lightly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1697" y="4154483"/>
            <a:ext cx="181722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Understands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874" y="4631138"/>
            <a:ext cx="10447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knows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0868" y="5539478"/>
            <a:ext cx="11632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himself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14063" y="5996458"/>
            <a:ext cx="104477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direct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4594" y="332823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Fountain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21593" y="828716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Cisterns</a:t>
            </a:r>
            <a:r>
              <a:rPr lang="mr-IN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4537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 animBg="1"/>
      <p:bldP spid="15" grpId="0" animBg="1"/>
      <p:bldP spid="16" grpId="0" animBg="1"/>
      <p:bldP spid="17" grpId="0" animBg="1"/>
      <p:bldP spid="24" grpId="0" animBg="1"/>
      <p:bldP spid="18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5118" y="709951"/>
            <a:ext cx="8740297" cy="508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“Blessed is the man who ______________ in the Lord ... He will be like a __________________________________.” (17:7-8)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 heart is more _______________ than all else and is desperately __________.” (17:9)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O Lord, you have ____________ me, and I was ____________; you have _______________ me and prevailed. (20:7)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But if I say, “I will not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speak anymore in His name, then in my heart it becomes like a ____________ ______ .” (20:9)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8968" y="1348782"/>
            <a:ext cx="3821614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Tree planted by the water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3902" y="3693150"/>
            <a:ext cx="165273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overcome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3590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1075" y="4858251"/>
            <a:ext cx="143526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burning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5671" y="4858250"/>
            <a:ext cx="66702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fire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7916" y="1937799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deceitful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0268" y="2469793"/>
            <a:ext cx="932781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sick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71541" y="7716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trusts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6926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76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3" grpId="0" animBg="1"/>
      <p:bldP spid="15" grpId="0" animBg="1"/>
      <p:bldP spid="16" grpId="0" animBg="1"/>
      <p:bldP spid="18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4178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will raise up for David a _____________ ; He will reign as king and act wisely and do ___________ &amp; ________________ (23:5)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[of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false prophets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] “But who has stood in the ____________ of the Lord, the he should see and hear His word?” (23:18)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This whole land will be a desolation and a horror, and these nations will serve the king of Babylon _________ years. (25:11)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Take this cup of wine of ____________ from my hand and cause all the ______________ where I send you to drink it. (25:15)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know the plans I have for you, plans for _____________ and not for calamity to give you a future and a ________. (29:11)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9511" y="1038613"/>
            <a:ext cx="1169747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justice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6947" y="3386064"/>
            <a:ext cx="115075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seventy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8547" y="1034504"/>
            <a:ext cx="203669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righteousness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8801" y="1663857"/>
            <a:ext cx="121106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council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8841" y="4795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Branch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2447" y="4008364"/>
            <a:ext cx="11507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wrath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847" y="4567164"/>
            <a:ext cx="12142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nations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0347" y="5171771"/>
            <a:ext cx="11507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welfare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1374" y="5737624"/>
            <a:ext cx="9348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hope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91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  <p:bldP spid="25" grpId="0" animBg="1"/>
      <p:bldP spid="2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_____________ the _______________ of my people Israel and Judah.” (30:3)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make a new __________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 not like the ____________ I made with their fathers. (31:31-32)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They shall be my ______________ and I will be their _______, and I will give them _____ heart and ______ way. (32:38-39)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David shall ________ lack a man to sit on the throne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and the ___________ priests shall never lack a man before me” (33:17)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011" y="920204"/>
            <a:ext cx="1367489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fortunes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4357" y="15534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3240" y="373777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restore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2157" y="20995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8457" y="2709154"/>
            <a:ext cx="144055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people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4357" y="2709154"/>
            <a:ext cx="83984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6633" y="3256376"/>
            <a:ext cx="672067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one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92133" y="3256376"/>
            <a:ext cx="672067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one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2371" y="3895557"/>
            <a:ext cx="98874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never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112" y="4479757"/>
            <a:ext cx="1304188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Levitical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1733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127322"/>
            <a:ext cx="8740297" cy="6730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34, Zedekiah &amp; the people make (and break) a covenant to</a:t>
            </a:r>
            <a:r>
              <a:rPr lang="mr-IN" sz="2300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35, the </a:t>
            </a:r>
            <a:r>
              <a:rPr lang="en-US" sz="2300" dirty="0" err="1" smtClean="0"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 stay faithful to the commands of their ancestor by refusing to</a:t>
            </a:r>
            <a:r>
              <a:rPr lang="mr-IN" sz="2300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300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36, </a:t>
            </a:r>
            <a:r>
              <a:rPr lang="en-US" sz="2300" dirty="0" err="1" smtClean="0">
                <a:latin typeface="PT Sans" charset="-52"/>
                <a:ea typeface="PT Sans" charset="-52"/>
                <a:cs typeface="PT Sans" charset="-52"/>
              </a:rPr>
              <a:t>Jehoiakim</a:t>
            </a: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 hears the scroll of Jeremiah and responds by 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37, Jeremiah warns not to trust in the false hope that Babylon is drawn away by </a:t>
            </a:r>
            <a:r>
              <a:rPr lang="mr-IN" sz="2300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300" dirty="0" smtClean="0">
              <a:latin typeface="PT Sans" charset="-52"/>
              <a:ea typeface="PT Sans" charset="-52"/>
              <a:cs typeface="PT Sans" charset="-52"/>
            </a:endParaRP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38, Jeremiah is thrown into a muddy cistern until he is rescued by an 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300" dirty="0" smtClean="0">
                <a:latin typeface="PT Sans" charset="-52"/>
                <a:ea typeface="PT Sans" charset="-52"/>
                <a:cs typeface="PT Sans" charset="-52"/>
              </a:rPr>
              <a:t>In chapter 39, Jerusalem is destroyed and Zedekiah has his</a:t>
            </a:r>
            <a:r>
              <a:rPr lang="mr-IN" sz="2300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3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03583" y="1810142"/>
            <a:ext cx="185459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Drink wine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10834" y="669733"/>
            <a:ext cx="302004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Release their slaves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1938" y="2991414"/>
            <a:ext cx="5803961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Cutting it up </a:t>
            </a:r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and throwing it in the fire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8073" y="4058463"/>
            <a:ext cx="3141381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The Egyptian army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6475" y="5227398"/>
            <a:ext cx="3141381" cy="4616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Ethiopian eunuch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0333" y="6294447"/>
            <a:ext cx="4585957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Sons killed and his </a:t>
            </a:r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eyes put out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1328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9" grpId="0" animBg="1"/>
      <p:bldP spid="13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PT Sans" charset="-52"/>
                <a:ea typeface="PT Sans" charset="-52"/>
                <a:cs typeface="PT Sans" charset="-52"/>
              </a:rPr>
              <a:t>Themes in the Prophets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82902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3757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168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5" grpId="0" build="allAtOnce" animBg="1"/>
      <p:bldP spid="16" grpId="0" build="allAtOnce" animBg="1"/>
      <p:bldP spid="22" grpId="0" build="allAtOnce" animBg="1"/>
      <p:bldP spid="11" grpId="0" animBg="1"/>
      <p:bldP spid="12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is the prophet’s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Declare future events.</a:t>
            </a:r>
            <a:endParaRPr lang="en-US" sz="36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66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72" y="1690691"/>
            <a:ext cx="8283857" cy="4705901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(1-12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Plans for Exile,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Jer’s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Complaints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(13-20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(21-29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943100" lvl="3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(30-33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(34-35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(36-45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(46-51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91196" y="5140339"/>
            <a:ext cx="1149510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3" idx="2"/>
            <a:endCxn id="20" idx="0"/>
          </p:cNvCxnSpPr>
          <p:nvPr/>
        </p:nvCxnSpPr>
        <p:spPr>
          <a:xfrm>
            <a:off x="4572000" y="5240433"/>
            <a:ext cx="1" cy="58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790" y="5827707"/>
            <a:ext cx="298642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Lineage of Christ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18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838" y="1690691"/>
            <a:ext cx="7070324" cy="403995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973338" y="4266576"/>
            <a:ext cx="981237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6269351" y="2708778"/>
            <a:ext cx="2287347" cy="130810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641600" y="3783585"/>
            <a:ext cx="735254" cy="34391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3" idx="0"/>
          </p:cNvCxnSpPr>
          <p:nvPr/>
        </p:nvCxnSpPr>
        <p:spPr>
          <a:xfrm flipH="1">
            <a:off x="3009227" y="5219102"/>
            <a:ext cx="683556" cy="3717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8398" y="4122093"/>
            <a:ext cx="2390293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wave of captives (605)</a:t>
            </a:r>
            <a:endParaRPr lang="en-US" sz="28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4080" y="5590854"/>
            <a:ext cx="2390293" cy="95410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2</a:t>
            </a:r>
            <a:r>
              <a:rPr lang="en-US" sz="2800" baseline="30000" dirty="0" smtClean="0">
                <a:solidFill>
                  <a:srgbClr val="00B0F0"/>
                </a:solidFill>
              </a:rPr>
              <a:t>nd</a:t>
            </a:r>
            <a:r>
              <a:rPr lang="en-US" sz="2800" dirty="0" smtClean="0">
                <a:solidFill>
                  <a:srgbClr val="00B0F0"/>
                </a:solidFill>
              </a:rPr>
              <a:t> wave of captives (597)</a:t>
            </a:r>
            <a:endParaRPr lang="en-US" sz="28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20825" y="3691614"/>
            <a:ext cx="641468" cy="678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69351" y="4370364"/>
            <a:ext cx="2390293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</a:rPr>
              <a:t>r</a:t>
            </a:r>
            <a:r>
              <a:rPr lang="en-US" sz="2800" baseline="300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 wave of captives (586)</a:t>
            </a:r>
            <a:endParaRPr lang="en-US" sz="28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6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Historical Context of Jeremiah (Review)</a:t>
            </a:r>
            <a:endParaRPr lang="en-US" sz="4000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03" y="4438968"/>
            <a:ext cx="1633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Saul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David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Solomon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991" y="1612314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PT Sans" charset="-52"/>
                <a:ea typeface="PT Sans" charset="-52"/>
                <a:cs typeface="PT Sans" charset="-52"/>
              </a:rPr>
              <a:t>Jereboam</a:t>
            </a:r>
            <a:endParaRPr lang="en-US" sz="2800" dirty="0" smtClean="0"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9991" y="4568386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Hezekiah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Josiah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435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1999" y="3788992"/>
            <a:ext cx="2" cy="1269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King Josiah </a:t>
            </a:r>
            <a:r>
              <a:rPr lang="en-US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and sons (Review)</a:t>
            </a:r>
            <a:endParaRPr lang="en-US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095" y="3851054"/>
            <a:ext cx="3155810" cy="83099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Instated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by Pharaoh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*</a:t>
            </a:r>
            <a:r>
              <a:rPr lang="en-US" sz="2400" dirty="0">
                <a:solidFill>
                  <a:srgbClr val="FFFF00"/>
                </a:solidFill>
              </a:rPr>
              <a:t>First wave of </a:t>
            </a:r>
            <a:r>
              <a:rPr lang="en-US" sz="2400" dirty="0" smtClean="0">
                <a:solidFill>
                  <a:srgbClr val="FFFF00"/>
                </a:solidFill>
              </a:rPr>
              <a:t>captives*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70" y="5794779"/>
            <a:ext cx="3640479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Nebuchadnezzar besieges.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*Second wave of captives*</a:t>
            </a:r>
            <a:endParaRPr lang="en-US" sz="24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9880" y="3851054"/>
            <a:ext cx="1999707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Third </a:t>
            </a:r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wave/ destruction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endParaRPr lang="en-US" sz="24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294" y="1146702"/>
            <a:ext cx="2704138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Last </a:t>
            </a:r>
            <a:r>
              <a:rPr lang="en-US" sz="2400">
                <a:solidFill>
                  <a:srgbClr val="92D050"/>
                </a:solidFill>
              </a:rPr>
              <a:t>good </a:t>
            </a:r>
            <a:r>
              <a:rPr lang="en-US" sz="2400" smtClean="0">
                <a:solidFill>
                  <a:srgbClr val="92D050"/>
                </a:solidFill>
              </a:rPr>
              <a:t>king.</a:t>
            </a:r>
            <a:endParaRPr lang="en-US" sz="2400" dirty="0" smtClean="0">
              <a:solidFill>
                <a:srgbClr val="92D050"/>
              </a:solidFill>
            </a:endParaRPr>
          </a:p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Goes out </a:t>
            </a:r>
            <a:r>
              <a:rPr lang="en-US" sz="2400" dirty="0">
                <a:solidFill>
                  <a:srgbClr val="92D050"/>
                </a:solidFill>
              </a:rPr>
              <a:t>to stop </a:t>
            </a:r>
            <a:r>
              <a:rPr lang="en-US" sz="2400" dirty="0" smtClean="0">
                <a:solidFill>
                  <a:srgbClr val="92D050"/>
                </a:solidFill>
              </a:rPr>
              <a:t>Pharaoh, gets </a:t>
            </a:r>
            <a:r>
              <a:rPr lang="en-US" sz="2400" dirty="0">
                <a:solidFill>
                  <a:srgbClr val="92D050"/>
                </a:solidFill>
              </a:rPr>
              <a:t>killed.</a:t>
            </a:r>
            <a:endParaRPr lang="en-US" sz="2400" dirty="0">
              <a:solidFill>
                <a:srgbClr val="92D05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4" y="5058857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632" y="3851054"/>
            <a:ext cx="1855568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Removed by </a:t>
            </a:r>
            <a:r>
              <a:rPr lang="en-US" sz="2400" dirty="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Pharaoh</a:t>
            </a:r>
            <a:endParaRPr lang="en-US" sz="2400" dirty="0">
              <a:solidFill>
                <a:srgbClr val="FFC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844271" y="3719898"/>
            <a:ext cx="2050923" cy="1168202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91440" algn="ctr">
              <a:lnSpc>
                <a:spcPct val="100000"/>
              </a:lnSpc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Review of Jeremiah 39-41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481559"/>
            <a:ext cx="7499351" cy="5224041"/>
          </a:xfrm>
        </p:spPr>
        <p:txBody>
          <a:bodyPr numCol="1" spcCol="18288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The Babylonians capture Jerusalem, burn it</a:t>
            </a:r>
            <a:r>
              <a:rPr lang="en-US" sz="3200" smtClean="0"/>
              <a:t>, take </a:t>
            </a:r>
            <a:r>
              <a:rPr lang="en-US" sz="3200" dirty="0" smtClean="0"/>
              <a:t>all but the poorest captive. (39)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Jeremiah is spared, put in the care of the new governor of Judah, Gedaliah. (39-40)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Jews from surrounding countries come back, Gedaliah makes offer of peace. (40)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Ishmael assassinates Gedaliah, takes the people of the city captive to Ammon. (41)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37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948690" indent="-857250">
              <a:lnSpc>
                <a:spcPct val="100000"/>
              </a:lnSpc>
              <a:buFont typeface="+mj-lt"/>
              <a:buAutoNum type="romanUcPeriod" startAt="5"/>
            </a:pP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Johanan’s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Deliverance (41:11-18)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488" y="1481559"/>
            <a:ext cx="7693025" cy="5224041"/>
          </a:xfrm>
        </p:spPr>
        <p:txBody>
          <a:bodyPr numCol="1" spcCol="182880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 err="1" smtClean="0"/>
              <a:t>Johanan</a:t>
            </a:r>
            <a:r>
              <a:rPr lang="en-US" sz="3200" dirty="0" smtClean="0"/>
              <a:t> hears </a:t>
            </a:r>
            <a:r>
              <a:rPr lang="en-US" sz="3200" dirty="0"/>
              <a:t>of </a:t>
            </a:r>
            <a:r>
              <a:rPr lang="en-US" sz="3200" dirty="0" smtClean="0"/>
              <a:t>this, sets </a:t>
            </a:r>
            <a:r>
              <a:rPr lang="en-US" sz="3200" dirty="0"/>
              <a:t>out to fight Ishmael and rescue the </a:t>
            </a:r>
            <a:r>
              <a:rPr lang="en-US" sz="3200" dirty="0" smtClean="0"/>
              <a:t>people. </a:t>
            </a:r>
            <a:r>
              <a:rPr lang="en-US" sz="3200" dirty="0"/>
              <a:t>(11-12)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people see </a:t>
            </a:r>
            <a:r>
              <a:rPr lang="en-US" sz="3200" dirty="0" err="1" smtClean="0"/>
              <a:t>Johanan</a:t>
            </a:r>
            <a:r>
              <a:rPr lang="en-US" sz="3200" dirty="0" smtClean="0"/>
              <a:t>, rejoice </a:t>
            </a:r>
            <a:r>
              <a:rPr lang="en-US" sz="3200" dirty="0"/>
              <a:t>and go to him. </a:t>
            </a:r>
            <a:r>
              <a:rPr lang="en-US" sz="3200" dirty="0" smtClean="0"/>
              <a:t>Ishmael escapes </a:t>
            </a:r>
            <a:r>
              <a:rPr lang="en-US" sz="3200" dirty="0"/>
              <a:t>to Ammon. (13-15)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The remnant of Jews under </a:t>
            </a:r>
            <a:r>
              <a:rPr lang="en-US" sz="3200" dirty="0" err="1"/>
              <a:t>Johanan</a:t>
            </a:r>
            <a:r>
              <a:rPr lang="en-US" sz="3200" dirty="0"/>
              <a:t> make their way to </a:t>
            </a:r>
            <a:r>
              <a:rPr lang="en-US" sz="3200" dirty="0" smtClean="0"/>
              <a:t>Egypt. (16-17)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They fear </a:t>
            </a:r>
            <a:r>
              <a:rPr lang="en-US" sz="3200" dirty="0"/>
              <a:t>what the king of Babylon will do </a:t>
            </a:r>
            <a:r>
              <a:rPr lang="en-US" sz="3200" dirty="0" smtClean="0"/>
              <a:t>in response to Gedaliah’s </a:t>
            </a:r>
            <a:r>
              <a:rPr lang="en-US" sz="3200" dirty="0"/>
              <a:t>murder. </a:t>
            </a:r>
            <a:r>
              <a:rPr lang="en-US" sz="3200" dirty="0" smtClean="0"/>
              <a:t>(18)</a:t>
            </a:r>
          </a:p>
          <a:p>
            <a:pPr lvl="1"/>
            <a:r>
              <a:rPr lang="en-US" i="1" dirty="0" smtClean="0"/>
              <a:t>Jeremiah may have been in this group of captives, or comes in contact with them as they travel. (see 42:1-2)</a:t>
            </a:r>
          </a:p>
        </p:txBody>
      </p:sp>
    </p:spTree>
    <p:extLst>
      <p:ext uri="{BB962C8B-B14F-4D97-AF65-F5344CB8AC3E}">
        <p14:creationId xmlns:p14="http://schemas.microsoft.com/office/powerpoint/2010/main" val="41184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37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Do Not Go to Egypt</a:t>
            </a:r>
            <a:endParaRPr lang="en-US" sz="3600" dirty="0" smtClean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42-43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2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58293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Pray for Us (42:1-6)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0882" y="1418059"/>
            <a:ext cx="7742237" cy="5318407"/>
          </a:xfrm>
        </p:spPr>
        <p:txBody>
          <a:bodyPr numCol="1" spcCol="18288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The </a:t>
            </a:r>
            <a:r>
              <a:rPr lang="en-US" sz="3200" dirty="0" smtClean="0"/>
              <a:t>leaders of the group come </a:t>
            </a:r>
            <a:r>
              <a:rPr lang="en-US" sz="3200" dirty="0"/>
              <a:t>to </a:t>
            </a:r>
            <a:r>
              <a:rPr lang="en-US" sz="3200" dirty="0" smtClean="0"/>
              <a:t>Jere., ask </a:t>
            </a:r>
            <a:r>
              <a:rPr lang="en-US" sz="3200" dirty="0"/>
              <a:t>him to inquire of </a:t>
            </a:r>
            <a:r>
              <a:rPr lang="en-US" sz="3200" dirty="0" smtClean="0"/>
              <a:t>God as </a:t>
            </a:r>
            <a:r>
              <a:rPr lang="en-US" sz="3200" dirty="0"/>
              <a:t>to what </a:t>
            </a:r>
            <a:r>
              <a:rPr lang="en-US" sz="3200" dirty="0" smtClean="0"/>
              <a:t>to do. </a:t>
            </a:r>
            <a:r>
              <a:rPr lang="en-US" sz="3200" dirty="0"/>
              <a:t>(1-3)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Jeremiah says that he will pray, and that he will relay the whole message. (4)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Invoking God as witness, they pledge that they will listen and obey, </a:t>
            </a:r>
            <a:r>
              <a:rPr lang="en-US" sz="3200" dirty="0"/>
              <a:t>whether the answer is pleasant or not. (5-6)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Is there anything problematic about </a:t>
            </a:r>
            <a:r>
              <a:rPr lang="en-US" sz="3200" dirty="0" smtClean="0"/>
              <a:t>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295" y="5958603"/>
            <a:ext cx="7945409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They had already set out for Egypt! (see 41:16-18)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502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94869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Thus Says the Lord (42:7-22)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54236"/>
            <a:ext cx="7499351" cy="5254907"/>
          </a:xfrm>
        </p:spPr>
        <p:txBody>
          <a:bodyPr numCol="1" spcCol="182880">
            <a:no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After </a:t>
            </a:r>
            <a:r>
              <a:rPr lang="en-US" sz="3200" dirty="0" smtClean="0"/>
              <a:t>10 days</a:t>
            </a:r>
            <a:r>
              <a:rPr lang="en-US" sz="3200" dirty="0"/>
              <a:t>, Jeremiah </a:t>
            </a:r>
            <a:r>
              <a:rPr lang="en-US" sz="3200" dirty="0" smtClean="0"/>
              <a:t>responds: </a:t>
            </a:r>
            <a:r>
              <a:rPr lang="en-US" sz="3200" dirty="0"/>
              <a:t>(7-9)</a:t>
            </a:r>
          </a:p>
          <a:p>
            <a:pPr lvl="1">
              <a:spcAft>
                <a:spcPts val="400"/>
              </a:spcAft>
            </a:pPr>
            <a:r>
              <a:rPr lang="en-US" sz="2800" dirty="0" smtClean="0"/>
              <a:t>Option #1 </a:t>
            </a:r>
            <a:r>
              <a:rPr lang="mr-IN" sz="2800" dirty="0" smtClean="0"/>
              <a:t>–</a:t>
            </a:r>
            <a:r>
              <a:rPr lang="en-US" sz="2800" dirty="0" smtClean="0"/>
              <a:t> “If” you stay here, then God </a:t>
            </a:r>
            <a:r>
              <a:rPr lang="en-US" sz="2800" dirty="0"/>
              <a:t>will plant you in peace and security. (10-12)</a:t>
            </a:r>
          </a:p>
          <a:p>
            <a:pPr lvl="1">
              <a:spcAft>
                <a:spcPts val="1000"/>
              </a:spcAft>
            </a:pPr>
            <a:r>
              <a:rPr lang="en-US" sz="2800" dirty="0" smtClean="0"/>
              <a:t>Option #2 </a:t>
            </a:r>
            <a:r>
              <a:rPr lang="mr-IN" sz="2800" dirty="0" smtClean="0"/>
              <a:t>–</a:t>
            </a:r>
            <a:r>
              <a:rPr lang="en-US" sz="2800" dirty="0" smtClean="0"/>
              <a:t> “If” you go </a:t>
            </a:r>
            <a:r>
              <a:rPr lang="en-US" sz="2800" dirty="0"/>
              <a:t>to </a:t>
            </a:r>
            <a:r>
              <a:rPr lang="en-US" sz="2800" dirty="0" smtClean="0"/>
              <a:t>Egypt, then the </a:t>
            </a:r>
            <a:r>
              <a:rPr lang="en-US" sz="2800" dirty="0"/>
              <a:t>calamity </a:t>
            </a:r>
            <a:r>
              <a:rPr lang="en-US" sz="2800" dirty="0" smtClean="0"/>
              <a:t>you fear will </a:t>
            </a:r>
            <a:r>
              <a:rPr lang="en-US" sz="2800" dirty="0"/>
              <a:t>follow you. (13-17)</a:t>
            </a:r>
          </a:p>
          <a:p>
            <a:pPr>
              <a:spcAft>
                <a:spcPts val="400"/>
              </a:spcAft>
            </a:pPr>
            <a:r>
              <a:rPr lang="en-US" sz="3200" dirty="0"/>
              <a:t>Furthermore, Jeremiah </a:t>
            </a:r>
            <a:r>
              <a:rPr lang="en-US" sz="3200" dirty="0" smtClean="0"/>
              <a:t>adds:</a:t>
            </a:r>
            <a:endParaRPr lang="en-US" sz="3200" dirty="0"/>
          </a:p>
          <a:p>
            <a:pPr lvl="1">
              <a:spcAft>
                <a:spcPts val="400"/>
              </a:spcAft>
            </a:pPr>
            <a:r>
              <a:rPr lang="en-US" sz="2800" dirty="0"/>
              <a:t>God </a:t>
            </a:r>
            <a:r>
              <a:rPr lang="en-US" sz="2800" dirty="0" smtClean="0"/>
              <a:t>promises wrath upon </a:t>
            </a:r>
            <a:r>
              <a:rPr lang="en-US" sz="2800" dirty="0"/>
              <a:t>you </a:t>
            </a:r>
            <a:r>
              <a:rPr lang="en-US" sz="2800" dirty="0" smtClean="0"/>
              <a:t>in </a:t>
            </a:r>
            <a:r>
              <a:rPr lang="en-US" sz="2800" dirty="0"/>
              <a:t>Egypt. (18)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He has told you not to go to </a:t>
            </a:r>
            <a:r>
              <a:rPr lang="en-US" sz="2800" dirty="0" smtClean="0"/>
              <a:t>Egypt (19)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Y</a:t>
            </a:r>
            <a:r>
              <a:rPr lang="en-US" sz="2800" dirty="0" smtClean="0"/>
              <a:t>ou </a:t>
            </a:r>
            <a:r>
              <a:rPr lang="en-US" sz="2800" dirty="0"/>
              <a:t>are deceiving yourselves by asking me to inquire of the Lord. (19-20)</a:t>
            </a:r>
          </a:p>
          <a:p>
            <a:pPr lvl="1"/>
            <a:r>
              <a:rPr lang="en-US" sz="2800" dirty="0" smtClean="0"/>
              <a:t>I </a:t>
            </a:r>
            <a:r>
              <a:rPr lang="en-US" sz="2800" dirty="0"/>
              <a:t>told you God’s word, </a:t>
            </a:r>
            <a:r>
              <a:rPr lang="en-US" sz="2800" dirty="0" smtClean="0"/>
              <a:t>you disobeyed. </a:t>
            </a:r>
            <a:r>
              <a:rPr lang="en-US" sz="2800" dirty="0"/>
              <a:t>(21-22)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201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94869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You’re Lying! (43:1-7)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481559"/>
            <a:ext cx="7499351" cy="5224041"/>
          </a:xfrm>
        </p:spPr>
        <p:txBody>
          <a:bodyPr numCol="1" spcCol="182880">
            <a:no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When Jeremiah </a:t>
            </a:r>
            <a:r>
              <a:rPr lang="en-US" sz="3200" dirty="0" smtClean="0"/>
              <a:t>finishes, </a:t>
            </a:r>
            <a:r>
              <a:rPr lang="en-US" sz="3200" dirty="0" err="1"/>
              <a:t>Johanan</a:t>
            </a:r>
            <a:r>
              <a:rPr lang="en-US" sz="3200" dirty="0"/>
              <a:t> and the </a:t>
            </a:r>
            <a:r>
              <a:rPr lang="en-US" sz="3200" dirty="0" smtClean="0"/>
              <a:t>others accuse </a:t>
            </a:r>
            <a:r>
              <a:rPr lang="en-US" sz="3200" dirty="0"/>
              <a:t>him of </a:t>
            </a:r>
            <a:r>
              <a:rPr lang="en-US" sz="3200" dirty="0" smtClean="0"/>
              <a:t>lying. (1-2)</a:t>
            </a:r>
          </a:p>
          <a:p>
            <a:pPr>
              <a:spcAft>
                <a:spcPts val="1800"/>
              </a:spcAft>
            </a:pPr>
            <a:r>
              <a:rPr lang="en-US" sz="3200" dirty="0" smtClean="0"/>
              <a:t>They allege that he is being </a:t>
            </a:r>
            <a:r>
              <a:rPr lang="en-US" sz="3200" dirty="0"/>
              <a:t>incited by </a:t>
            </a:r>
            <a:r>
              <a:rPr lang="en-US" sz="3200" dirty="0" smtClean="0"/>
              <a:t>Baruch to betray them to Babylon. (3)</a:t>
            </a:r>
            <a:endParaRPr lang="en-US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T</a:t>
            </a:r>
            <a:r>
              <a:rPr lang="en-US" sz="3200" dirty="0" smtClean="0"/>
              <a:t>hey </a:t>
            </a:r>
            <a:r>
              <a:rPr lang="en-US" sz="3200" dirty="0"/>
              <a:t>take </a:t>
            </a:r>
            <a:r>
              <a:rPr lang="en-US" sz="3200" dirty="0" smtClean="0"/>
              <a:t>the </a:t>
            </a:r>
            <a:r>
              <a:rPr lang="en-US" sz="3200" dirty="0"/>
              <a:t>people—including Jeremiah and Baruch—and enter the land of Egypt, disobeying the word of the Lord. (4-7)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3755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9294</TotalTime>
  <Words>1470</Words>
  <Application>Microsoft Macintosh PowerPoint</Application>
  <PresentationFormat>On-screen Show (4:3)</PresentationFormat>
  <Paragraphs>200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Calibri Light</vt:lpstr>
      <vt:lpstr>Courier New</vt:lpstr>
      <vt:lpstr>Mangal</vt:lpstr>
      <vt:lpstr>PT Sans</vt:lpstr>
      <vt:lpstr>Wingdings</vt:lpstr>
      <vt:lpstr>Arial</vt:lpstr>
      <vt:lpstr>Office Theme</vt:lpstr>
      <vt:lpstr>Jeremiah</vt:lpstr>
      <vt:lpstr>Structure of Jeremiah</vt:lpstr>
      <vt:lpstr>King Josiah and sons (Review)</vt:lpstr>
      <vt:lpstr>Review of Jeremiah 39-41</vt:lpstr>
      <vt:lpstr>Johanan’s Deliverance (41:11-18)</vt:lpstr>
      <vt:lpstr>Jeremiah</vt:lpstr>
      <vt:lpstr>Pray for Us (42:1-6)</vt:lpstr>
      <vt:lpstr>Thus Says the Lord (42:7-22)</vt:lpstr>
      <vt:lpstr>You’re Lying! (43:1-7)</vt:lpstr>
      <vt:lpstr>Jeremiah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Themes in the Prophets</vt:lpstr>
      <vt:lpstr>What is the prophet’s purpose?</vt:lpstr>
      <vt:lpstr>Structure of Jeremiah</vt:lpstr>
      <vt:lpstr>King Josiah and sons</vt:lpstr>
      <vt:lpstr>King Josiah and sons</vt:lpstr>
      <vt:lpstr>Historical Context of Jeremiah (Review)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253</cp:revision>
  <cp:lastPrinted>2020-05-16T19:37:10Z</cp:lastPrinted>
  <dcterms:created xsi:type="dcterms:W3CDTF">2020-03-08T00:51:56Z</dcterms:created>
  <dcterms:modified xsi:type="dcterms:W3CDTF">2020-07-19T04:16:29Z</dcterms:modified>
</cp:coreProperties>
</file>