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382" r:id="rId3"/>
    <p:sldId id="376" r:id="rId4"/>
    <p:sldId id="385" r:id="rId5"/>
    <p:sldId id="386" r:id="rId6"/>
    <p:sldId id="388" r:id="rId7"/>
    <p:sldId id="360" r:id="rId8"/>
    <p:sldId id="362" r:id="rId9"/>
    <p:sldId id="363" r:id="rId10"/>
    <p:sldId id="364" r:id="rId11"/>
    <p:sldId id="365" r:id="rId12"/>
    <p:sldId id="380" r:id="rId13"/>
    <p:sldId id="381" r:id="rId14"/>
    <p:sldId id="273"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73910" autoAdjust="0"/>
  </p:normalViewPr>
  <p:slideViewPr>
    <p:cSldViewPr snapToGrid="0">
      <p:cViewPr varScale="1">
        <p:scale>
          <a:sx n="50" d="100"/>
          <a:sy n="50" d="100"/>
        </p:scale>
        <p:origin x="1248" y="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2BCDED0-80DC-41EB-A12F-A067109C8CB9}" type="datetimeFigureOut">
              <a:rPr lang="en-US" smtClean="0"/>
              <a:t>7/5/2020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693FBD6-1202-4A6F-884C-A26040B0AA73}" type="slidenum">
              <a:rPr lang="en-US" smtClean="0"/>
              <a:t>‹#›</a:t>
            </a:fld>
            <a:endParaRPr lang="en-US" dirty="0"/>
          </a:p>
        </p:txBody>
      </p:sp>
    </p:spTree>
    <p:extLst>
      <p:ext uri="{BB962C8B-B14F-4D97-AF65-F5344CB8AC3E}">
        <p14:creationId xmlns:p14="http://schemas.microsoft.com/office/powerpoint/2010/main" val="141516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prepare our minds for the Lord’s Supper:</a:t>
            </a:r>
          </a:p>
          <a:p>
            <a:endParaRPr lang="en-US" dirty="0"/>
          </a:p>
          <a:p>
            <a:pPr marL="171450" indent="-171450">
              <a:buFont typeface="Arial" panose="020B0604020202020204" pitchFamily="34" charset="0"/>
              <a:buChar char="•"/>
            </a:pPr>
            <a:r>
              <a:rPr lang="en-US" dirty="0"/>
              <a:t>Let us reflect upon the One Sacrifice that Jesus Suffered</a:t>
            </a:r>
          </a:p>
          <a:p>
            <a:pPr marL="171450" indent="-171450">
              <a:buFont typeface="Arial" panose="020B0604020202020204" pitchFamily="34" charset="0"/>
              <a:buChar char="•"/>
            </a:pPr>
            <a:r>
              <a:rPr lang="en-US" dirty="0"/>
              <a:t>The one sacrifice in which He made two offerings (His sacrificial Death and His Shed Blood)</a:t>
            </a:r>
          </a:p>
          <a:p>
            <a:pPr marL="171450" indent="-171450">
              <a:buFont typeface="Arial" panose="020B0604020202020204" pitchFamily="34" charset="0"/>
              <a:buChar char="•"/>
            </a:pPr>
            <a:r>
              <a:rPr lang="en-US" dirty="0"/>
              <a:t>The two offerings that accomplished two results – removal of the penalty of death from God’s Children and the giving of eternal life to God’s Children</a:t>
            </a:r>
          </a:p>
        </p:txBody>
      </p:sp>
      <p:sp>
        <p:nvSpPr>
          <p:cNvPr id="4" name="Slide Number Placeholder 3"/>
          <p:cNvSpPr>
            <a:spLocks noGrp="1"/>
          </p:cNvSpPr>
          <p:nvPr>
            <p:ph type="sldNum" sz="quarter" idx="5"/>
          </p:nvPr>
        </p:nvSpPr>
        <p:spPr/>
        <p:txBody>
          <a:bodyPr/>
          <a:lstStyle/>
          <a:p>
            <a:fld id="{6693FBD6-1202-4A6F-884C-A26040B0AA73}" type="slidenum">
              <a:rPr lang="en-US" smtClean="0"/>
              <a:t>1</a:t>
            </a:fld>
            <a:endParaRPr lang="en-US" dirty="0"/>
          </a:p>
        </p:txBody>
      </p:sp>
    </p:spTree>
    <p:extLst>
      <p:ext uri="{BB962C8B-B14F-4D97-AF65-F5344CB8AC3E}">
        <p14:creationId xmlns:p14="http://schemas.microsoft.com/office/powerpoint/2010/main" val="281244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death, the scriptures are clear.  Jesus shed His blood for us.</a:t>
            </a:r>
          </a:p>
        </p:txBody>
      </p:sp>
      <p:sp>
        <p:nvSpPr>
          <p:cNvPr id="4" name="Slide Number Placeholder 3"/>
          <p:cNvSpPr>
            <a:spLocks noGrp="1"/>
          </p:cNvSpPr>
          <p:nvPr>
            <p:ph type="sldNum" sz="quarter" idx="5"/>
          </p:nvPr>
        </p:nvSpPr>
        <p:spPr/>
        <p:txBody>
          <a:bodyPr/>
          <a:lstStyle/>
          <a:p>
            <a:fld id="{6693FBD6-1202-4A6F-884C-A26040B0AA73}" type="slidenum">
              <a:rPr lang="en-US" smtClean="0"/>
              <a:t>10</a:t>
            </a:fld>
            <a:endParaRPr lang="en-US" dirty="0"/>
          </a:p>
        </p:txBody>
      </p:sp>
    </p:spTree>
    <p:extLst>
      <p:ext uri="{BB962C8B-B14F-4D97-AF65-F5344CB8AC3E}">
        <p14:creationId xmlns:p14="http://schemas.microsoft.com/office/powerpoint/2010/main" val="3617049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the scriptures reveal that through the shed blood of Christ, we obtain both the forgiveness and cleansing of all sin for all time.</a:t>
            </a:r>
          </a:p>
        </p:txBody>
      </p:sp>
      <p:sp>
        <p:nvSpPr>
          <p:cNvPr id="4" name="Slide Number Placeholder 3"/>
          <p:cNvSpPr>
            <a:spLocks noGrp="1"/>
          </p:cNvSpPr>
          <p:nvPr>
            <p:ph type="sldNum" sz="quarter" idx="5"/>
          </p:nvPr>
        </p:nvSpPr>
        <p:spPr/>
        <p:txBody>
          <a:bodyPr/>
          <a:lstStyle/>
          <a:p>
            <a:fld id="{6693FBD6-1202-4A6F-884C-A26040B0AA73}" type="slidenum">
              <a:rPr lang="en-US" smtClean="0"/>
              <a:t>11</a:t>
            </a:fld>
            <a:endParaRPr lang="en-US" dirty="0"/>
          </a:p>
        </p:txBody>
      </p:sp>
    </p:spTree>
    <p:extLst>
      <p:ext uri="{BB962C8B-B14F-4D97-AF65-F5344CB8AC3E}">
        <p14:creationId xmlns:p14="http://schemas.microsoft.com/office/powerpoint/2010/main" val="3205807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now brings us to the Lord’s Supper</a:t>
            </a:r>
          </a:p>
          <a:p>
            <a:endParaRPr lang="en-US" dirty="0"/>
          </a:p>
          <a:p>
            <a:r>
              <a:rPr lang="en-US" dirty="0"/>
              <a:t>The Apostle Paul writing at 1 Corinthians chapter 11 states: …..</a:t>
            </a:r>
          </a:p>
          <a:p>
            <a:endParaRPr lang="en-US" dirty="0"/>
          </a:p>
          <a:p>
            <a:r>
              <a:rPr lang="en-US" dirty="0"/>
              <a:t>“This is My body” which is given to you – This is Christ’s broken body that died and paid the penalty of death on our behalf never to be under the sentence of death again.  Why?  Because when Christ died, He abolished death.</a:t>
            </a:r>
          </a:p>
          <a:p>
            <a:endParaRPr lang="en-US" dirty="0"/>
          </a:p>
          <a:p>
            <a:r>
              <a:rPr lang="en-US" dirty="0"/>
              <a:t>“This cup is the new covenant in My blood” – the blood that Christ shed for us in order to cleanse us of all sin for all time.  The blood that makes us infinitely and perfectly holy and sinless.  The blood that gives us eternal life</a:t>
            </a:r>
          </a:p>
          <a:p>
            <a:endParaRPr lang="en-US" dirty="0"/>
          </a:p>
          <a:p>
            <a:pPr marL="171450" indent="-171450">
              <a:buFont typeface="Arial" panose="020B0604020202020204" pitchFamily="34" charset="0"/>
              <a:buChar char="•"/>
            </a:pPr>
            <a:r>
              <a:rPr lang="en-US" dirty="0"/>
              <a:t>Thus, as Christ’s one sacrificial death resulted in two offerings – Christ’s sacrificial death and Christ’s shed blood</a:t>
            </a:r>
          </a:p>
          <a:p>
            <a:endParaRPr lang="en-US" dirty="0"/>
          </a:p>
          <a:p>
            <a:pPr marL="171450" indent="-171450">
              <a:buFont typeface="Arial" panose="020B0604020202020204" pitchFamily="34" charset="0"/>
              <a:buChar char="•"/>
            </a:pPr>
            <a:r>
              <a:rPr lang="en-US" dirty="0"/>
              <a:t>We now have one Lord’s Supper comprised of two offerings – Remembrance of Christ’s sacrificial death (the bread) and remembrance of Christ’s shed blood (the wine)</a:t>
            </a:r>
          </a:p>
          <a:p>
            <a:endParaRPr lang="en-US" dirty="0"/>
          </a:p>
        </p:txBody>
      </p:sp>
      <p:sp>
        <p:nvSpPr>
          <p:cNvPr id="4" name="Slide Number Placeholder 3"/>
          <p:cNvSpPr>
            <a:spLocks noGrp="1"/>
          </p:cNvSpPr>
          <p:nvPr>
            <p:ph type="sldNum" sz="quarter" idx="5"/>
          </p:nvPr>
        </p:nvSpPr>
        <p:spPr/>
        <p:txBody>
          <a:bodyPr/>
          <a:lstStyle/>
          <a:p>
            <a:fld id="{6693FBD6-1202-4A6F-884C-A26040B0AA73}" type="slidenum">
              <a:rPr lang="en-US" smtClean="0"/>
              <a:t>12</a:t>
            </a:fld>
            <a:endParaRPr lang="en-US" dirty="0"/>
          </a:p>
        </p:txBody>
      </p:sp>
    </p:spTree>
    <p:extLst>
      <p:ext uri="{BB962C8B-B14F-4D97-AF65-F5344CB8AC3E}">
        <p14:creationId xmlns:p14="http://schemas.microsoft.com/office/powerpoint/2010/main" val="3541569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3FBD6-1202-4A6F-884C-A26040B0AA73}" type="slidenum">
              <a:rPr lang="en-US" smtClean="0"/>
              <a:t>13</a:t>
            </a:fld>
            <a:endParaRPr lang="en-US" dirty="0"/>
          </a:p>
        </p:txBody>
      </p:sp>
    </p:spTree>
    <p:extLst>
      <p:ext uri="{BB962C8B-B14F-4D97-AF65-F5344CB8AC3E}">
        <p14:creationId xmlns:p14="http://schemas.microsoft.com/office/powerpoint/2010/main" val="62979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93FBD6-1202-4A6F-884C-A26040B0AA73}" type="slidenum">
              <a:rPr lang="en-US" smtClean="0"/>
              <a:t>14</a:t>
            </a:fld>
            <a:endParaRPr lang="en-US" dirty="0"/>
          </a:p>
        </p:txBody>
      </p:sp>
    </p:spTree>
    <p:extLst>
      <p:ext uri="{BB962C8B-B14F-4D97-AF65-F5344CB8AC3E}">
        <p14:creationId xmlns:p14="http://schemas.microsoft.com/office/powerpoint/2010/main" val="248094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begin with eternal life with Titus 1:2.  Here, the Apostle Paul reveals that God promised His children the gift of eternal life “long ages ago.”</a:t>
            </a:r>
          </a:p>
          <a:p>
            <a:endParaRPr lang="en-US" dirty="0"/>
          </a:p>
          <a:p>
            <a:r>
              <a:rPr lang="en-US" dirty="0"/>
              <a:t>That term “long ages ago” means:</a:t>
            </a:r>
          </a:p>
          <a:p>
            <a:pPr marL="171450" indent="-171450">
              <a:buFont typeface="Arial" panose="020B0604020202020204" pitchFamily="34" charset="0"/>
              <a:buChar char="•"/>
            </a:pPr>
            <a:r>
              <a:rPr lang="en-US" dirty="0"/>
              <a:t> before time began, </a:t>
            </a:r>
          </a:p>
          <a:p>
            <a:pPr marL="171450" indent="-171450">
              <a:buFont typeface="Arial" panose="020B0604020202020204" pitchFamily="34" charset="0"/>
              <a:buChar char="•"/>
            </a:pPr>
            <a:r>
              <a:rPr lang="en-US" dirty="0"/>
              <a:t>before eternity existed, </a:t>
            </a:r>
          </a:p>
          <a:p>
            <a:pPr marL="171450" indent="-171450">
              <a:buFont typeface="Arial" panose="020B0604020202020204" pitchFamily="34" charset="0"/>
              <a:buChar char="•"/>
            </a:pPr>
            <a:r>
              <a:rPr lang="en-US" dirty="0"/>
              <a:t>before God made the world, God created man</a:t>
            </a:r>
          </a:p>
          <a:p>
            <a:pPr marL="171450" indent="-171450">
              <a:buFont typeface="Arial" panose="020B0604020202020204" pitchFamily="34" charset="0"/>
              <a:buChar char="•"/>
            </a:pPr>
            <a:r>
              <a:rPr lang="en-US" dirty="0"/>
              <a:t>This promise is foundational to all that God purposed for man.</a:t>
            </a:r>
          </a:p>
          <a:p>
            <a:endParaRPr lang="en-US" dirty="0"/>
          </a:p>
          <a:p>
            <a:r>
              <a:rPr lang="en-US" dirty="0"/>
              <a:t>At 1 John 2:25, the Apostle John confirms Paul’s declaration stating God himself made a promise to give us eternal life</a:t>
            </a:r>
          </a:p>
          <a:p>
            <a:endParaRPr lang="en-US" dirty="0"/>
          </a:p>
          <a:p>
            <a:r>
              <a:rPr lang="en-US" dirty="0"/>
              <a:t>Then at 1 John 5:11-12, the Apostle John makes an amazing declaration.  </a:t>
            </a:r>
          </a:p>
          <a:p>
            <a:pPr marL="171450" indent="-171450">
              <a:buFont typeface="Arial" panose="020B0604020202020204" pitchFamily="34" charset="0"/>
              <a:buChar char="•"/>
            </a:pPr>
            <a:r>
              <a:rPr lang="en-US" dirty="0"/>
              <a:t>God gives His promised gift of eternal life to God’s children while alive in the flesh.  </a:t>
            </a:r>
          </a:p>
          <a:p>
            <a:pPr marL="171450" indent="-171450">
              <a:buFont typeface="Arial" panose="020B0604020202020204" pitchFamily="34" charset="0"/>
              <a:buChar char="•"/>
            </a:pPr>
            <a:r>
              <a:rPr lang="en-US" dirty="0"/>
              <a:t>They had that life in the present physical life </a:t>
            </a:r>
          </a:p>
          <a:p>
            <a:pPr marL="171450" indent="-171450">
              <a:buFont typeface="Arial" panose="020B0604020202020204" pitchFamily="34" charset="0"/>
              <a:buChar char="•"/>
            </a:pPr>
            <a:r>
              <a:rPr lang="en-US" dirty="0"/>
              <a:t>And therefore, we now likewise have that same eternal life</a:t>
            </a:r>
          </a:p>
        </p:txBody>
      </p:sp>
      <p:sp>
        <p:nvSpPr>
          <p:cNvPr id="4" name="Slide Number Placeholder 3"/>
          <p:cNvSpPr>
            <a:spLocks noGrp="1"/>
          </p:cNvSpPr>
          <p:nvPr>
            <p:ph type="sldNum" sz="quarter" idx="5"/>
          </p:nvPr>
        </p:nvSpPr>
        <p:spPr/>
        <p:txBody>
          <a:bodyPr/>
          <a:lstStyle/>
          <a:p>
            <a:fld id="{6693FBD6-1202-4A6F-884C-A26040B0AA73}" type="slidenum">
              <a:rPr lang="en-US" smtClean="0"/>
              <a:t>2</a:t>
            </a:fld>
            <a:endParaRPr lang="en-US" dirty="0"/>
          </a:p>
        </p:txBody>
      </p:sp>
    </p:spTree>
    <p:extLst>
      <p:ext uri="{BB962C8B-B14F-4D97-AF65-F5344CB8AC3E}">
        <p14:creationId xmlns:p14="http://schemas.microsoft.com/office/powerpoint/2010/main" val="91892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Law is unlike the Promise.  Because God is perfectly holy, God will not allow anything impure, defiled or evil to enter into His presence. </a:t>
            </a:r>
          </a:p>
          <a:p>
            <a:endParaRPr lang="en-US" dirty="0"/>
          </a:p>
          <a:p>
            <a:r>
              <a:rPr lang="en-US" dirty="0"/>
              <a:t>Thus, Isaiah 59:2 declares our sins separate us from God</a:t>
            </a:r>
          </a:p>
          <a:p>
            <a:endParaRPr lang="en-US" dirty="0"/>
          </a:p>
          <a:p>
            <a:r>
              <a:rPr lang="en-US" dirty="0"/>
              <a:t>That principle carries over into the New Covenant – those that do not obey the gospel of Jesus will pay the penalty of eternal destruction.  How? Away from the presence of the Lord, i.e., separation</a:t>
            </a:r>
          </a:p>
          <a:p>
            <a:endParaRPr lang="en-US" dirty="0"/>
          </a:p>
          <a:p>
            <a:r>
              <a:rPr lang="en-US" dirty="0"/>
              <a:t>Scripture further defines that separation to be death.  Ezekiel 18:20, Romans 6:23</a:t>
            </a:r>
          </a:p>
        </p:txBody>
      </p:sp>
      <p:sp>
        <p:nvSpPr>
          <p:cNvPr id="4" name="Slide Number Placeholder 3"/>
          <p:cNvSpPr>
            <a:spLocks noGrp="1"/>
          </p:cNvSpPr>
          <p:nvPr>
            <p:ph type="sldNum" sz="quarter" idx="5"/>
          </p:nvPr>
        </p:nvSpPr>
        <p:spPr/>
        <p:txBody>
          <a:bodyPr/>
          <a:lstStyle/>
          <a:p>
            <a:fld id="{6693FBD6-1202-4A6F-884C-A26040B0AA73}" type="slidenum">
              <a:rPr lang="en-US" smtClean="0"/>
              <a:t>3</a:t>
            </a:fld>
            <a:endParaRPr lang="en-US" dirty="0"/>
          </a:p>
        </p:txBody>
      </p:sp>
    </p:spTree>
    <p:extLst>
      <p:ext uri="{BB962C8B-B14F-4D97-AF65-F5344CB8AC3E}">
        <p14:creationId xmlns:p14="http://schemas.microsoft.com/office/powerpoint/2010/main" val="358252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presents us with  problem.  The scriptures are clear.  </a:t>
            </a:r>
          </a:p>
          <a:p>
            <a:endParaRPr lang="en-US" dirty="0"/>
          </a:p>
          <a:p>
            <a:pPr marL="171450" indent="-171450">
              <a:buFont typeface="Arial" panose="020B0604020202020204" pitchFamily="34" charset="0"/>
              <a:buChar char="•"/>
            </a:pPr>
            <a:r>
              <a:rPr lang="en-US" dirty="0"/>
              <a:t>There is none righteous – including the sons of God</a:t>
            </a:r>
          </a:p>
          <a:p>
            <a:pPr marL="171450" indent="-171450">
              <a:buFont typeface="Arial" panose="020B0604020202020204" pitchFamily="34" charset="0"/>
              <a:buChar char="•"/>
            </a:pPr>
            <a:r>
              <a:rPr lang="en-US" dirty="0"/>
              <a:t>All have sinned – including the sons of God</a:t>
            </a:r>
          </a:p>
          <a:p>
            <a:pPr marL="171450" indent="-171450">
              <a:buFont typeface="Arial" panose="020B0604020202020204" pitchFamily="34" charset="0"/>
              <a:buChar char="•"/>
            </a:pPr>
            <a:r>
              <a:rPr lang="en-US" dirty="0"/>
              <a:t>Because all sinned, death spread to all men – including the sons of God</a:t>
            </a:r>
          </a:p>
        </p:txBody>
      </p:sp>
      <p:sp>
        <p:nvSpPr>
          <p:cNvPr id="4" name="Slide Number Placeholder 3"/>
          <p:cNvSpPr>
            <a:spLocks noGrp="1"/>
          </p:cNvSpPr>
          <p:nvPr>
            <p:ph type="sldNum" sz="quarter" idx="5"/>
          </p:nvPr>
        </p:nvSpPr>
        <p:spPr/>
        <p:txBody>
          <a:bodyPr/>
          <a:lstStyle/>
          <a:p>
            <a:fld id="{6693FBD6-1202-4A6F-884C-A26040B0AA73}" type="slidenum">
              <a:rPr lang="en-US" smtClean="0"/>
              <a:t>4</a:t>
            </a:fld>
            <a:endParaRPr lang="en-US" dirty="0"/>
          </a:p>
        </p:txBody>
      </p:sp>
    </p:spTree>
    <p:extLst>
      <p:ext uri="{BB962C8B-B14F-4D97-AF65-F5344CB8AC3E}">
        <p14:creationId xmlns:p14="http://schemas.microsoft.com/office/powerpoint/2010/main" val="2549141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the Law and the promise appear to be in conflict with each other – each a contradiction to the other – which suggests a dilemma.  </a:t>
            </a:r>
          </a:p>
          <a:p>
            <a:endParaRPr lang="en-US" dirty="0"/>
          </a:p>
          <a:p>
            <a:r>
              <a:rPr lang="en-US" dirty="0"/>
              <a:t>The law demands death while God promised His Children eternal life</a:t>
            </a:r>
          </a:p>
          <a:p>
            <a:endParaRPr lang="en-US" dirty="0"/>
          </a:p>
          <a:p>
            <a:r>
              <a:rPr lang="en-US" dirty="0"/>
              <a:t>Therefore, God must some how satisfy the requirements of the law demanding death while, at the same time</a:t>
            </a:r>
          </a:p>
          <a:p>
            <a:endParaRPr lang="en-US" dirty="0"/>
          </a:p>
          <a:p>
            <a:r>
              <a:rPr lang="en-US" dirty="0"/>
              <a:t>Provide His children under the Law’s sentence death with salvation – according to His eternal promise</a:t>
            </a:r>
          </a:p>
          <a:p>
            <a:endParaRPr lang="en-US" dirty="0"/>
          </a:p>
          <a:p>
            <a:endParaRPr lang="en-US" dirty="0"/>
          </a:p>
        </p:txBody>
      </p:sp>
      <p:sp>
        <p:nvSpPr>
          <p:cNvPr id="4" name="Slide Number Placeholder 3"/>
          <p:cNvSpPr>
            <a:spLocks noGrp="1"/>
          </p:cNvSpPr>
          <p:nvPr>
            <p:ph type="sldNum" sz="quarter" idx="5"/>
          </p:nvPr>
        </p:nvSpPr>
        <p:spPr/>
        <p:txBody>
          <a:bodyPr/>
          <a:lstStyle/>
          <a:p>
            <a:fld id="{6693FBD6-1202-4A6F-884C-A26040B0AA73}" type="slidenum">
              <a:rPr lang="en-US" smtClean="0"/>
              <a:t>5</a:t>
            </a:fld>
            <a:endParaRPr lang="en-US" dirty="0"/>
          </a:p>
        </p:txBody>
      </p:sp>
    </p:spTree>
    <p:extLst>
      <p:ext uri="{BB962C8B-B14F-4D97-AF65-F5344CB8AC3E}">
        <p14:creationId xmlns:p14="http://schemas.microsoft.com/office/powerpoint/2010/main" val="198947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brings us to Jesus Christ’s Sacrificial Death – the one sacrifice with two offerings</a:t>
            </a:r>
          </a:p>
          <a:p>
            <a:pPr marL="171450" indent="-171450">
              <a:buFont typeface="Arial" panose="020B0604020202020204" pitchFamily="34" charset="0"/>
              <a:buChar char="•"/>
            </a:pPr>
            <a:r>
              <a:rPr lang="en-US" dirty="0"/>
              <a:t>Sacrificial Death and Shed blood</a:t>
            </a:r>
          </a:p>
          <a:p>
            <a:pPr marL="171450" indent="-171450">
              <a:buFont typeface="Arial" panose="020B0604020202020204" pitchFamily="34" charset="0"/>
              <a:buChar char="•"/>
            </a:pPr>
            <a:r>
              <a:rPr lang="en-US" dirty="0"/>
              <a:t>Each resulting in two accomplishments – removal of death and the giving of eternal life</a:t>
            </a:r>
          </a:p>
          <a:p>
            <a:endParaRPr lang="en-US" dirty="0"/>
          </a:p>
          <a:p>
            <a:r>
              <a:rPr lang="en-US" dirty="0"/>
              <a:t>2 Timothy 1:8-10 gives a good summary of these two principles</a:t>
            </a:r>
          </a:p>
          <a:p>
            <a:endParaRPr lang="en-US" dirty="0"/>
          </a:p>
          <a:p>
            <a:r>
              <a:rPr lang="en-US" dirty="0"/>
              <a:t>The distinction between the Abolishment of death and the giving of life re nuanced but are very important to understand – for in understanding this helps us to understand what we are doing when we partake of the Lord’s Supper</a:t>
            </a:r>
          </a:p>
        </p:txBody>
      </p:sp>
      <p:sp>
        <p:nvSpPr>
          <p:cNvPr id="4" name="Slide Number Placeholder 3"/>
          <p:cNvSpPr>
            <a:spLocks noGrp="1"/>
          </p:cNvSpPr>
          <p:nvPr>
            <p:ph type="sldNum" sz="quarter" idx="5"/>
          </p:nvPr>
        </p:nvSpPr>
        <p:spPr/>
        <p:txBody>
          <a:bodyPr/>
          <a:lstStyle/>
          <a:p>
            <a:fld id="{6693FBD6-1202-4A6F-884C-A26040B0AA73}" type="slidenum">
              <a:rPr lang="en-US" smtClean="0"/>
              <a:t>6</a:t>
            </a:fld>
            <a:endParaRPr lang="en-US" dirty="0"/>
          </a:p>
        </p:txBody>
      </p:sp>
    </p:spTree>
    <p:extLst>
      <p:ext uri="{BB962C8B-B14F-4D97-AF65-F5344CB8AC3E}">
        <p14:creationId xmlns:p14="http://schemas.microsoft.com/office/powerpoint/2010/main" val="3448189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look at Christ’s first offering achieved through His one sacrifice. </a:t>
            </a:r>
          </a:p>
          <a:p>
            <a:endParaRPr lang="en-US" dirty="0"/>
          </a:p>
          <a:p>
            <a:r>
              <a:rPr lang="en-US" dirty="0"/>
              <a:t>In order to satisfy the demands of the law, God sent Jesus into the world to suffer our penalty of death in our stead.</a:t>
            </a:r>
          </a:p>
        </p:txBody>
      </p:sp>
      <p:sp>
        <p:nvSpPr>
          <p:cNvPr id="4" name="Slide Number Placeholder 3"/>
          <p:cNvSpPr>
            <a:spLocks noGrp="1"/>
          </p:cNvSpPr>
          <p:nvPr>
            <p:ph type="sldNum" sz="quarter" idx="5"/>
          </p:nvPr>
        </p:nvSpPr>
        <p:spPr/>
        <p:txBody>
          <a:bodyPr/>
          <a:lstStyle/>
          <a:p>
            <a:fld id="{6693FBD6-1202-4A6F-884C-A26040B0AA73}" type="slidenum">
              <a:rPr lang="en-US" smtClean="0"/>
              <a:t>7</a:t>
            </a:fld>
            <a:endParaRPr lang="en-US" dirty="0"/>
          </a:p>
        </p:txBody>
      </p:sp>
    </p:spTree>
    <p:extLst>
      <p:ext uri="{BB962C8B-B14F-4D97-AF65-F5344CB8AC3E}">
        <p14:creationId xmlns:p14="http://schemas.microsoft.com/office/powerpoint/2010/main" val="46297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explain further.  In reference to our previously discussed verse at 2 Timothy 1:10, Jesus accomplished two things on the cross.  </a:t>
            </a:r>
          </a:p>
          <a:p>
            <a:pPr marL="171450" indent="-171450">
              <a:buFont typeface="Arial" panose="020B0604020202020204" pitchFamily="34" charset="0"/>
              <a:buChar char="•"/>
            </a:pPr>
            <a:r>
              <a:rPr lang="en-US" dirty="0"/>
              <a:t>He abolished death and He brough immortality and eternal life</a:t>
            </a:r>
          </a:p>
          <a:p>
            <a:pPr marL="171450" indent="-171450">
              <a:buFont typeface="Arial" panose="020B0604020202020204" pitchFamily="34" charset="0"/>
              <a:buChar char="•"/>
            </a:pPr>
            <a:r>
              <a:rPr lang="en-US" dirty="0"/>
              <a:t>Although closely aligned, Saving a person from the penalty of death is not the granting to them of life.</a:t>
            </a:r>
          </a:p>
          <a:p>
            <a:pPr marL="171450" indent="-171450">
              <a:buFont typeface="Arial" panose="020B0604020202020204" pitchFamily="34" charset="0"/>
              <a:buChar char="•"/>
            </a:pPr>
            <a:r>
              <a:rPr lang="en-US" dirty="0"/>
              <a:t>Example:  If a man who is under penalty of death for terrorizing a community with horrific crimes obtains a pardon from the Governor who releases that man unforgiven back into the community he terrorized, that man’s sins will never be forgotten.  He will forever remain an outcast and a guilty sinner to be avoided forever.</a:t>
            </a:r>
          </a:p>
          <a:p>
            <a:endParaRPr lang="en-US" dirty="0"/>
          </a:p>
          <a:p>
            <a:r>
              <a:rPr lang="en-US" dirty="0"/>
              <a:t>The point is this.  To be fully saved from death, God must also give us eternal life</a:t>
            </a:r>
          </a:p>
          <a:p>
            <a:endParaRPr lang="en-US" dirty="0"/>
          </a:p>
          <a:p>
            <a:r>
              <a:rPr lang="en-US" dirty="0"/>
              <a:t>Why?  Because eternal life requires the complete forgiveness and cleansing our sins – never ever to be remembered.  Hebrews 10:17 as first </a:t>
            </a:r>
            <a:r>
              <a:rPr lang="en-US" dirty="0" err="1"/>
              <a:t>prophecied</a:t>
            </a:r>
            <a:r>
              <a:rPr lang="en-US" dirty="0"/>
              <a:t> by Jeremiah at Jeremiah 31:34</a:t>
            </a:r>
          </a:p>
          <a:p>
            <a:pPr marL="171450" indent="-171450">
              <a:buFont typeface="Arial" panose="020B0604020202020204" pitchFamily="34" charset="0"/>
              <a:buChar char="•"/>
            </a:pPr>
            <a:r>
              <a:rPr lang="en-US" dirty="0"/>
              <a:t>Eternal life requires perfect and infinite holiness and sinlessness.  </a:t>
            </a:r>
          </a:p>
          <a:p>
            <a:pPr marL="171450" indent="-171450">
              <a:buFont typeface="Arial" panose="020B0604020202020204" pitchFamily="34" charset="0"/>
              <a:buChar char="•"/>
            </a:pPr>
            <a:r>
              <a:rPr lang="en-US" dirty="0"/>
              <a:t>And that’s what the second offering in Christ’s sacrificial death provides us - granting of eternal life</a:t>
            </a:r>
          </a:p>
        </p:txBody>
      </p:sp>
      <p:sp>
        <p:nvSpPr>
          <p:cNvPr id="4" name="Slide Number Placeholder 3"/>
          <p:cNvSpPr>
            <a:spLocks noGrp="1"/>
          </p:cNvSpPr>
          <p:nvPr>
            <p:ph type="sldNum" sz="quarter" idx="5"/>
          </p:nvPr>
        </p:nvSpPr>
        <p:spPr/>
        <p:txBody>
          <a:bodyPr/>
          <a:lstStyle/>
          <a:p>
            <a:fld id="{6693FBD6-1202-4A6F-884C-A26040B0AA73}" type="slidenum">
              <a:rPr lang="en-US" smtClean="0"/>
              <a:t>8</a:t>
            </a:fld>
            <a:endParaRPr lang="en-US" dirty="0"/>
          </a:p>
        </p:txBody>
      </p:sp>
    </p:spTree>
    <p:extLst>
      <p:ext uri="{BB962C8B-B14F-4D97-AF65-F5344CB8AC3E}">
        <p14:creationId xmlns:p14="http://schemas.microsoft.com/office/powerpoint/2010/main" val="2400833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brings us to the means by which God cleanses us of all sin and forgives us of all sin – which is achieved through the shed blood of Christ</a:t>
            </a:r>
          </a:p>
          <a:p>
            <a:endParaRPr lang="en-US" dirty="0"/>
          </a:p>
          <a:p>
            <a:r>
              <a:rPr lang="en-US" dirty="0"/>
              <a:t>Only two verses in all of scripture explain the efficacy of shed blood that brings about the cleansing and forgiveness of sins</a:t>
            </a:r>
          </a:p>
          <a:p>
            <a:endParaRPr lang="en-US" dirty="0"/>
          </a:p>
          <a:p>
            <a:r>
              <a:rPr lang="en-US" dirty="0"/>
              <a:t>In reference to the imperfect animal sacrifices offered under the first covenant, Leviticus 17:11 states that life is in the blood.  </a:t>
            </a:r>
          </a:p>
          <a:p>
            <a:pPr marL="171450" indent="-171450">
              <a:buFont typeface="Arial" panose="020B0604020202020204" pitchFamily="34" charset="0"/>
              <a:buChar char="•"/>
            </a:pPr>
            <a:r>
              <a:rPr lang="en-US" dirty="0"/>
              <a:t>Therefore, God gives the innocent blood of the sacrificed life and gives it to the guilty sinner.  </a:t>
            </a:r>
          </a:p>
          <a:p>
            <a:pPr marL="171450" indent="-171450">
              <a:buFont typeface="Arial" panose="020B0604020202020204" pitchFamily="34" charset="0"/>
              <a:buChar char="•"/>
            </a:pPr>
            <a:r>
              <a:rPr lang="en-US" dirty="0"/>
              <a:t>It is the blood by reason of the life that makes atonement.  </a:t>
            </a:r>
          </a:p>
          <a:p>
            <a:pPr marL="171450" indent="-171450">
              <a:buFont typeface="Arial" panose="020B0604020202020204" pitchFamily="34" charset="0"/>
              <a:buChar char="•"/>
            </a:pPr>
            <a:r>
              <a:rPr lang="en-US" dirty="0"/>
              <a:t>In a sense, the innocent life given in sacrifice for sins is not the giving up of life – but the giving of innocent life to the guilty</a:t>
            </a:r>
          </a:p>
          <a:p>
            <a:endParaRPr lang="en-US" dirty="0"/>
          </a:p>
          <a:p>
            <a:r>
              <a:rPr lang="en-US" dirty="0"/>
              <a:t>That Old Law principle is carried over into the New Covenant.  </a:t>
            </a:r>
          </a:p>
          <a:p>
            <a:pPr marL="171450" indent="-171450">
              <a:buFont typeface="Arial" panose="020B0604020202020204" pitchFamily="34" charset="0"/>
              <a:buChar char="•"/>
            </a:pPr>
            <a:r>
              <a:rPr lang="en-US" dirty="0"/>
              <a:t>In reference to the perfect blood of Christ, God states all things (referring to all sin) are cleansed  with blood and without the shedding of blood there is no forgiveness.  </a:t>
            </a:r>
          </a:p>
          <a:p>
            <a:pPr marL="171450" indent="-171450">
              <a:buFont typeface="Arial" panose="020B0604020202020204" pitchFamily="34" charset="0"/>
              <a:buChar char="•"/>
            </a:pPr>
            <a:r>
              <a:rPr lang="en-US" dirty="0"/>
              <a:t>Or to state it in the positive, forgiveness and cleansing of sin are only obtained through the shedding of blood</a:t>
            </a:r>
          </a:p>
        </p:txBody>
      </p:sp>
      <p:sp>
        <p:nvSpPr>
          <p:cNvPr id="4" name="Slide Number Placeholder 3"/>
          <p:cNvSpPr>
            <a:spLocks noGrp="1"/>
          </p:cNvSpPr>
          <p:nvPr>
            <p:ph type="sldNum" sz="quarter" idx="5"/>
          </p:nvPr>
        </p:nvSpPr>
        <p:spPr/>
        <p:txBody>
          <a:bodyPr/>
          <a:lstStyle/>
          <a:p>
            <a:fld id="{6693FBD6-1202-4A6F-884C-A26040B0AA73}" type="slidenum">
              <a:rPr lang="en-US" smtClean="0"/>
              <a:t>9</a:t>
            </a:fld>
            <a:endParaRPr lang="en-US" dirty="0"/>
          </a:p>
        </p:txBody>
      </p:sp>
    </p:spTree>
    <p:extLst>
      <p:ext uri="{BB962C8B-B14F-4D97-AF65-F5344CB8AC3E}">
        <p14:creationId xmlns:p14="http://schemas.microsoft.com/office/powerpoint/2010/main" val="2296307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CEDEAFB2-1715-4B0C-8912-1E139CB4156D}" type="datetime1">
              <a:rPr lang="en-US" smtClean="0"/>
              <a:t>7/5/2020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BA1214-714E-4997-A557-6E784DC98CA7}" type="datetime1">
              <a:rPr lang="en-US" smtClean="0"/>
              <a:t>7/5/2020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2B3AD9-0F7B-4935-97BA-00BBD316968F}" type="datetime1">
              <a:rPr lang="en-US" smtClean="0"/>
              <a:t>7/5/2020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F8F049-18EB-41A2-AFAD-B5159890D968}" type="datetime1">
              <a:rPr lang="en-US" smtClean="0"/>
              <a:t>7/5/2020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8E632F-FC7B-4D87-B1FE-52D42F3A2BF3}" type="datetime1">
              <a:rPr lang="en-US" smtClean="0"/>
              <a:t>7/5/2020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25AC7-F125-4DED-B5C1-D63766654104}" type="datetime1">
              <a:rPr lang="en-US" smtClean="0"/>
              <a:t>7/5/2020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4BE13C-6C5D-41EE-8953-A109C1EE17B3}" type="datetime1">
              <a:rPr lang="en-US" smtClean="0"/>
              <a:t>7/5/2020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1AEDCB-4903-4444-8AB8-0B5E12C8C25F}" type="datetime1">
              <a:rPr lang="en-US" smtClean="0"/>
              <a:t>7/5/2020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37FAD3-272B-4451-8E78-1658F8E124FB}" type="datetime1">
              <a:rPr lang="en-US" smtClean="0"/>
              <a:t>7/5/2020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724144-FEDA-4432-A69B-F81FD05304BC}" type="datetime1">
              <a:rPr lang="en-US" smtClean="0"/>
              <a:t>7/5/2020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F51C9D-2031-4E75-8DCB-6F175C08D973}" type="datetime1">
              <a:rPr lang="en-US" smtClean="0"/>
              <a:t>7/5/2020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6928DF-B04F-4D27-968E-D086BDF9A7A1}" type="datetime1">
              <a:rPr lang="en-US" smtClean="0"/>
              <a:t>7/5/2020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2B8E48-AC68-4E47-A2A0-C55251274B3A}" type="datetime1">
              <a:rPr lang="en-US" smtClean="0"/>
              <a:t>7/5/2020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4912C4-C8B3-4D5F-8F31-6D15DCC4BC3D}" type="datetime1">
              <a:rPr lang="en-US" smtClean="0"/>
              <a:t>7/5/2020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22C2C60-1B06-42A5-A600-10F399CDBDE8}" type="datetime1">
              <a:rPr lang="en-US" smtClean="0"/>
              <a:t>7/5/2020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58F85E-CB27-4D99-BF15-687A51BDCB02}" type="datetime1">
              <a:rPr lang="en-US" smtClean="0"/>
              <a:t>7/5/2020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49C2D7-B214-458A-8160-AE5981FFD9A4}" type="datetime1">
              <a:rPr lang="en-US" smtClean="0"/>
              <a:t>7/5/2020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EA7F9C-F14F-4D3C-BA92-0DD9B42E20F9}" type="datetime1">
              <a:rPr lang="en-US" smtClean="0"/>
              <a:t>7/5/2020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CDCFE-6883-473D-8196-C8318189D269}"/>
              </a:ext>
            </a:extLst>
          </p:cNvPr>
          <p:cNvSpPr>
            <a:spLocks noGrp="1"/>
          </p:cNvSpPr>
          <p:nvPr>
            <p:ph type="ctrTitle"/>
          </p:nvPr>
        </p:nvSpPr>
        <p:spPr/>
        <p:txBody>
          <a:bodyPr/>
          <a:lstStyle/>
          <a:p>
            <a:pPr algn="ctr"/>
            <a:r>
              <a:rPr lang="en-US" dirty="0"/>
              <a:t>Death – Burial  and Resurrection of Christ</a:t>
            </a:r>
          </a:p>
        </p:txBody>
      </p:sp>
      <p:sp>
        <p:nvSpPr>
          <p:cNvPr id="3" name="Subtitle 2">
            <a:extLst>
              <a:ext uri="{FF2B5EF4-FFF2-40B4-BE49-F238E27FC236}">
                <a16:creationId xmlns:a16="http://schemas.microsoft.com/office/drawing/2014/main" id="{31FD175E-3D18-45D9-8B02-40412B497D8B}"/>
              </a:ext>
            </a:extLst>
          </p:cNvPr>
          <p:cNvSpPr>
            <a:spLocks noGrp="1"/>
          </p:cNvSpPr>
          <p:nvPr>
            <p:ph type="subTitle" idx="1"/>
          </p:nvPr>
        </p:nvSpPr>
        <p:spPr/>
        <p:txBody>
          <a:bodyPr>
            <a:normAutofit/>
          </a:bodyPr>
          <a:lstStyle/>
          <a:p>
            <a:pPr algn="l"/>
            <a:endParaRPr lang="en-US" sz="2400" dirty="0"/>
          </a:p>
          <a:p>
            <a:pPr algn="ctr"/>
            <a:r>
              <a:rPr lang="en-US" sz="3200" dirty="0"/>
              <a:t>One Sacrifice – Two Offerings</a:t>
            </a:r>
          </a:p>
        </p:txBody>
      </p:sp>
      <p:pic>
        <p:nvPicPr>
          <p:cNvPr id="4" name="Picture 3">
            <a:extLst>
              <a:ext uri="{FF2B5EF4-FFF2-40B4-BE49-F238E27FC236}">
                <a16:creationId xmlns:a16="http://schemas.microsoft.com/office/drawing/2014/main" id="{5D2CDA77-F7C0-4E70-BA8D-99ECC55258E0}"/>
              </a:ext>
            </a:extLst>
          </p:cNvPr>
          <p:cNvPicPr>
            <a:picLocks noChangeAspect="1"/>
          </p:cNvPicPr>
          <p:nvPr/>
        </p:nvPicPr>
        <p:blipFill>
          <a:blip r:embed="rId3"/>
          <a:stretch>
            <a:fillRect/>
          </a:stretch>
        </p:blipFill>
        <p:spPr>
          <a:xfrm>
            <a:off x="239485" y="533623"/>
            <a:ext cx="4299858" cy="3852108"/>
          </a:xfrm>
          <a:prstGeom prst="rect">
            <a:avLst/>
          </a:prstGeom>
          <a:effectLst>
            <a:softEdge rad="635000"/>
          </a:effectLst>
        </p:spPr>
      </p:pic>
      <p:sp>
        <p:nvSpPr>
          <p:cNvPr id="5" name="Slide Number Placeholder 4">
            <a:extLst>
              <a:ext uri="{FF2B5EF4-FFF2-40B4-BE49-F238E27FC236}">
                <a16:creationId xmlns:a16="http://schemas.microsoft.com/office/drawing/2014/main" id="{11AEE1B4-14D6-4910-9EBF-163ACA8BFB42}"/>
              </a:ext>
            </a:extLst>
          </p:cNvPr>
          <p:cNvSpPr>
            <a:spLocks noGrp="1"/>
          </p:cNvSpPr>
          <p:nvPr>
            <p:ph type="sldNum" sz="quarter" idx="12"/>
          </p:nvPr>
        </p:nvSpPr>
        <p:spPr/>
        <p:txBody>
          <a:bodyPr/>
          <a:lstStyle/>
          <a:p>
            <a:fld id="{D57F1E4F-1CFF-5643-939E-217C01CDF565}" type="slidenum">
              <a:rPr lang="en-US" sz="2000" smtClean="0"/>
              <a:pPr/>
              <a:t>1</a:t>
            </a:fld>
            <a:endParaRPr lang="en-US" sz="2000" dirty="0"/>
          </a:p>
        </p:txBody>
      </p:sp>
    </p:spTree>
    <p:extLst>
      <p:ext uri="{BB962C8B-B14F-4D97-AF65-F5344CB8AC3E}">
        <p14:creationId xmlns:p14="http://schemas.microsoft.com/office/powerpoint/2010/main" val="1544434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234043" y="1794510"/>
            <a:ext cx="11723914" cy="4886325"/>
          </a:xfrm>
        </p:spPr>
        <p:txBody>
          <a:bodyPr>
            <a:noAutofit/>
          </a:bodyPr>
          <a:lstStyle/>
          <a:p>
            <a:pPr lvl="0"/>
            <a:r>
              <a:rPr lang="en-US" sz="4000" b="1" dirty="0"/>
              <a:t>Scourging:</a:t>
            </a:r>
            <a:r>
              <a:rPr lang="en-US" sz="4000" dirty="0"/>
              <a:t> Mt 22:26; Mk 15:15; Luke 18:33; John 19:1</a:t>
            </a:r>
          </a:p>
          <a:p>
            <a:pPr lvl="0"/>
            <a:r>
              <a:rPr lang="en-US" sz="4000" b="1" dirty="0"/>
              <a:t>Crown of Thorns:</a:t>
            </a:r>
            <a:r>
              <a:rPr lang="en-US" sz="4000" dirty="0"/>
              <a:t> Mt 27:29; Mk 15:17; John 19:2,5</a:t>
            </a:r>
          </a:p>
          <a:p>
            <a:pPr lvl="0"/>
            <a:r>
              <a:rPr lang="en-US" sz="4000" b="1" dirty="0"/>
              <a:t>Jesus’s hands and feet were pierced: </a:t>
            </a:r>
            <a:r>
              <a:rPr lang="en-US" sz="4000" dirty="0"/>
              <a:t>Acts 2:23</a:t>
            </a:r>
          </a:p>
          <a:p>
            <a:pPr lvl="0"/>
            <a:r>
              <a:rPr lang="en-US" sz="4000" b="1" dirty="0"/>
              <a:t>Pierced through with a Roman spear:</a:t>
            </a:r>
            <a:r>
              <a:rPr lang="en-US" sz="4000" dirty="0"/>
              <a:t> John 19:34</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3"/>
          <a:stretch>
            <a:fillRect/>
          </a:stretch>
        </p:blipFill>
        <p:spPr>
          <a:xfrm>
            <a:off x="0" y="-4350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2200275" y="116515"/>
            <a:ext cx="9632664" cy="1449395"/>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b="1" dirty="0"/>
              <a:t>In Death - Christ Shed His Blood </a:t>
            </a:r>
          </a:p>
        </p:txBody>
      </p:sp>
    </p:spTree>
    <p:extLst>
      <p:ext uri="{BB962C8B-B14F-4D97-AF65-F5344CB8AC3E}">
        <p14:creationId xmlns:p14="http://schemas.microsoft.com/office/powerpoint/2010/main" val="1422792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234043" y="1295920"/>
            <a:ext cx="11723914" cy="5384915"/>
          </a:xfrm>
        </p:spPr>
        <p:txBody>
          <a:bodyPr>
            <a:noAutofit/>
          </a:bodyPr>
          <a:lstStyle/>
          <a:p>
            <a:pPr marL="0" indent="0">
              <a:buNone/>
            </a:pPr>
            <a:endParaRPr lang="en-US" sz="4000" b="1" dirty="0"/>
          </a:p>
          <a:p>
            <a:r>
              <a:rPr lang="en-US" sz="4000" b="1" dirty="0"/>
              <a:t>Forgiveness of All Sins for All Time:  </a:t>
            </a:r>
            <a:r>
              <a:rPr lang="en-US" sz="4000" dirty="0"/>
              <a:t>Ephesians 1:7-8; Hebrews 10:12</a:t>
            </a:r>
          </a:p>
          <a:p>
            <a:pPr marL="0" indent="0">
              <a:buNone/>
            </a:pPr>
            <a:r>
              <a:rPr lang="en-US" sz="4000" dirty="0"/>
              <a:t> </a:t>
            </a:r>
          </a:p>
          <a:p>
            <a:r>
              <a:rPr lang="en-US" sz="4000" b="1" dirty="0"/>
              <a:t>Cleansing – Washing Away of All Sin for All Time: </a:t>
            </a:r>
            <a:r>
              <a:rPr lang="en-US" sz="4000" dirty="0"/>
              <a:t>1 John 1:7; Hebrews 10:12</a:t>
            </a:r>
          </a:p>
          <a:p>
            <a:endParaRPr lang="en-US" sz="4000" dirty="0"/>
          </a:p>
          <a:p>
            <a:r>
              <a:rPr lang="en-US" sz="4000" b="1" dirty="0"/>
              <a:t>Eternal Life </a:t>
            </a:r>
            <a:r>
              <a:rPr lang="en-US" sz="4000" dirty="0"/>
              <a:t>– Through Christ’s Shed Blood </a:t>
            </a:r>
          </a:p>
          <a:p>
            <a:pPr marL="0" indent="0">
              <a:buNone/>
            </a:pPr>
            <a:endParaRPr lang="en-US" sz="3200"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3"/>
          <a:stretch>
            <a:fillRect/>
          </a:stretch>
        </p:blipFill>
        <p:spPr>
          <a:xfrm>
            <a:off x="0" y="-4350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2126231" y="116515"/>
            <a:ext cx="9706708"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b="1" dirty="0"/>
              <a:t>Christ Shed His Blood</a:t>
            </a:r>
          </a:p>
        </p:txBody>
      </p:sp>
    </p:spTree>
    <p:extLst>
      <p:ext uri="{BB962C8B-B14F-4D97-AF65-F5344CB8AC3E}">
        <p14:creationId xmlns:p14="http://schemas.microsoft.com/office/powerpoint/2010/main" val="25102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382633" y="1158448"/>
            <a:ext cx="11723914" cy="5242351"/>
          </a:xfrm>
        </p:spPr>
        <p:txBody>
          <a:bodyPr>
            <a:noAutofit/>
          </a:bodyPr>
          <a:lstStyle/>
          <a:p>
            <a:pPr marL="0" indent="0">
              <a:buNone/>
            </a:pPr>
            <a:r>
              <a:rPr lang="en-US" sz="2800" b="1" dirty="0"/>
              <a:t>1 Corinthians 11:23-24</a:t>
            </a:r>
            <a:r>
              <a:rPr lang="en-US" sz="2800" baseline="30000" dirty="0"/>
              <a:t> </a:t>
            </a:r>
            <a:r>
              <a:rPr lang="en-US" sz="2800" dirty="0"/>
              <a:t> …. the Lord Jesus in the night in which He was betrayed took </a:t>
            </a:r>
            <a:r>
              <a:rPr lang="en-US" sz="2800" b="1" u="sng" dirty="0"/>
              <a:t>bread</a:t>
            </a:r>
            <a:r>
              <a:rPr lang="en-US" sz="2800" dirty="0"/>
              <a:t>; </a:t>
            </a:r>
            <a:r>
              <a:rPr lang="en-US" sz="2800" baseline="30000" dirty="0"/>
              <a:t>24 </a:t>
            </a:r>
            <a:r>
              <a:rPr lang="en-US" sz="2800" dirty="0"/>
              <a:t> and when He had given thanks, He broke it and said, "</a:t>
            </a:r>
            <a:r>
              <a:rPr lang="en-US" sz="2800" b="1" u="sng" dirty="0"/>
              <a:t>This is My body</a:t>
            </a:r>
            <a:r>
              <a:rPr lang="en-US" sz="2800" dirty="0"/>
              <a:t>, which is for you; do this in </a:t>
            </a:r>
            <a:r>
              <a:rPr lang="en-US" sz="2800" b="1" u="sng" dirty="0"/>
              <a:t>remembrance of Me</a:t>
            </a:r>
            <a:r>
              <a:rPr lang="en-US" sz="2800" dirty="0"/>
              <a:t>." </a:t>
            </a:r>
          </a:p>
          <a:p>
            <a:pPr marL="0" indent="0">
              <a:buNone/>
            </a:pPr>
            <a:br>
              <a:rPr lang="en-US" sz="2800" dirty="0"/>
            </a:br>
            <a:r>
              <a:rPr lang="en-US" sz="2800" b="1" dirty="0"/>
              <a:t>1 Corinthians 11:25</a:t>
            </a:r>
            <a:r>
              <a:rPr lang="en-US" sz="2800" baseline="30000" dirty="0"/>
              <a:t> </a:t>
            </a:r>
            <a:r>
              <a:rPr lang="en-US" sz="2800" dirty="0"/>
              <a:t> In the same way </a:t>
            </a:r>
            <a:r>
              <a:rPr lang="en-US" sz="2800" i="1" dirty="0"/>
              <a:t>He took</a:t>
            </a:r>
            <a:r>
              <a:rPr lang="en-US" sz="2800" dirty="0"/>
              <a:t> </a:t>
            </a:r>
            <a:r>
              <a:rPr lang="en-US" sz="2800" b="1" u="sng" dirty="0"/>
              <a:t>the cup </a:t>
            </a:r>
            <a:r>
              <a:rPr lang="en-US" sz="2800" dirty="0"/>
              <a:t>also after supper, saying, "This cup is the new covenant in </a:t>
            </a:r>
            <a:r>
              <a:rPr lang="en-US" sz="2800" b="1" u="sng" dirty="0"/>
              <a:t>My blood</a:t>
            </a:r>
            <a:r>
              <a:rPr lang="en-US" sz="2800" dirty="0"/>
              <a:t>; do this, as often as you drink </a:t>
            </a:r>
            <a:r>
              <a:rPr lang="en-US" sz="2800" i="1" dirty="0"/>
              <a:t>it,</a:t>
            </a:r>
            <a:r>
              <a:rPr lang="en-US" sz="2800" dirty="0"/>
              <a:t> in </a:t>
            </a:r>
            <a:r>
              <a:rPr lang="en-US" sz="2800" b="1" u="sng" dirty="0"/>
              <a:t>remembrance of Me</a:t>
            </a:r>
            <a:r>
              <a:rPr lang="en-US" sz="2800" dirty="0"/>
              <a:t>." </a:t>
            </a:r>
          </a:p>
          <a:p>
            <a:pPr marL="0" indent="0">
              <a:buNone/>
            </a:pPr>
            <a:endParaRPr lang="en-US" sz="2800"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3"/>
          <a:stretch>
            <a:fillRect/>
          </a:stretch>
        </p:blipFill>
        <p:spPr>
          <a:xfrm>
            <a:off x="0" y="-4350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2126231" y="116515"/>
            <a:ext cx="9706708"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b="1" dirty="0"/>
              <a:t>One Supper – Two Offerings</a:t>
            </a:r>
          </a:p>
        </p:txBody>
      </p:sp>
    </p:spTree>
    <p:extLst>
      <p:ext uri="{BB962C8B-B14F-4D97-AF65-F5344CB8AC3E}">
        <p14:creationId xmlns:p14="http://schemas.microsoft.com/office/powerpoint/2010/main" val="256599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382633" y="1158448"/>
            <a:ext cx="11723914" cy="5242351"/>
          </a:xfrm>
        </p:spPr>
        <p:txBody>
          <a:bodyPr>
            <a:noAutofit/>
          </a:bodyPr>
          <a:lstStyle/>
          <a:p>
            <a:pPr marL="0" indent="0">
              <a:buNone/>
            </a:pPr>
            <a:r>
              <a:rPr lang="en-US" sz="2800" dirty="0"/>
              <a:t>Over the course of 2,000 years, every true child of God over the entire world partakes of the Lord’s Supper in the exact way that Christ ordained.</a:t>
            </a:r>
          </a:p>
          <a:p>
            <a:pPr marL="0" indent="0">
              <a:buNone/>
            </a:pPr>
            <a:endParaRPr lang="en-US" sz="2800" dirty="0"/>
          </a:p>
          <a:p>
            <a:pPr marL="0" indent="0">
              <a:buNone/>
            </a:pPr>
            <a:r>
              <a:rPr lang="en-US" sz="2800" dirty="0"/>
              <a:t>This morning, we will partake of:</a:t>
            </a:r>
          </a:p>
          <a:p>
            <a:r>
              <a:rPr lang="en-US" sz="2800" b="1" dirty="0"/>
              <a:t>Bread</a:t>
            </a:r>
            <a:r>
              <a:rPr lang="en-US" sz="2800" dirty="0"/>
              <a:t> – Christ’s Body – Died in our Place – the offering that abolished death</a:t>
            </a:r>
          </a:p>
          <a:p>
            <a:r>
              <a:rPr lang="en-US" sz="2800" b="1" dirty="0"/>
              <a:t>Wine</a:t>
            </a:r>
            <a:r>
              <a:rPr lang="en-US" sz="2800" dirty="0"/>
              <a:t> – Christ’s Blood – Shed to Wash our Sins Away – the offering that gave Eternal Life</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3"/>
          <a:stretch>
            <a:fillRect/>
          </a:stretch>
        </p:blipFill>
        <p:spPr>
          <a:xfrm>
            <a:off x="0" y="-4350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2126231" y="116515"/>
            <a:ext cx="9706708"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b="1" dirty="0"/>
              <a:t>One Lord’s Supper – Two Offerings</a:t>
            </a:r>
          </a:p>
        </p:txBody>
      </p:sp>
    </p:spTree>
    <p:extLst>
      <p:ext uri="{BB962C8B-B14F-4D97-AF65-F5344CB8AC3E}">
        <p14:creationId xmlns:p14="http://schemas.microsoft.com/office/powerpoint/2010/main" val="2441952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3"/>
          <a:stretch>
            <a:fillRect/>
          </a:stretch>
        </p:blipFill>
        <p:spPr>
          <a:xfrm>
            <a:off x="2634343" y="805543"/>
            <a:ext cx="6618514" cy="5551713"/>
          </a:xfrm>
          <a:prstGeom prst="rect">
            <a:avLst/>
          </a:prstGeom>
          <a:effectLst>
            <a:softEdge rad="635000"/>
          </a:effectLst>
        </p:spPr>
      </p:pic>
      <p:sp>
        <p:nvSpPr>
          <p:cNvPr id="2" name="Slide Number Placeholder 1">
            <a:extLst>
              <a:ext uri="{FF2B5EF4-FFF2-40B4-BE49-F238E27FC236}">
                <a16:creationId xmlns:a16="http://schemas.microsoft.com/office/drawing/2014/main" id="{B23A6098-F0FF-4AFB-9884-15EF57588CBD}"/>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679369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228600" y="1965960"/>
            <a:ext cx="11723914" cy="4892040"/>
          </a:xfrm>
        </p:spPr>
        <p:txBody>
          <a:bodyPr>
            <a:normAutofit fontScale="92500" lnSpcReduction="20000"/>
          </a:bodyPr>
          <a:lstStyle/>
          <a:p>
            <a:pPr marL="0" indent="0">
              <a:buNone/>
            </a:pPr>
            <a:r>
              <a:rPr lang="en-US" sz="4000" b="1" dirty="0"/>
              <a:t>Titus 1:2 … </a:t>
            </a:r>
            <a:r>
              <a:rPr lang="en-US" sz="4000" b="1" u="sng" dirty="0"/>
              <a:t>eternal life</a:t>
            </a:r>
            <a:r>
              <a:rPr lang="en-US" sz="4000" dirty="0"/>
              <a:t>, which God, who cannot lie, </a:t>
            </a:r>
            <a:r>
              <a:rPr lang="en-US" sz="4000" b="1" u="sng" dirty="0"/>
              <a:t>promised</a:t>
            </a:r>
            <a:r>
              <a:rPr lang="en-US" sz="4000" dirty="0"/>
              <a:t> long ages ago, </a:t>
            </a:r>
            <a:br>
              <a:rPr lang="en-US" sz="4000" dirty="0"/>
            </a:br>
            <a:endParaRPr lang="en-US" sz="4000" b="1" dirty="0"/>
          </a:p>
          <a:p>
            <a:pPr marL="0" indent="0">
              <a:buNone/>
            </a:pPr>
            <a:r>
              <a:rPr lang="en-US" sz="4000" b="1" dirty="0"/>
              <a:t>1 John 2:25 </a:t>
            </a:r>
            <a:r>
              <a:rPr lang="en-US" sz="4000" dirty="0"/>
              <a:t>This is the </a:t>
            </a:r>
            <a:r>
              <a:rPr lang="en-US" sz="4000" b="1" u="sng" dirty="0"/>
              <a:t>promise</a:t>
            </a:r>
            <a:r>
              <a:rPr lang="en-US" sz="4000" dirty="0"/>
              <a:t> which He Himself made to us: </a:t>
            </a:r>
            <a:r>
              <a:rPr lang="en-US" sz="4000" b="1" u="sng" dirty="0"/>
              <a:t>eternal life</a:t>
            </a:r>
            <a:r>
              <a:rPr lang="en-US" sz="4000" dirty="0"/>
              <a:t>. </a:t>
            </a:r>
          </a:p>
          <a:p>
            <a:pPr marL="0" indent="0">
              <a:buNone/>
            </a:pPr>
            <a:endParaRPr lang="en-US" sz="4000" dirty="0"/>
          </a:p>
          <a:p>
            <a:pPr marL="0" indent="0">
              <a:buNone/>
            </a:pPr>
            <a:r>
              <a:rPr lang="en-US" sz="4000" b="1" dirty="0"/>
              <a:t>1 John 5:11-12 </a:t>
            </a:r>
            <a:r>
              <a:rPr lang="en-US" sz="4000" dirty="0"/>
              <a:t> … God has </a:t>
            </a:r>
            <a:r>
              <a:rPr lang="en-US" sz="4000" b="1" u="sng" dirty="0"/>
              <a:t>given us eternal life</a:t>
            </a:r>
            <a:r>
              <a:rPr lang="en-US" sz="4000" dirty="0"/>
              <a:t>, and this life is in His Son. </a:t>
            </a:r>
            <a:r>
              <a:rPr lang="en-US" sz="4000" baseline="30000" dirty="0"/>
              <a:t>12 </a:t>
            </a:r>
            <a:r>
              <a:rPr lang="en-US" sz="4000" dirty="0"/>
              <a:t> He who has the Son has the life; he who does not have the Son of God does not have the life. </a:t>
            </a:r>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3"/>
          <a:stretch>
            <a:fillRect/>
          </a:stretch>
        </p:blipFill>
        <p:spPr>
          <a:xfrm>
            <a:off x="0" y="11651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2126231" y="116515"/>
            <a:ext cx="9706708"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t>Promise of Eternal Life</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2</a:t>
            </a:fld>
            <a:endParaRPr lang="en-US" sz="2000" dirty="0"/>
          </a:p>
        </p:txBody>
      </p:sp>
    </p:spTree>
    <p:extLst>
      <p:ext uri="{BB962C8B-B14F-4D97-AF65-F5344CB8AC3E}">
        <p14:creationId xmlns:p14="http://schemas.microsoft.com/office/powerpoint/2010/main" val="376383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228600" y="1135900"/>
            <a:ext cx="11723914" cy="5722100"/>
          </a:xfrm>
        </p:spPr>
        <p:txBody>
          <a:bodyPr>
            <a:normAutofit/>
          </a:bodyPr>
          <a:lstStyle/>
          <a:p>
            <a:pPr marL="0" indent="0">
              <a:buNone/>
            </a:pPr>
            <a:endParaRPr lang="en-US" sz="4000" b="1" dirty="0"/>
          </a:p>
          <a:p>
            <a:pPr marL="0" indent="0">
              <a:buNone/>
            </a:pPr>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3"/>
          <a:stretch>
            <a:fillRect/>
          </a:stretch>
        </p:blipFill>
        <p:spPr>
          <a:xfrm>
            <a:off x="0" y="11651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2126231" y="116515"/>
            <a:ext cx="9706708"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b="1" dirty="0"/>
              <a:t>Law Demands the Death of Sinners</a:t>
            </a:r>
          </a:p>
        </p:txBody>
      </p:sp>
      <p:sp>
        <p:nvSpPr>
          <p:cNvPr id="2" name="Rectangle 1">
            <a:extLst>
              <a:ext uri="{FF2B5EF4-FFF2-40B4-BE49-F238E27FC236}">
                <a16:creationId xmlns:a16="http://schemas.microsoft.com/office/drawing/2014/main" id="{4AE7CAF0-DC6D-45D4-BE8B-A51F2E1A96D5}"/>
              </a:ext>
            </a:extLst>
          </p:cNvPr>
          <p:cNvSpPr/>
          <p:nvPr/>
        </p:nvSpPr>
        <p:spPr>
          <a:xfrm>
            <a:off x="795609" y="2017084"/>
            <a:ext cx="10704195" cy="4401205"/>
          </a:xfrm>
          <a:prstGeom prst="rect">
            <a:avLst/>
          </a:prstGeom>
        </p:spPr>
        <p:txBody>
          <a:bodyPr wrap="square">
            <a:spAutoFit/>
          </a:bodyPr>
          <a:lstStyle/>
          <a:p>
            <a:r>
              <a:rPr lang="en-US" sz="2800" b="1" dirty="0"/>
              <a:t>Isaiah 59:2 </a:t>
            </a:r>
            <a:r>
              <a:rPr lang="en-US" sz="2800" dirty="0"/>
              <a:t> But your iniquities have made a </a:t>
            </a:r>
            <a:r>
              <a:rPr lang="en-US" sz="2800" b="1" u="sng" dirty="0"/>
              <a:t>separation</a:t>
            </a:r>
            <a:r>
              <a:rPr lang="en-US" sz="2800" dirty="0"/>
              <a:t> between you and your God….</a:t>
            </a:r>
          </a:p>
          <a:p>
            <a:r>
              <a:rPr lang="en-US" sz="2800" dirty="0"/>
              <a:t> </a:t>
            </a:r>
          </a:p>
          <a:p>
            <a:r>
              <a:rPr lang="en-US" sz="2800" b="1" dirty="0"/>
              <a:t>2 Thessalonians 1:8-9 </a:t>
            </a:r>
            <a:r>
              <a:rPr lang="en-US" sz="2800" dirty="0"/>
              <a:t>to those who </a:t>
            </a:r>
            <a:r>
              <a:rPr lang="en-US" sz="2800" b="1" u="sng" dirty="0"/>
              <a:t>do not obey</a:t>
            </a:r>
            <a:r>
              <a:rPr lang="en-US" sz="2800" dirty="0"/>
              <a:t> the gospel of our Lord Jesus. </a:t>
            </a:r>
            <a:r>
              <a:rPr lang="en-US" sz="2800" baseline="30000" dirty="0"/>
              <a:t>9 </a:t>
            </a:r>
            <a:r>
              <a:rPr lang="en-US" sz="2800" dirty="0"/>
              <a:t> These will pay the penalty of </a:t>
            </a:r>
            <a:r>
              <a:rPr lang="en-US" sz="2800" b="1" u="sng" dirty="0"/>
              <a:t>eternal destruction</a:t>
            </a:r>
            <a:r>
              <a:rPr lang="en-US" sz="2800" dirty="0"/>
              <a:t>, </a:t>
            </a:r>
            <a:r>
              <a:rPr lang="en-US" sz="2800" b="1" u="sng" dirty="0"/>
              <a:t>away from the presence of the Lord</a:t>
            </a:r>
            <a:r>
              <a:rPr lang="en-US" sz="2800" dirty="0"/>
              <a:t> ….</a:t>
            </a:r>
          </a:p>
          <a:p>
            <a:endParaRPr lang="en-US" sz="2800" dirty="0"/>
          </a:p>
          <a:p>
            <a:r>
              <a:rPr lang="en-US" sz="2800" b="1" dirty="0"/>
              <a:t>Ezekiel 18:20 </a:t>
            </a:r>
            <a:r>
              <a:rPr lang="en-US" sz="2800" dirty="0"/>
              <a:t>"The person who </a:t>
            </a:r>
            <a:r>
              <a:rPr lang="en-US" sz="2800" b="1" u="sng" dirty="0"/>
              <a:t>sins will die</a:t>
            </a:r>
            <a:r>
              <a:rPr lang="en-US" sz="2800" dirty="0"/>
              <a:t>….</a:t>
            </a:r>
          </a:p>
          <a:p>
            <a:r>
              <a:rPr lang="en-US" sz="2800" dirty="0"/>
              <a:t> </a:t>
            </a:r>
          </a:p>
          <a:p>
            <a:r>
              <a:rPr lang="en-US" sz="2800" b="1" dirty="0"/>
              <a:t>Romans 6:23 </a:t>
            </a:r>
            <a:r>
              <a:rPr lang="en-US" sz="2800" dirty="0"/>
              <a:t>For the wages of </a:t>
            </a:r>
            <a:r>
              <a:rPr lang="en-US" sz="2800" b="1" u="sng" dirty="0"/>
              <a:t>sin is death</a:t>
            </a:r>
            <a:r>
              <a:rPr lang="en-US" sz="2800" dirty="0"/>
              <a:t>….</a:t>
            </a:r>
            <a:endParaRPr lang="en-US" sz="2800" b="1" dirty="0"/>
          </a:p>
        </p:txBody>
      </p:sp>
    </p:spTree>
    <p:extLst>
      <p:ext uri="{BB962C8B-B14F-4D97-AF65-F5344CB8AC3E}">
        <p14:creationId xmlns:p14="http://schemas.microsoft.com/office/powerpoint/2010/main" val="68732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228600" y="1135900"/>
            <a:ext cx="11723914" cy="5722100"/>
          </a:xfrm>
        </p:spPr>
        <p:txBody>
          <a:bodyPr>
            <a:normAutofit/>
          </a:bodyPr>
          <a:lstStyle/>
          <a:p>
            <a:pPr marL="0" indent="0">
              <a:buNone/>
            </a:pPr>
            <a:endParaRPr lang="en-US" sz="4000" b="1" dirty="0"/>
          </a:p>
          <a:p>
            <a:pPr marL="0" indent="0">
              <a:buNone/>
            </a:pPr>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3"/>
          <a:stretch>
            <a:fillRect/>
          </a:stretch>
        </p:blipFill>
        <p:spPr>
          <a:xfrm>
            <a:off x="0" y="11651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2126231" y="116515"/>
            <a:ext cx="9706708"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b="1" dirty="0"/>
              <a:t>Problem: All Men Have Sinned</a:t>
            </a:r>
          </a:p>
        </p:txBody>
      </p:sp>
      <p:sp>
        <p:nvSpPr>
          <p:cNvPr id="2" name="Rectangle 1">
            <a:extLst>
              <a:ext uri="{FF2B5EF4-FFF2-40B4-BE49-F238E27FC236}">
                <a16:creationId xmlns:a16="http://schemas.microsoft.com/office/drawing/2014/main" id="{4AE7CAF0-DC6D-45D4-BE8B-A51F2E1A96D5}"/>
              </a:ext>
            </a:extLst>
          </p:cNvPr>
          <p:cNvSpPr/>
          <p:nvPr/>
        </p:nvSpPr>
        <p:spPr>
          <a:xfrm>
            <a:off x="738459" y="1595021"/>
            <a:ext cx="10704195" cy="4031873"/>
          </a:xfrm>
          <a:prstGeom prst="rect">
            <a:avLst/>
          </a:prstGeom>
        </p:spPr>
        <p:txBody>
          <a:bodyPr wrap="square">
            <a:spAutoFit/>
          </a:bodyPr>
          <a:lstStyle/>
          <a:p>
            <a:r>
              <a:rPr lang="en-US" sz="3200" b="1" dirty="0"/>
              <a:t>Psalm 14:3 …</a:t>
            </a:r>
            <a:r>
              <a:rPr lang="en-US" sz="3200" dirty="0"/>
              <a:t> There is </a:t>
            </a:r>
            <a:r>
              <a:rPr lang="en-US" sz="3200" b="1" u="sng" dirty="0"/>
              <a:t>none righteous</a:t>
            </a:r>
            <a:r>
              <a:rPr lang="en-US" sz="3200" dirty="0"/>
              <a:t>, not even one. </a:t>
            </a:r>
          </a:p>
          <a:p>
            <a:r>
              <a:rPr lang="en-US" sz="3200" dirty="0"/>
              <a:t>  </a:t>
            </a:r>
          </a:p>
          <a:p>
            <a:r>
              <a:rPr lang="en-US" sz="3200" b="1" dirty="0"/>
              <a:t>Romans 3:23 </a:t>
            </a:r>
            <a:r>
              <a:rPr lang="en-US" sz="3200" dirty="0"/>
              <a:t>for </a:t>
            </a:r>
            <a:r>
              <a:rPr lang="en-US" sz="3200" b="1" u="sng" dirty="0"/>
              <a:t>all have sinned</a:t>
            </a:r>
            <a:r>
              <a:rPr lang="en-US" sz="3200" dirty="0"/>
              <a:t> and fall short of the glory of God</a:t>
            </a:r>
          </a:p>
          <a:p>
            <a:r>
              <a:rPr lang="en-US" sz="3200" dirty="0"/>
              <a:t> </a:t>
            </a:r>
          </a:p>
          <a:p>
            <a:r>
              <a:rPr lang="en-US" sz="3200" b="1" dirty="0"/>
              <a:t>Romans 5:12 </a:t>
            </a:r>
            <a:r>
              <a:rPr lang="en-US" sz="3200" dirty="0"/>
              <a:t>…. and so </a:t>
            </a:r>
            <a:r>
              <a:rPr lang="en-US" sz="3200" b="1" u="sng" dirty="0"/>
              <a:t>death spread to all men</a:t>
            </a:r>
            <a:r>
              <a:rPr lang="en-US" sz="3200" dirty="0"/>
              <a:t>, because </a:t>
            </a:r>
            <a:r>
              <a:rPr lang="en-US" sz="3200" b="1" u="sng" dirty="0"/>
              <a:t>all sinned</a:t>
            </a:r>
            <a:r>
              <a:rPr lang="en-US" sz="3200" dirty="0"/>
              <a:t>—</a:t>
            </a:r>
          </a:p>
          <a:p>
            <a:r>
              <a:rPr lang="en-US" sz="3200" dirty="0"/>
              <a:t> </a:t>
            </a:r>
          </a:p>
        </p:txBody>
      </p:sp>
    </p:spTree>
    <p:extLst>
      <p:ext uri="{BB962C8B-B14F-4D97-AF65-F5344CB8AC3E}">
        <p14:creationId xmlns:p14="http://schemas.microsoft.com/office/powerpoint/2010/main" val="328321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399506" y="1501660"/>
            <a:ext cx="11164778" cy="4956290"/>
          </a:xfrm>
        </p:spPr>
        <p:txBody>
          <a:bodyPr>
            <a:normAutofit fontScale="92500" lnSpcReduction="10000"/>
          </a:bodyPr>
          <a:lstStyle/>
          <a:p>
            <a:pPr marL="0" indent="0">
              <a:buNone/>
            </a:pPr>
            <a:r>
              <a:rPr lang="en-US" sz="3600" dirty="0"/>
              <a:t>God’s Promise of Eternal Life versus God’s Law Requiring Death</a:t>
            </a:r>
          </a:p>
          <a:p>
            <a:pPr marL="0" indent="0">
              <a:buNone/>
            </a:pPr>
            <a:endParaRPr lang="en-US" sz="3600" dirty="0"/>
          </a:p>
          <a:p>
            <a:r>
              <a:rPr lang="en-US" sz="3600" b="1" dirty="0"/>
              <a:t>Law of Sin and Death: </a:t>
            </a:r>
            <a:r>
              <a:rPr lang="en-US" sz="3600" dirty="0"/>
              <a:t>God must satisfy the requirements of His law demanding the eternal death of those who sin and, at the same time, </a:t>
            </a:r>
          </a:p>
          <a:p>
            <a:endParaRPr lang="en-US" sz="3600" dirty="0"/>
          </a:p>
          <a:p>
            <a:r>
              <a:rPr lang="en-US" sz="3600" b="1" dirty="0"/>
              <a:t>Law of the Spirit of Life: </a:t>
            </a:r>
            <a:r>
              <a:rPr lang="en-US" sz="3600" dirty="0"/>
              <a:t>Provide His children under the sentence of death with salvation through His love, mercy, grace and compassion – according to His eternal promise</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3"/>
          <a:stretch>
            <a:fillRect/>
          </a:stretch>
        </p:blipFill>
        <p:spPr>
          <a:xfrm>
            <a:off x="0" y="11651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2126231" y="116515"/>
            <a:ext cx="9706708"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b="1" dirty="0"/>
              <a:t>A Dilemma?</a:t>
            </a:r>
          </a:p>
        </p:txBody>
      </p:sp>
    </p:spTree>
    <p:extLst>
      <p:ext uri="{BB962C8B-B14F-4D97-AF65-F5344CB8AC3E}">
        <p14:creationId xmlns:p14="http://schemas.microsoft.com/office/powerpoint/2010/main" val="410414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68086" y="1593100"/>
            <a:ext cx="11164778" cy="4956290"/>
          </a:xfrm>
        </p:spPr>
        <p:txBody>
          <a:bodyPr>
            <a:normAutofit fontScale="85000" lnSpcReduction="20000"/>
          </a:bodyPr>
          <a:lstStyle/>
          <a:p>
            <a:pPr marL="0" indent="0">
              <a:buNone/>
            </a:pPr>
            <a:r>
              <a:rPr lang="en-US" sz="3600" b="1" dirty="0"/>
              <a:t>Jesus Christ’s Sacrificial Death </a:t>
            </a:r>
            <a:r>
              <a:rPr lang="en-US" sz="3600" dirty="0"/>
              <a:t>– Two Accomplishments: Abolished Death and Brought Life – broadly referred to as salvation</a:t>
            </a:r>
          </a:p>
          <a:p>
            <a:pPr marL="0" indent="0">
              <a:buNone/>
            </a:pPr>
            <a:endParaRPr lang="en-US" sz="3600" b="1" dirty="0"/>
          </a:p>
          <a:p>
            <a:pPr marL="0" indent="0">
              <a:buNone/>
            </a:pPr>
            <a:r>
              <a:rPr lang="en-US" sz="3600" b="1" dirty="0"/>
              <a:t>2 Timothy 1:8-10 …</a:t>
            </a:r>
            <a:r>
              <a:rPr lang="en-US" sz="3600" dirty="0"/>
              <a:t>God, </a:t>
            </a:r>
            <a:r>
              <a:rPr lang="en-US" sz="3600" baseline="30000" dirty="0"/>
              <a:t>9 </a:t>
            </a:r>
            <a:r>
              <a:rPr lang="en-US" sz="3600" dirty="0"/>
              <a:t> who has </a:t>
            </a:r>
            <a:r>
              <a:rPr lang="en-US" sz="3600" b="1" u="sng" dirty="0"/>
              <a:t>saved us</a:t>
            </a:r>
            <a:r>
              <a:rPr lang="en-US" sz="3600" b="1" dirty="0"/>
              <a:t> </a:t>
            </a:r>
            <a:r>
              <a:rPr lang="en-US" sz="3600" dirty="0"/>
              <a:t>(How? by Christ’s one sacrifice) … not according to our </a:t>
            </a:r>
            <a:r>
              <a:rPr lang="en-US" sz="3600" b="1" u="sng" dirty="0"/>
              <a:t>works</a:t>
            </a:r>
            <a:r>
              <a:rPr lang="en-US" sz="3600" dirty="0"/>
              <a:t> (why?  All have sinned), but according to </a:t>
            </a:r>
            <a:r>
              <a:rPr lang="en-US" sz="3600" b="1" u="sng" dirty="0"/>
              <a:t>His own purpose </a:t>
            </a:r>
            <a:r>
              <a:rPr lang="en-US" sz="3600" dirty="0"/>
              <a:t>(save His children in order to have children – Ephesians 1:4-5) and </a:t>
            </a:r>
            <a:r>
              <a:rPr lang="en-US" sz="3600" b="1" u="sng" dirty="0"/>
              <a:t>grace</a:t>
            </a:r>
            <a:r>
              <a:rPr lang="en-US" sz="3600" dirty="0"/>
              <a:t> (God’s favor by which we are saved – Ephesians 2:8-9) which was </a:t>
            </a:r>
            <a:r>
              <a:rPr lang="en-US" sz="3600" b="1" u="sng" dirty="0"/>
              <a:t>granted us in Christ Jesus</a:t>
            </a:r>
            <a:r>
              <a:rPr lang="en-US" sz="3600" dirty="0"/>
              <a:t> (1 John 5:11-12) from </a:t>
            </a:r>
            <a:r>
              <a:rPr lang="en-US" sz="3600" b="1" u="sng" dirty="0"/>
              <a:t>all eternity</a:t>
            </a:r>
            <a:r>
              <a:rPr lang="en-US" sz="3600" dirty="0"/>
              <a:t> (before time began – when the Promise was given – Titus 1:2), </a:t>
            </a:r>
            <a:r>
              <a:rPr lang="en-US" sz="3600" baseline="30000" dirty="0"/>
              <a:t>10 </a:t>
            </a:r>
            <a:r>
              <a:rPr lang="en-US" sz="3600" dirty="0"/>
              <a:t> but now has been revealed by the appearing of our Savior Christ Jesus, who </a:t>
            </a:r>
            <a:r>
              <a:rPr lang="en-US" sz="3600" b="1" u="sng" dirty="0"/>
              <a:t>abolished death </a:t>
            </a:r>
            <a:r>
              <a:rPr lang="en-US" sz="3600" dirty="0"/>
              <a:t>and </a:t>
            </a:r>
            <a:r>
              <a:rPr lang="en-US" sz="3600" b="1" u="sng" dirty="0"/>
              <a:t>brought life and immortality</a:t>
            </a:r>
            <a:r>
              <a:rPr lang="en-US" sz="3600" dirty="0"/>
              <a:t> ….</a:t>
            </a:r>
            <a:endParaRPr lang="en-US" sz="3600" b="1" u="sng"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3"/>
          <a:stretch>
            <a:fillRect/>
          </a:stretch>
        </p:blipFill>
        <p:spPr>
          <a:xfrm>
            <a:off x="0" y="11651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2126231" y="116515"/>
            <a:ext cx="9706708"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b="1" dirty="0"/>
              <a:t>One Sacrifice – Two Offerings</a:t>
            </a:r>
          </a:p>
        </p:txBody>
      </p:sp>
    </p:spTree>
    <p:extLst>
      <p:ext uri="{BB962C8B-B14F-4D97-AF65-F5344CB8AC3E}">
        <p14:creationId xmlns:p14="http://schemas.microsoft.com/office/powerpoint/2010/main" val="295398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28604" y="1503044"/>
            <a:ext cx="11146611" cy="4954905"/>
          </a:xfrm>
        </p:spPr>
        <p:txBody>
          <a:bodyPr>
            <a:normAutofit fontScale="85000" lnSpcReduction="20000"/>
          </a:bodyPr>
          <a:lstStyle/>
          <a:p>
            <a:pPr marL="0" indent="0">
              <a:buNone/>
            </a:pPr>
            <a:r>
              <a:rPr lang="en-US" sz="2800" dirty="0"/>
              <a:t>God sent His Son, Jesus Christ into the world to suffer our penalty of death in our stead.  </a:t>
            </a:r>
            <a:r>
              <a:rPr lang="en-US" sz="2800" b="1" dirty="0"/>
              <a:t>Romans 5:6, 8, 10</a:t>
            </a:r>
          </a:p>
          <a:p>
            <a:pPr marL="0" indent="0">
              <a:buNone/>
            </a:pPr>
            <a:endParaRPr lang="en-US" sz="2800" dirty="0"/>
          </a:p>
          <a:p>
            <a:r>
              <a:rPr lang="en-US" sz="2800" dirty="0"/>
              <a:t>The Law Demands the Penalty of Death for the Commission of Sin. </a:t>
            </a:r>
          </a:p>
          <a:p>
            <a:endParaRPr lang="en-US" sz="2800" dirty="0"/>
          </a:p>
          <a:p>
            <a:r>
              <a:rPr lang="en-US" sz="2800" dirty="0"/>
              <a:t>Justice requires sin’s death penalty be paid and Jesus paid it. When Christ died in our stead, He abolished death. 2 Timothy 1:10</a:t>
            </a:r>
          </a:p>
          <a:p>
            <a:endParaRPr lang="en-US" sz="2800" dirty="0"/>
          </a:p>
          <a:p>
            <a:pPr marL="0" indent="0">
              <a:buNone/>
            </a:pPr>
            <a:r>
              <a:rPr lang="en-US" sz="2800" dirty="0"/>
              <a:t>But Jesus’s supreme act of love on our behalf, as great as it is, is not enough to save us.  </a:t>
            </a:r>
          </a:p>
          <a:p>
            <a:pPr marL="0" indent="0">
              <a:buNone/>
            </a:pPr>
            <a:endParaRPr lang="en-US" sz="2800" dirty="0"/>
          </a:p>
          <a:p>
            <a:pPr marL="0" indent="0">
              <a:buNone/>
            </a:pPr>
            <a:r>
              <a:rPr lang="en-US" sz="2800" dirty="0"/>
              <a:t>Jesus had to also give God’s children life and immortality as likewise expressed in 2 Timothy 2:10.  This is the second offering through Christ’s one sacrifice.</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3"/>
          <a:stretch>
            <a:fillRect/>
          </a:stretch>
        </p:blipFill>
        <p:spPr>
          <a:xfrm>
            <a:off x="0" y="11651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2126231" y="116515"/>
            <a:ext cx="9706708"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b="1" dirty="0"/>
              <a:t>Abolish Death</a:t>
            </a:r>
          </a:p>
        </p:txBody>
      </p:sp>
    </p:spTree>
    <p:extLst>
      <p:ext uri="{BB962C8B-B14F-4D97-AF65-F5344CB8AC3E}">
        <p14:creationId xmlns:p14="http://schemas.microsoft.com/office/powerpoint/2010/main" val="3840144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294599" y="1295920"/>
            <a:ext cx="11723914" cy="5245651"/>
          </a:xfrm>
        </p:spPr>
        <p:txBody>
          <a:bodyPr>
            <a:noAutofit/>
          </a:bodyPr>
          <a:lstStyle/>
          <a:p>
            <a:pPr marL="0" lvl="0" indent="0">
              <a:buNone/>
            </a:pPr>
            <a:r>
              <a:rPr lang="en-US" sz="2800" b="1" dirty="0"/>
              <a:t>Salvation – </a:t>
            </a:r>
            <a:r>
              <a:rPr lang="en-US" sz="2800" dirty="0"/>
              <a:t>2 Timothy 1:10: Jesus accomplished two results on the cross</a:t>
            </a:r>
          </a:p>
          <a:p>
            <a:r>
              <a:rPr lang="en-US" sz="2800" dirty="0"/>
              <a:t>Abolished Death and Gave Eternal Life</a:t>
            </a:r>
          </a:p>
          <a:p>
            <a:r>
              <a:rPr lang="en-US" sz="2800" dirty="0"/>
              <a:t>Although Closely Aligned – They are not the same</a:t>
            </a:r>
          </a:p>
          <a:p>
            <a:pPr marL="0" indent="0">
              <a:buNone/>
            </a:pPr>
            <a:r>
              <a:rPr lang="en-US" sz="2800" dirty="0"/>
              <a:t>The Point is this:</a:t>
            </a:r>
          </a:p>
          <a:p>
            <a:r>
              <a:rPr lang="en-US" sz="2800" dirty="0"/>
              <a:t>In order to be fully </a:t>
            </a:r>
            <a:r>
              <a:rPr lang="en-US" sz="2800" b="1" u="sng" dirty="0"/>
              <a:t>saved from death</a:t>
            </a:r>
            <a:r>
              <a:rPr lang="en-US" sz="2800" dirty="0"/>
              <a:t>, </a:t>
            </a:r>
          </a:p>
          <a:p>
            <a:r>
              <a:rPr lang="en-US" sz="2800" dirty="0"/>
              <a:t>God must </a:t>
            </a:r>
            <a:r>
              <a:rPr lang="en-US" sz="2800" b="1" u="sng" dirty="0"/>
              <a:t>give us eternal life</a:t>
            </a:r>
            <a:r>
              <a:rPr lang="en-US" sz="2800" dirty="0"/>
              <a:t>.  2 Timothy 1:10</a:t>
            </a:r>
          </a:p>
          <a:p>
            <a:pPr lvl="0"/>
            <a:r>
              <a:rPr lang="en-US" sz="2800" b="1" dirty="0"/>
              <a:t>Eternal life (union with God)</a:t>
            </a:r>
            <a:r>
              <a:rPr lang="en-US" sz="2800" dirty="0"/>
              <a:t> requires the forgiveness and cleansing of our sins (never remembered – Hebrews 10:17; Jeremiah 31:34) such that we become perfectly and infinitely holy and blameless.  </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3"/>
          <a:stretch>
            <a:fillRect/>
          </a:stretch>
        </p:blipFill>
        <p:spPr>
          <a:xfrm>
            <a:off x="0" y="-4350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2126231" y="116515"/>
            <a:ext cx="9706708"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b="1" dirty="0"/>
              <a:t>Abolishment of Death Penalty</a:t>
            </a:r>
          </a:p>
        </p:txBody>
      </p:sp>
    </p:spTree>
    <p:extLst>
      <p:ext uri="{BB962C8B-B14F-4D97-AF65-F5344CB8AC3E}">
        <p14:creationId xmlns:p14="http://schemas.microsoft.com/office/powerpoint/2010/main" val="445555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234043" y="1708785"/>
            <a:ext cx="11723914" cy="4863465"/>
          </a:xfrm>
        </p:spPr>
        <p:txBody>
          <a:bodyPr>
            <a:noAutofit/>
          </a:bodyPr>
          <a:lstStyle/>
          <a:p>
            <a:pPr marL="0" indent="0">
              <a:buNone/>
            </a:pPr>
            <a:r>
              <a:rPr lang="en-US" sz="3200" b="1" u="sng" dirty="0"/>
              <a:t>Leviticus 17:11 </a:t>
            </a:r>
          </a:p>
          <a:p>
            <a:r>
              <a:rPr lang="en-US" sz="3200" b="1" u="sng" dirty="0"/>
              <a:t>Life</a:t>
            </a:r>
            <a:r>
              <a:rPr lang="en-US" sz="3200" b="1" dirty="0"/>
              <a:t>: </a:t>
            </a:r>
            <a:r>
              <a:rPr lang="en-US" sz="3200" dirty="0"/>
              <a:t>Life is in the blood</a:t>
            </a:r>
            <a:r>
              <a:rPr lang="en-US" sz="3200" b="1" dirty="0"/>
              <a:t>.</a:t>
            </a:r>
          </a:p>
          <a:p>
            <a:r>
              <a:rPr lang="en-US" sz="3200" dirty="0"/>
              <a:t> </a:t>
            </a:r>
            <a:r>
              <a:rPr lang="en-US" sz="3200" b="1" u="sng" dirty="0"/>
              <a:t>Atonement</a:t>
            </a:r>
            <a:r>
              <a:rPr lang="en-US" sz="3200" b="1" dirty="0"/>
              <a:t>: </a:t>
            </a:r>
            <a:r>
              <a:rPr lang="en-US" sz="3200" dirty="0"/>
              <a:t>God gives the innocent blood to the guilty sinner to make </a:t>
            </a:r>
            <a:r>
              <a:rPr lang="en-US" sz="3200" b="1" u="sng" dirty="0"/>
              <a:t>atonement for sin</a:t>
            </a:r>
            <a:r>
              <a:rPr lang="en-US" sz="3200" dirty="0"/>
              <a:t> (cover, propitiate, forgive)</a:t>
            </a:r>
          </a:p>
          <a:p>
            <a:r>
              <a:rPr lang="en-US" sz="3200" b="1" u="sng" dirty="0"/>
              <a:t>The blood by reason of the life</a:t>
            </a:r>
            <a:r>
              <a:rPr lang="en-US" sz="3200" dirty="0"/>
              <a:t>: Makes </a:t>
            </a:r>
            <a:r>
              <a:rPr lang="en-US" sz="3200" b="1" u="sng" dirty="0"/>
              <a:t>atonement</a:t>
            </a:r>
            <a:r>
              <a:rPr lang="en-US" sz="3200" dirty="0"/>
              <a:t>.</a:t>
            </a:r>
          </a:p>
          <a:p>
            <a:pPr marL="0" indent="0">
              <a:buNone/>
            </a:pPr>
            <a:r>
              <a:rPr lang="en-US" sz="3200" b="1" u="sng" dirty="0"/>
              <a:t>Hebrews 9:22</a:t>
            </a:r>
          </a:p>
          <a:p>
            <a:r>
              <a:rPr lang="en-US" sz="3200" b="1" dirty="0"/>
              <a:t>Sanctification:</a:t>
            </a:r>
            <a:r>
              <a:rPr lang="en-US" sz="3200" dirty="0"/>
              <a:t> All things are </a:t>
            </a:r>
            <a:r>
              <a:rPr lang="en-US" sz="3200" b="1" u="sng" dirty="0"/>
              <a:t>cleansed</a:t>
            </a:r>
            <a:r>
              <a:rPr lang="en-US" sz="3200" dirty="0"/>
              <a:t> with blood</a:t>
            </a:r>
          </a:p>
          <a:p>
            <a:r>
              <a:rPr lang="en-US" sz="3200" b="1" dirty="0"/>
              <a:t>Forgiveness:</a:t>
            </a:r>
            <a:r>
              <a:rPr lang="en-US" sz="3200" dirty="0"/>
              <a:t> Without shedding of blood there is no </a:t>
            </a:r>
            <a:r>
              <a:rPr lang="en-US" sz="3200" b="1" u="sng" dirty="0"/>
              <a:t>forgiveness</a:t>
            </a:r>
            <a:r>
              <a:rPr lang="en-US" sz="3200" dirty="0"/>
              <a:t>.</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3"/>
          <a:stretch>
            <a:fillRect/>
          </a:stretch>
        </p:blipFill>
        <p:spPr>
          <a:xfrm>
            <a:off x="0" y="-10637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2126231" y="116515"/>
            <a:ext cx="9706708" cy="1019385"/>
          </a:xfrm>
          <a:prstGeom prst="rect">
            <a:avLst/>
          </a:prstGeom>
        </p:spPr>
        <p:txBody>
          <a:bodyPr vert="horz" lIns="91440" tIns="45720" rIns="91440" bIns="45720" rtlCol="0" anchor="ctr">
            <a:normAutofit fontScale="77500" lnSpcReduction="2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b="1" dirty="0"/>
              <a:t>Cleansing &amp; Forgiveness – Shed Blood of the Innocent Life Sacrificed for Our Sins</a:t>
            </a:r>
          </a:p>
        </p:txBody>
      </p:sp>
    </p:spTree>
    <p:extLst>
      <p:ext uri="{BB962C8B-B14F-4D97-AF65-F5344CB8AC3E}">
        <p14:creationId xmlns:p14="http://schemas.microsoft.com/office/powerpoint/2010/main" val="29172805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1845</TotalTime>
  <Words>2163</Words>
  <Application>Microsoft Office PowerPoint</Application>
  <PresentationFormat>Widescreen</PresentationFormat>
  <Paragraphs>180</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Celestial</vt:lpstr>
      <vt:lpstr>Death – Burial  and Resurrection of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 – The Perfect Sacrifice for Sin</dc:title>
  <dc:creator>BRIAN HALEY</dc:creator>
  <cp:lastModifiedBy>BRIAN HALEY</cp:lastModifiedBy>
  <cp:revision>159</cp:revision>
  <cp:lastPrinted>2020-07-05T06:07:54Z</cp:lastPrinted>
  <dcterms:created xsi:type="dcterms:W3CDTF">2019-10-26T20:38:42Z</dcterms:created>
  <dcterms:modified xsi:type="dcterms:W3CDTF">2020-07-05T13:22:02Z</dcterms:modified>
</cp:coreProperties>
</file>