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2"/>
  </p:notesMasterIdLst>
  <p:handoutMasterIdLst>
    <p:handoutMasterId r:id="rId23"/>
  </p:handoutMasterIdLst>
  <p:sldIdLst>
    <p:sldId id="540" r:id="rId2"/>
    <p:sldId id="472" r:id="rId3"/>
    <p:sldId id="552" r:id="rId4"/>
    <p:sldId id="553" r:id="rId5"/>
    <p:sldId id="554" r:id="rId6"/>
    <p:sldId id="555" r:id="rId7"/>
    <p:sldId id="556" r:id="rId8"/>
    <p:sldId id="557" r:id="rId9"/>
    <p:sldId id="560" r:id="rId10"/>
    <p:sldId id="519" r:id="rId11"/>
    <p:sldId id="561" r:id="rId12"/>
    <p:sldId id="521" r:id="rId13"/>
    <p:sldId id="524" r:id="rId14"/>
    <p:sldId id="537" r:id="rId15"/>
    <p:sldId id="562" r:id="rId16"/>
    <p:sldId id="563" r:id="rId17"/>
    <p:sldId id="564" r:id="rId18"/>
    <p:sldId id="266" r:id="rId19"/>
    <p:sldId id="498" r:id="rId20"/>
    <p:sldId id="499" r:id="rId21"/>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77"/>
    <p:restoredTop sz="94667"/>
  </p:normalViewPr>
  <p:slideViewPr>
    <p:cSldViewPr snapToGrid="0" snapToObjects="1">
      <p:cViewPr>
        <p:scale>
          <a:sx n="110" d="100"/>
          <a:sy n="110" d="100"/>
        </p:scale>
        <p:origin x="144" y="184"/>
      </p:cViewPr>
      <p:guideLst/>
    </p:cSldViewPr>
  </p:slideViewPr>
  <p:notesTextViewPr>
    <p:cViewPr>
      <p:scale>
        <a:sx n="1" d="1"/>
        <a:sy n="1" d="1"/>
      </p:scale>
      <p:origin x="0" y="0"/>
    </p:cViewPr>
  </p:notesTextViewPr>
  <p:sorterViewPr>
    <p:cViewPr>
      <p:scale>
        <a:sx n="170" d="100"/>
        <a:sy n="17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4091"/>
          </a:xfrm>
          <a:prstGeom prst="rect">
            <a:avLst/>
          </a:prstGeom>
        </p:spPr>
        <p:txBody>
          <a:bodyPr vert="horz" lIns="91440" tIns="45720" rIns="91440" bIns="45720" rtlCol="0"/>
          <a:lstStyle>
            <a:lvl1pPr algn="r">
              <a:defRPr sz="1200"/>
            </a:lvl1pPr>
          </a:lstStyle>
          <a:p>
            <a:fld id="{E2F08EB7-79B4-A841-A78F-1642B185D14D}" type="datetimeFigureOut">
              <a:rPr lang="en-US" smtClean="0"/>
              <a:t>8/12/20</a:t>
            </a:fld>
            <a:endParaRPr lang="en-US"/>
          </a:p>
        </p:txBody>
      </p:sp>
      <p:sp>
        <p:nvSpPr>
          <p:cNvPr id="4" name="Footer Placeholder 3"/>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4090"/>
          </a:xfrm>
          <a:prstGeom prst="rect">
            <a:avLst/>
          </a:prstGeom>
        </p:spPr>
        <p:txBody>
          <a:bodyPr vert="horz" lIns="91440" tIns="45720" rIns="91440" bIns="45720" rtlCol="0" anchor="b"/>
          <a:lstStyle>
            <a:lvl1pPr algn="r">
              <a:defRPr sz="1200"/>
            </a:lvl1pPr>
          </a:lstStyle>
          <a:p>
            <a:fld id="{5CBC4BC3-4A24-CD46-A5F4-EEF71C82E587}" type="slidenum">
              <a:rPr lang="en-US" smtClean="0"/>
              <a:t>‹#›</a:t>
            </a:fld>
            <a:endParaRPr lang="en-US"/>
          </a:p>
        </p:txBody>
      </p:sp>
    </p:spTree>
    <p:extLst>
      <p:ext uri="{BB962C8B-B14F-4D97-AF65-F5344CB8AC3E}">
        <p14:creationId xmlns:p14="http://schemas.microsoft.com/office/powerpoint/2010/main" val="12049357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334B4FE5-30B5-A343-83AC-87AE9AC66685}" type="datetimeFigureOut">
              <a:rPr lang="en-US" smtClean="0"/>
              <a:t>8/12/20</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367FCB23-17A2-8E42-A874-90876DB73E3A}" type="slidenum">
              <a:rPr lang="en-US" smtClean="0"/>
              <a:t>‹#›</a:t>
            </a:fld>
            <a:endParaRPr lang="en-US"/>
          </a:p>
        </p:txBody>
      </p:sp>
    </p:spTree>
    <p:extLst>
      <p:ext uri="{BB962C8B-B14F-4D97-AF65-F5344CB8AC3E}">
        <p14:creationId xmlns:p14="http://schemas.microsoft.com/office/powerpoint/2010/main" val="1834364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10</a:t>
            </a:fld>
            <a:endParaRPr lang="en-US"/>
          </a:p>
        </p:txBody>
      </p:sp>
    </p:spTree>
    <p:extLst>
      <p:ext uri="{BB962C8B-B14F-4D97-AF65-F5344CB8AC3E}">
        <p14:creationId xmlns:p14="http://schemas.microsoft.com/office/powerpoint/2010/main" val="1100420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11</a:t>
            </a:fld>
            <a:endParaRPr lang="en-US"/>
          </a:p>
        </p:txBody>
      </p:sp>
    </p:spTree>
    <p:extLst>
      <p:ext uri="{BB962C8B-B14F-4D97-AF65-F5344CB8AC3E}">
        <p14:creationId xmlns:p14="http://schemas.microsoft.com/office/powerpoint/2010/main" val="1329294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12</a:t>
            </a:fld>
            <a:endParaRPr lang="en-US"/>
          </a:p>
        </p:txBody>
      </p:sp>
    </p:spTree>
    <p:extLst>
      <p:ext uri="{BB962C8B-B14F-4D97-AF65-F5344CB8AC3E}">
        <p14:creationId xmlns:p14="http://schemas.microsoft.com/office/powerpoint/2010/main" val="687491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13</a:t>
            </a:fld>
            <a:endParaRPr lang="en-US"/>
          </a:p>
        </p:txBody>
      </p:sp>
    </p:spTree>
    <p:extLst>
      <p:ext uri="{BB962C8B-B14F-4D97-AF65-F5344CB8AC3E}">
        <p14:creationId xmlns:p14="http://schemas.microsoft.com/office/powerpoint/2010/main" val="1882894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14</a:t>
            </a:fld>
            <a:endParaRPr lang="en-US"/>
          </a:p>
        </p:txBody>
      </p:sp>
    </p:spTree>
    <p:extLst>
      <p:ext uri="{BB962C8B-B14F-4D97-AF65-F5344CB8AC3E}">
        <p14:creationId xmlns:p14="http://schemas.microsoft.com/office/powerpoint/2010/main" val="1783975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15</a:t>
            </a:fld>
            <a:endParaRPr lang="en-US"/>
          </a:p>
        </p:txBody>
      </p:sp>
    </p:spTree>
    <p:extLst>
      <p:ext uri="{BB962C8B-B14F-4D97-AF65-F5344CB8AC3E}">
        <p14:creationId xmlns:p14="http://schemas.microsoft.com/office/powerpoint/2010/main" val="44716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16</a:t>
            </a:fld>
            <a:endParaRPr lang="en-US"/>
          </a:p>
        </p:txBody>
      </p:sp>
    </p:spTree>
    <p:extLst>
      <p:ext uri="{BB962C8B-B14F-4D97-AF65-F5344CB8AC3E}">
        <p14:creationId xmlns:p14="http://schemas.microsoft.com/office/powerpoint/2010/main" val="1874601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7FCB23-17A2-8E42-A874-90876DB73E3A}" type="slidenum">
              <a:rPr lang="en-US" smtClean="0"/>
              <a:t>17</a:t>
            </a:fld>
            <a:endParaRPr lang="en-US"/>
          </a:p>
        </p:txBody>
      </p:sp>
    </p:spTree>
    <p:extLst>
      <p:ext uri="{BB962C8B-B14F-4D97-AF65-F5344CB8AC3E}">
        <p14:creationId xmlns:p14="http://schemas.microsoft.com/office/powerpoint/2010/main" val="124076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68357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40882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98716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FAAD90-9184-DA48-9386-79E66521A45B}"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9297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FAAD90-9184-DA48-9386-79E66521A45B}"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259669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FAAD90-9184-DA48-9386-79E66521A45B}"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37949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FAAD90-9184-DA48-9386-79E66521A45B}" type="datetimeFigureOut">
              <a:rPr lang="en-US" smtClean="0"/>
              <a:t>8/12/20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930709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FAAD90-9184-DA48-9386-79E66521A45B}"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60824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FAAD90-9184-DA48-9386-79E66521A45B}" type="datetimeFigureOut">
              <a:rPr lang="en-US" smtClean="0"/>
              <a:t>8/12/20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144398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353418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FAAD90-9184-DA48-9386-79E66521A45B}"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813F5-3CA2-E844-95B3-4794413A969F}" type="slidenum">
              <a:rPr lang="en-US" smtClean="0"/>
              <a:t>‹#›</a:t>
            </a:fld>
            <a:endParaRPr lang="en-US"/>
          </a:p>
        </p:txBody>
      </p:sp>
    </p:spTree>
    <p:extLst>
      <p:ext uri="{BB962C8B-B14F-4D97-AF65-F5344CB8AC3E}">
        <p14:creationId xmlns:p14="http://schemas.microsoft.com/office/powerpoint/2010/main" val="21193196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FAAD90-9184-DA48-9386-79E66521A45B}" type="datetimeFigureOut">
              <a:rPr lang="en-US" smtClean="0"/>
              <a:t>8/12/20</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5813F5-3CA2-E844-95B3-4794413A969F}" type="slidenum">
              <a:rPr lang="en-US" smtClean="0"/>
              <a:t>‹#›</a:t>
            </a:fld>
            <a:endParaRPr lang="en-US"/>
          </a:p>
        </p:txBody>
      </p:sp>
    </p:spTree>
    <p:extLst>
      <p:ext uri="{BB962C8B-B14F-4D97-AF65-F5344CB8AC3E}">
        <p14:creationId xmlns:p14="http://schemas.microsoft.com/office/powerpoint/2010/main" val="109077103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44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Epilogue</a:t>
            </a:r>
            <a:endParaRPr lang="en-US" sz="3600" dirty="0" smtClean="0">
              <a:solidFill>
                <a:srgbClr val="FFFF00"/>
              </a:solidFill>
              <a:latin typeface="PT Sans" charset="-52"/>
              <a:ea typeface="PT Sans" charset="-52"/>
              <a:cs typeface="PT Sans" charset="-52"/>
            </a:endParaRPr>
          </a:p>
          <a:p>
            <a:r>
              <a:rPr lang="en-US" sz="3600" dirty="0" smtClean="0">
                <a:solidFill>
                  <a:srgbClr val="FFFF00"/>
                </a:solidFill>
                <a:latin typeface="PT Sans" charset="-52"/>
                <a:ea typeface="PT Sans" charset="-52"/>
                <a:cs typeface="PT Sans" charset="-52"/>
              </a:rPr>
              <a:t>Jeremiah </a:t>
            </a:r>
            <a:r>
              <a:rPr lang="en-US" sz="3600" dirty="0" smtClean="0">
                <a:solidFill>
                  <a:srgbClr val="FFFF00"/>
                </a:solidFill>
                <a:latin typeface="PT Sans" charset="-52"/>
                <a:ea typeface="PT Sans" charset="-52"/>
                <a:cs typeface="PT Sans" charset="-52"/>
              </a:rPr>
              <a:t>52</a:t>
            </a:r>
            <a:endParaRPr lang="en-US" sz="3600" i="1"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820002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1440" algn="ctr">
              <a:lnSpc>
                <a:spcPct val="100000"/>
              </a:lnSpc>
            </a:pPr>
            <a:r>
              <a:rPr lang="en-US" sz="3600" dirty="0" smtClean="0">
                <a:solidFill>
                  <a:srgbClr val="FFFF00"/>
                </a:solidFill>
                <a:latin typeface="PT Sans" charset="-52"/>
                <a:ea typeface="PT Sans" charset="-52"/>
                <a:cs typeface="PT Sans" charset="-52"/>
              </a:rPr>
              <a:t>What is Jeremiah 52?</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700882" y="1481559"/>
            <a:ext cx="7742237" cy="4861368"/>
          </a:xfrm>
        </p:spPr>
        <p:txBody>
          <a:bodyPr numCol="1" spcCol="182880">
            <a:noAutofit/>
          </a:bodyPr>
          <a:lstStyle/>
          <a:p>
            <a:pPr>
              <a:spcAft>
                <a:spcPts val="3000"/>
              </a:spcAft>
            </a:pPr>
            <a:r>
              <a:rPr lang="en-US" sz="3200" dirty="0"/>
              <a:t>“The words of Jeremiah” (51:64) concluded, we have an epilogue </a:t>
            </a:r>
            <a:r>
              <a:rPr lang="en-US" sz="3200" dirty="0" smtClean="0"/>
              <a:t>which </a:t>
            </a:r>
            <a:r>
              <a:rPr lang="en-US" sz="3200" dirty="0"/>
              <a:t>reviews the fall of Jerusalem </a:t>
            </a:r>
            <a:r>
              <a:rPr lang="en-US" sz="3200" dirty="0" smtClean="0"/>
              <a:t>(already described in </a:t>
            </a:r>
            <a:r>
              <a:rPr lang="en-US" sz="3200" dirty="0" err="1" smtClean="0"/>
              <a:t>ch.</a:t>
            </a:r>
            <a:r>
              <a:rPr lang="en-US" sz="3200" dirty="0" smtClean="0"/>
              <a:t> 39</a:t>
            </a:r>
            <a:r>
              <a:rPr lang="en-US" sz="3200" dirty="0"/>
              <a:t>).</a:t>
            </a:r>
          </a:p>
          <a:p>
            <a:pPr>
              <a:spcAft>
                <a:spcPts val="3000"/>
              </a:spcAft>
            </a:pPr>
            <a:r>
              <a:rPr lang="en-US" sz="3200" dirty="0"/>
              <a:t>This account </a:t>
            </a:r>
            <a:r>
              <a:rPr lang="en-US" sz="3200" dirty="0" smtClean="0"/>
              <a:t>in </a:t>
            </a:r>
            <a:r>
              <a:rPr lang="en-US" sz="3200" dirty="0" err="1" smtClean="0"/>
              <a:t>ch.</a:t>
            </a:r>
            <a:r>
              <a:rPr lang="en-US" sz="3200" dirty="0" smtClean="0"/>
              <a:t> 52 is </a:t>
            </a:r>
            <a:r>
              <a:rPr lang="en-US" sz="3200" dirty="0"/>
              <a:t>almost word-for-word parallel to 2 Kings 24:18 - 25:30.</a:t>
            </a:r>
          </a:p>
          <a:p>
            <a:pPr>
              <a:spcAft>
                <a:spcPts val="3000"/>
              </a:spcAft>
            </a:pPr>
            <a:r>
              <a:rPr lang="en-US" sz="3200" dirty="0"/>
              <a:t>Question: Why is this here? What purpose does it serve to the book?</a:t>
            </a:r>
            <a:endParaRPr lang="en-US" sz="2400" dirty="0"/>
          </a:p>
        </p:txBody>
      </p:sp>
    </p:spTree>
    <p:extLst>
      <p:ext uri="{BB962C8B-B14F-4D97-AF65-F5344CB8AC3E}">
        <p14:creationId xmlns:p14="http://schemas.microsoft.com/office/powerpoint/2010/main" val="55741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674370" indent="-582930">
              <a:lnSpc>
                <a:spcPct val="100000"/>
              </a:lnSpc>
              <a:buFont typeface="+mj-lt"/>
              <a:buAutoNum type="romanUcPeriod"/>
            </a:pPr>
            <a:r>
              <a:rPr lang="en-US" sz="3600" dirty="0" smtClean="0">
                <a:solidFill>
                  <a:srgbClr val="FFFF00"/>
                </a:solidFill>
                <a:latin typeface="PT Sans" charset="-52"/>
                <a:ea typeface="PT Sans" charset="-52"/>
                <a:cs typeface="PT Sans" charset="-52"/>
              </a:rPr>
              <a:t>Fate of Zedekiah (52:1-11)</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700882" y="1481559"/>
            <a:ext cx="7742237" cy="4861368"/>
          </a:xfrm>
        </p:spPr>
        <p:txBody>
          <a:bodyPr numCol="1" spcCol="182880">
            <a:noAutofit/>
          </a:bodyPr>
          <a:lstStyle/>
          <a:p>
            <a:pPr>
              <a:spcAft>
                <a:spcPts val="3000"/>
              </a:spcAft>
            </a:pPr>
            <a:r>
              <a:rPr lang="en-US" sz="3200" dirty="0" smtClean="0"/>
              <a:t>God’s perspective: Zedekiah’s </a:t>
            </a:r>
            <a:r>
              <a:rPr lang="en-US" sz="3200" dirty="0"/>
              <a:t>reign and fall was the consequence of Judah’s </a:t>
            </a:r>
            <a:r>
              <a:rPr lang="en-US" sz="3200" dirty="0" smtClean="0"/>
              <a:t>sin. </a:t>
            </a:r>
            <a:r>
              <a:rPr lang="en-US" sz="3200" dirty="0"/>
              <a:t>(1-3)</a:t>
            </a:r>
          </a:p>
          <a:p>
            <a:pPr>
              <a:spcAft>
                <a:spcPts val="3000"/>
              </a:spcAft>
            </a:pPr>
            <a:r>
              <a:rPr lang="en-US" sz="3200" dirty="0" smtClean="0"/>
              <a:t>Babylon’s perspective: the destruction was </a:t>
            </a:r>
            <a:r>
              <a:rPr lang="en-US" sz="3200" dirty="0"/>
              <a:t>payback for Zedekiah’s </a:t>
            </a:r>
            <a:r>
              <a:rPr lang="en-US" sz="3200" dirty="0" smtClean="0"/>
              <a:t>rebellion. </a:t>
            </a:r>
            <a:r>
              <a:rPr lang="en-US" sz="3200" dirty="0"/>
              <a:t>(4-5)</a:t>
            </a:r>
          </a:p>
          <a:p>
            <a:pPr>
              <a:spcAft>
                <a:spcPts val="3000"/>
              </a:spcAft>
            </a:pPr>
            <a:r>
              <a:rPr lang="en-US" sz="3200" dirty="0"/>
              <a:t>When the city falls, the soldiers flee—Zedekiah is pursued, his sons </a:t>
            </a:r>
            <a:r>
              <a:rPr lang="en-US" sz="3200" dirty="0" smtClean="0"/>
              <a:t>are killed</a:t>
            </a:r>
            <a:r>
              <a:rPr lang="en-US" sz="3200" dirty="0"/>
              <a:t>, his eyes </a:t>
            </a:r>
            <a:r>
              <a:rPr lang="en-US" sz="3200" dirty="0" smtClean="0"/>
              <a:t>are put </a:t>
            </a:r>
            <a:r>
              <a:rPr lang="en-US" sz="3200" dirty="0"/>
              <a:t>out, and he is taken as a prisoner to Babylon. (6-11)</a:t>
            </a:r>
            <a:endParaRPr lang="en-US" sz="2400" dirty="0"/>
          </a:p>
        </p:txBody>
      </p:sp>
    </p:spTree>
    <p:extLst>
      <p:ext uri="{BB962C8B-B14F-4D97-AF65-F5344CB8AC3E}">
        <p14:creationId xmlns:p14="http://schemas.microsoft.com/office/powerpoint/2010/main" val="686348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48690" indent="-857250">
              <a:lnSpc>
                <a:spcPct val="100000"/>
              </a:lnSpc>
              <a:buFont typeface="+mj-lt"/>
              <a:buAutoNum type="romanUcPeriod" startAt="2"/>
            </a:pPr>
            <a:r>
              <a:rPr lang="en-US" sz="3600" dirty="0" smtClean="0">
                <a:solidFill>
                  <a:srgbClr val="FFFF00"/>
                </a:solidFill>
                <a:latin typeface="PT Sans" charset="-52"/>
                <a:ea typeface="PT Sans" charset="-52"/>
                <a:cs typeface="PT Sans" charset="-52"/>
              </a:rPr>
              <a:t>Fate of the Temple</a:t>
            </a:r>
            <a:r>
              <a:rPr lang="en-US" sz="3600" dirty="0" smtClean="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52:12-30</a:t>
            </a:r>
            <a:r>
              <a:rPr lang="en-US" sz="3600" dirty="0" smtClean="0">
                <a:solidFill>
                  <a:srgbClr val="FFFF00"/>
                </a:solidFill>
                <a:latin typeface="PT Sans" charset="-52"/>
                <a:ea typeface="PT Sans" charset="-52"/>
                <a:cs typeface="PT Sans" charset="-52"/>
              </a:rPr>
              <a:t>)</a:t>
            </a:r>
            <a:endParaRPr lang="en-US" sz="3600" dirty="0">
              <a:solidFill>
                <a:srgbClr val="FFFF00"/>
              </a:solidFill>
              <a:latin typeface="PT Sans" charset="-52"/>
              <a:ea typeface="PT Sans" charset="-52"/>
              <a:cs typeface="PT Sans" charset="-52"/>
            </a:endParaRPr>
          </a:p>
        </p:txBody>
      </p:sp>
      <p:sp>
        <p:nvSpPr>
          <p:cNvPr id="6" name="Content Placeholder 2"/>
          <p:cNvSpPr>
            <a:spLocks noGrp="1"/>
          </p:cNvSpPr>
          <p:nvPr>
            <p:ph idx="1"/>
          </p:nvPr>
        </p:nvSpPr>
        <p:spPr>
          <a:xfrm>
            <a:off x="700882" y="1481559"/>
            <a:ext cx="7742237" cy="4861368"/>
          </a:xfrm>
        </p:spPr>
        <p:txBody>
          <a:bodyPr numCol="1" spcCol="182880">
            <a:noAutofit/>
          </a:bodyPr>
          <a:lstStyle/>
          <a:p>
            <a:r>
              <a:rPr lang="en-US" sz="3200" dirty="0"/>
              <a:t>T</a:t>
            </a:r>
            <a:r>
              <a:rPr lang="en-US" sz="3200" dirty="0" smtClean="0"/>
              <a:t>he Babylonians burn down the </a:t>
            </a:r>
            <a:r>
              <a:rPr lang="en-US" sz="3200" dirty="0"/>
              <a:t>temple and the palace, breaks down the walls, </a:t>
            </a:r>
            <a:r>
              <a:rPr lang="en-US" sz="3200" dirty="0" smtClean="0"/>
              <a:t>carries </a:t>
            </a:r>
            <a:r>
              <a:rPr lang="en-US" sz="3200" dirty="0"/>
              <a:t>most </a:t>
            </a:r>
            <a:r>
              <a:rPr lang="en-US" sz="3200" dirty="0" smtClean="0"/>
              <a:t>people to </a:t>
            </a:r>
            <a:r>
              <a:rPr lang="en-US" sz="3200" dirty="0"/>
              <a:t>Babylon. (12-16)</a:t>
            </a:r>
          </a:p>
          <a:p>
            <a:r>
              <a:rPr lang="en-US" sz="3200" dirty="0" smtClean="0"/>
              <a:t>Catalogue of the temple </a:t>
            </a:r>
            <a:r>
              <a:rPr lang="en-US" sz="3200" dirty="0"/>
              <a:t>objects </a:t>
            </a:r>
            <a:r>
              <a:rPr lang="en-US" sz="3200" dirty="0" smtClean="0"/>
              <a:t>destroyed </a:t>
            </a:r>
            <a:r>
              <a:rPr lang="en-US" sz="3200" dirty="0"/>
              <a:t>or </a:t>
            </a:r>
            <a:r>
              <a:rPr lang="en-US" sz="3200" dirty="0" smtClean="0"/>
              <a:t>taken—some from Solomon</a:t>
            </a:r>
            <a:r>
              <a:rPr lang="en-US" sz="3200" dirty="0"/>
              <a:t>. (17-23)</a:t>
            </a:r>
          </a:p>
          <a:p>
            <a:r>
              <a:rPr lang="en-US" sz="3200" dirty="0"/>
              <a:t>L</a:t>
            </a:r>
            <a:r>
              <a:rPr lang="en-US" sz="3200" dirty="0" smtClean="0"/>
              <a:t>ist of leaders </a:t>
            </a:r>
            <a:r>
              <a:rPr lang="en-US" sz="3200" dirty="0"/>
              <a:t>that were </a:t>
            </a:r>
            <a:r>
              <a:rPr lang="en-US" sz="3200" dirty="0" smtClean="0"/>
              <a:t>executed, and a </a:t>
            </a:r>
            <a:r>
              <a:rPr lang="en-US" sz="3200" dirty="0"/>
              <a:t>list of how many </a:t>
            </a:r>
            <a:r>
              <a:rPr lang="en-US" sz="3200" dirty="0" smtClean="0"/>
              <a:t>were </a:t>
            </a:r>
            <a:r>
              <a:rPr lang="en-US" sz="3200" dirty="0"/>
              <a:t>taken </a:t>
            </a:r>
            <a:r>
              <a:rPr lang="en-US" sz="3200" dirty="0" smtClean="0"/>
              <a:t>captive. </a:t>
            </a:r>
            <a:r>
              <a:rPr lang="en-US" sz="3200" dirty="0"/>
              <a:t>(24-29)</a:t>
            </a:r>
          </a:p>
          <a:p>
            <a:pPr lvl="1"/>
            <a:r>
              <a:rPr lang="en-US" dirty="0" smtClean="0"/>
              <a:t>“7</a:t>
            </a:r>
            <a:r>
              <a:rPr lang="en-US" baseline="30000" dirty="0" smtClean="0"/>
              <a:t>th</a:t>
            </a:r>
            <a:r>
              <a:rPr lang="en-US" dirty="0" smtClean="0"/>
              <a:t> year </a:t>
            </a:r>
            <a:r>
              <a:rPr lang="en-US" dirty="0"/>
              <a:t>[of Nebuchadnezzar]” - 598/7 - </a:t>
            </a:r>
            <a:r>
              <a:rPr lang="en-US" dirty="0" smtClean="0"/>
              <a:t>2Kgs </a:t>
            </a:r>
            <a:r>
              <a:rPr lang="en-US" dirty="0"/>
              <a:t>24:10-16</a:t>
            </a:r>
          </a:p>
          <a:p>
            <a:pPr lvl="1"/>
            <a:r>
              <a:rPr lang="en-US" dirty="0" smtClean="0"/>
              <a:t>“18</a:t>
            </a:r>
            <a:r>
              <a:rPr lang="en-US" baseline="30000" dirty="0" smtClean="0"/>
              <a:t>th</a:t>
            </a:r>
            <a:r>
              <a:rPr lang="en-US" dirty="0" smtClean="0"/>
              <a:t> year </a:t>
            </a:r>
            <a:r>
              <a:rPr lang="en-US" dirty="0"/>
              <a:t>of Nebuchadnezzar” - 587/6 - </a:t>
            </a:r>
            <a:r>
              <a:rPr lang="en-US" dirty="0" smtClean="0"/>
              <a:t>2 Kgs </a:t>
            </a:r>
            <a:r>
              <a:rPr lang="en-US" dirty="0"/>
              <a:t>25:8-12</a:t>
            </a:r>
          </a:p>
          <a:p>
            <a:pPr lvl="1"/>
            <a:r>
              <a:rPr lang="en-US" dirty="0" smtClean="0"/>
              <a:t>“23</a:t>
            </a:r>
            <a:r>
              <a:rPr lang="en-US" baseline="30000" dirty="0" smtClean="0"/>
              <a:t>rd</a:t>
            </a:r>
            <a:r>
              <a:rPr lang="en-US" dirty="0" smtClean="0"/>
              <a:t> year </a:t>
            </a:r>
            <a:r>
              <a:rPr lang="en-US" dirty="0"/>
              <a:t>of Nebuchadnezzar” - 582/1 </a:t>
            </a:r>
            <a:r>
              <a:rPr lang="en-US" dirty="0" smtClean="0"/>
              <a:t>- Jer. 41:16-18?</a:t>
            </a:r>
            <a:endParaRPr lang="en-US" sz="2000" dirty="0"/>
          </a:p>
        </p:txBody>
      </p:sp>
    </p:spTree>
    <p:extLst>
      <p:ext uri="{BB962C8B-B14F-4D97-AF65-F5344CB8AC3E}">
        <p14:creationId xmlns:p14="http://schemas.microsoft.com/office/powerpoint/2010/main" val="1537152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48690" indent="-857250">
              <a:lnSpc>
                <a:spcPct val="100000"/>
              </a:lnSpc>
              <a:buFont typeface="+mj-lt"/>
              <a:buAutoNum type="romanUcPeriod" startAt="3"/>
            </a:pPr>
            <a:r>
              <a:rPr lang="en-US" sz="3600" dirty="0" smtClean="0">
                <a:solidFill>
                  <a:srgbClr val="FFFF00"/>
                </a:solidFill>
                <a:latin typeface="PT Sans" charset="-52"/>
                <a:ea typeface="PT Sans" charset="-52"/>
                <a:cs typeface="PT Sans" charset="-52"/>
              </a:rPr>
              <a:t>Fate of </a:t>
            </a:r>
            <a:r>
              <a:rPr lang="en-US" sz="3600" dirty="0" err="1" smtClean="0">
                <a:solidFill>
                  <a:srgbClr val="FFFF00"/>
                </a:solidFill>
                <a:latin typeface="PT Sans" charset="-52"/>
                <a:ea typeface="PT Sans" charset="-52"/>
                <a:cs typeface="PT Sans" charset="-52"/>
              </a:rPr>
              <a:t>Jehoiachin</a:t>
            </a:r>
            <a:r>
              <a:rPr lang="en-US" sz="3600" dirty="0" smtClean="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52:31-34</a:t>
            </a:r>
            <a:r>
              <a:rPr lang="en-US" sz="3600" dirty="0" smtClean="0">
                <a:solidFill>
                  <a:srgbClr val="FFFF00"/>
                </a:solidFill>
                <a:latin typeface="PT Sans" charset="-52"/>
                <a:ea typeface="PT Sans" charset="-52"/>
                <a:cs typeface="PT Sans" charset="-52"/>
              </a:rPr>
              <a:t>)</a:t>
            </a:r>
            <a:endParaRPr lang="en-US" sz="3600" dirty="0">
              <a:solidFill>
                <a:srgbClr val="FFFF00"/>
              </a:solidFill>
              <a:latin typeface="PT Sans" charset="-52"/>
              <a:ea typeface="PT Sans" charset="-52"/>
              <a:cs typeface="PT Sans" charset="-52"/>
            </a:endParaRPr>
          </a:p>
        </p:txBody>
      </p:sp>
      <p:sp>
        <p:nvSpPr>
          <p:cNvPr id="6" name="Content Placeholder 2"/>
          <p:cNvSpPr>
            <a:spLocks noGrp="1"/>
          </p:cNvSpPr>
          <p:nvPr>
            <p:ph idx="1"/>
          </p:nvPr>
        </p:nvSpPr>
        <p:spPr>
          <a:xfrm>
            <a:off x="700882" y="1481559"/>
            <a:ext cx="7742237" cy="4861368"/>
          </a:xfrm>
        </p:spPr>
        <p:txBody>
          <a:bodyPr numCol="1" spcCol="182880">
            <a:noAutofit/>
          </a:bodyPr>
          <a:lstStyle/>
          <a:p>
            <a:pPr>
              <a:spcAft>
                <a:spcPts val="3000"/>
              </a:spcAft>
            </a:pPr>
            <a:r>
              <a:rPr lang="en-US" sz="3200" dirty="0"/>
              <a:t>A</a:t>
            </a:r>
            <a:r>
              <a:rPr lang="en-US" sz="3200" dirty="0" smtClean="0"/>
              <a:t>lmost </a:t>
            </a:r>
            <a:r>
              <a:rPr lang="en-US" sz="3200" dirty="0"/>
              <a:t>40 years into </a:t>
            </a:r>
            <a:r>
              <a:rPr lang="en-US" sz="3200" dirty="0" smtClean="0"/>
              <a:t>captivity—the </a:t>
            </a:r>
            <a:r>
              <a:rPr lang="en-US" sz="3200" dirty="0"/>
              <a:t>king of Babylon brings </a:t>
            </a:r>
            <a:r>
              <a:rPr lang="en-US" sz="3200" dirty="0" err="1"/>
              <a:t>Jehoiachin</a:t>
            </a:r>
            <a:r>
              <a:rPr lang="en-US" sz="3200" dirty="0"/>
              <a:t> out of prison, </a:t>
            </a:r>
            <a:r>
              <a:rPr lang="en-US" sz="3200" dirty="0" smtClean="0"/>
              <a:t>treats </a:t>
            </a:r>
            <a:r>
              <a:rPr lang="en-US" sz="3200" dirty="0"/>
              <a:t>him kindly, exalts him over other kings, </a:t>
            </a:r>
            <a:r>
              <a:rPr lang="en-US" sz="3200" dirty="0" smtClean="0"/>
              <a:t>provides </a:t>
            </a:r>
            <a:r>
              <a:rPr lang="en-US" sz="3200" dirty="0"/>
              <a:t>for him the rest of his life. </a:t>
            </a:r>
          </a:p>
          <a:p>
            <a:r>
              <a:rPr lang="en-US" sz="3200" dirty="0"/>
              <a:t>What do we make of this ending?</a:t>
            </a:r>
            <a:endParaRPr lang="en-US" sz="2400" dirty="0"/>
          </a:p>
        </p:txBody>
      </p:sp>
      <p:sp>
        <p:nvSpPr>
          <p:cNvPr id="4" name="Rectangle 3"/>
          <p:cNvSpPr/>
          <p:nvPr/>
        </p:nvSpPr>
        <p:spPr>
          <a:xfrm>
            <a:off x="832744" y="4525701"/>
            <a:ext cx="7478512" cy="1990846"/>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1440" algn="ctr"/>
            <a:r>
              <a:rPr lang="en-US" sz="2800" dirty="0" smtClean="0">
                <a:solidFill>
                  <a:schemeClr val="bg1"/>
                </a:solidFill>
                <a:latin typeface="PT Sans" charset="-52"/>
                <a:ea typeface="PT Sans" charset="-52"/>
                <a:cs typeface="PT Sans" charset="-52"/>
              </a:rPr>
              <a:t>With </a:t>
            </a:r>
            <a:r>
              <a:rPr lang="en-US" sz="2800" dirty="0" err="1" smtClean="0">
                <a:solidFill>
                  <a:schemeClr val="bg1"/>
                </a:solidFill>
                <a:latin typeface="PT Sans" charset="-52"/>
                <a:ea typeface="PT Sans" charset="-52"/>
                <a:cs typeface="PT Sans" charset="-52"/>
              </a:rPr>
              <a:t>Jehoiachin’s</a:t>
            </a:r>
            <a:r>
              <a:rPr lang="en-US" sz="2800" dirty="0" smtClean="0">
                <a:solidFill>
                  <a:schemeClr val="bg1"/>
                </a:solidFill>
                <a:latin typeface="PT Sans" charset="-52"/>
                <a:ea typeface="PT Sans" charset="-52"/>
                <a:cs typeface="PT Sans" charset="-52"/>
              </a:rPr>
              <a:t> exaltation, the reader is reminded of the promise of God to “raise up for David a righteous branch” (23:5), a final word of hope in the middle of Israel’s darkest time.</a:t>
            </a:r>
            <a:endParaRPr lang="en-US" sz="28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2113991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1440" algn="ctr">
              <a:lnSpc>
                <a:spcPct val="100000"/>
              </a:lnSpc>
            </a:pPr>
            <a:r>
              <a:rPr lang="en-US" sz="3600" dirty="0" smtClean="0">
                <a:solidFill>
                  <a:srgbClr val="FFFF00"/>
                </a:solidFill>
                <a:latin typeface="PT Sans" charset="-52"/>
                <a:ea typeface="PT Sans" charset="-52"/>
                <a:cs typeface="PT Sans" charset="-52"/>
              </a:rPr>
              <a:t>The “Already” and the “Not Yet”</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429864" y="1817225"/>
            <a:ext cx="8284272" cy="4838220"/>
          </a:xfrm>
        </p:spPr>
        <p:txBody>
          <a:bodyPr numCol="1" spcCol="182880">
            <a:noAutofit/>
          </a:bodyPr>
          <a:lstStyle/>
          <a:p>
            <a:pPr marL="0" indent="0" algn="ctr">
              <a:buNone/>
            </a:pPr>
            <a:r>
              <a:rPr lang="en-US" sz="4000" dirty="0"/>
              <a:t>And all these, having gained approval through their faith, did not receive what was promised, because God had provided something better for us, so that apart from us they would not be made perfect</a:t>
            </a:r>
            <a:r>
              <a:rPr lang="en-US" sz="4000" dirty="0" smtClean="0"/>
              <a:t>.</a:t>
            </a:r>
            <a:endParaRPr lang="en-US" sz="4000" dirty="0"/>
          </a:p>
          <a:p>
            <a:pPr marL="0" indent="0" algn="ctr">
              <a:buNone/>
            </a:pPr>
            <a:r>
              <a:rPr lang="en-US" sz="4000" i="1" dirty="0" smtClean="0">
                <a:latin typeface="PT Sans" charset="-52"/>
                <a:ea typeface="PT Sans" charset="-52"/>
                <a:cs typeface="PT Sans" charset="-52"/>
              </a:rPr>
              <a:t>Hebrews 11:39-40</a:t>
            </a:r>
            <a:endParaRPr lang="en-US" sz="4000" i="1" dirty="0">
              <a:latin typeface="PT Sans" charset="-52"/>
              <a:ea typeface="PT Sans" charset="-52"/>
              <a:cs typeface="PT Sans" charset="-52"/>
            </a:endParaRPr>
          </a:p>
        </p:txBody>
      </p:sp>
      <p:cxnSp>
        <p:nvCxnSpPr>
          <p:cNvPr id="4" name="Straight Connector 3"/>
          <p:cNvCxnSpPr/>
          <p:nvPr/>
        </p:nvCxnSpPr>
        <p:spPr>
          <a:xfrm flipV="1">
            <a:off x="5905018" y="2905246"/>
            <a:ext cx="1317585" cy="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812157" y="3465654"/>
            <a:ext cx="5542344" cy="1928"/>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3571754" y="2905246"/>
            <a:ext cx="200356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52081" y="4004843"/>
            <a:ext cx="4163269" cy="2314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12157" y="4553675"/>
            <a:ext cx="484208" cy="675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0215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left)">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1440" algn="ctr">
              <a:lnSpc>
                <a:spcPct val="100000"/>
              </a:lnSpc>
            </a:pPr>
            <a:r>
              <a:rPr lang="en-US" sz="3600" dirty="0" smtClean="0">
                <a:solidFill>
                  <a:srgbClr val="FFFF00"/>
                </a:solidFill>
                <a:latin typeface="PT Sans" charset="-52"/>
                <a:ea typeface="PT Sans" charset="-52"/>
                <a:cs typeface="PT Sans" charset="-52"/>
              </a:rPr>
              <a:t>The “Already” and the “Not Yet”</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429863" y="1493126"/>
            <a:ext cx="8366895" cy="4838220"/>
          </a:xfrm>
        </p:spPr>
        <p:txBody>
          <a:bodyPr numCol="1" spcCol="182880">
            <a:noAutofit/>
          </a:bodyPr>
          <a:lstStyle/>
          <a:p>
            <a:pPr marL="0" indent="0" algn="ctr">
              <a:buNone/>
            </a:pPr>
            <a:r>
              <a:rPr lang="en-US" sz="4000" dirty="0" smtClean="0"/>
              <a:t>We ourselves</a:t>
            </a:r>
            <a:r>
              <a:rPr lang="en-US" sz="4000" dirty="0"/>
              <a:t> </a:t>
            </a:r>
            <a:r>
              <a:rPr lang="mr-IN" sz="4000" dirty="0" smtClean="0"/>
              <a:t>…</a:t>
            </a:r>
            <a:r>
              <a:rPr lang="en-US" sz="4000" dirty="0"/>
              <a:t> groan within </a:t>
            </a:r>
            <a:r>
              <a:rPr lang="en-US" sz="4000" dirty="0" smtClean="0"/>
              <a:t>ourselves, waiting </a:t>
            </a:r>
            <a:r>
              <a:rPr lang="en-US" sz="4000" dirty="0"/>
              <a:t>eagerly for our adoption as </a:t>
            </a:r>
            <a:r>
              <a:rPr lang="en-US" sz="4000" dirty="0" smtClean="0"/>
              <a:t>sons, the </a:t>
            </a:r>
            <a:r>
              <a:rPr lang="en-US" sz="4000" dirty="0"/>
              <a:t>redemption of our </a:t>
            </a:r>
            <a:r>
              <a:rPr lang="en-US" sz="4000" dirty="0" smtClean="0"/>
              <a:t>body. For</a:t>
            </a:r>
            <a:r>
              <a:rPr lang="en-US" sz="4000" dirty="0"/>
              <a:t> </a:t>
            </a:r>
            <a:r>
              <a:rPr lang="en-US" sz="4000" dirty="0" smtClean="0"/>
              <a:t>in </a:t>
            </a:r>
            <a:r>
              <a:rPr lang="en-US" sz="4000" dirty="0"/>
              <a:t>hope we have been saved, </a:t>
            </a:r>
            <a:r>
              <a:rPr lang="en-US" sz="4000" dirty="0" smtClean="0"/>
              <a:t>but hope </a:t>
            </a:r>
            <a:r>
              <a:rPr lang="en-US" sz="4000" dirty="0"/>
              <a:t>that is seen is not hope; for who hopes for what </a:t>
            </a:r>
            <a:r>
              <a:rPr lang="en-US" sz="4000" dirty="0" smtClean="0"/>
              <a:t>he already</a:t>
            </a:r>
            <a:r>
              <a:rPr lang="en-US" sz="4000" dirty="0"/>
              <a:t> </a:t>
            </a:r>
            <a:r>
              <a:rPr lang="en-US" sz="4000" dirty="0" smtClean="0"/>
              <a:t>sees? But</a:t>
            </a:r>
            <a:r>
              <a:rPr lang="en-US" sz="4000" dirty="0"/>
              <a:t> if we </a:t>
            </a:r>
            <a:r>
              <a:rPr lang="en-US" sz="4000" dirty="0" smtClean="0"/>
              <a:t>hope for </a:t>
            </a:r>
            <a:r>
              <a:rPr lang="en-US" sz="4000" dirty="0"/>
              <a:t>what we do not see, with perseverance we wait eagerly for it</a:t>
            </a:r>
            <a:r>
              <a:rPr lang="en-US" sz="4000" dirty="0" smtClean="0"/>
              <a:t>.</a:t>
            </a:r>
            <a:endParaRPr lang="en-US" sz="4000" dirty="0"/>
          </a:p>
          <a:p>
            <a:pPr marL="0" indent="0" algn="ctr">
              <a:buNone/>
            </a:pPr>
            <a:r>
              <a:rPr lang="en-US" sz="4000" dirty="0" smtClean="0">
                <a:latin typeface="PT Sans" charset="-52"/>
                <a:ea typeface="PT Sans" charset="-52"/>
                <a:cs typeface="PT Sans" charset="-52"/>
              </a:rPr>
              <a:t>Romans 8:23-25</a:t>
            </a:r>
            <a:endParaRPr lang="en-US" sz="4000" dirty="0">
              <a:latin typeface="PT Sans" charset="-52"/>
              <a:ea typeface="PT Sans" charset="-52"/>
              <a:cs typeface="PT Sans" charset="-52"/>
            </a:endParaRPr>
          </a:p>
        </p:txBody>
      </p:sp>
      <p:cxnSp>
        <p:nvCxnSpPr>
          <p:cNvPr id="4" name="Straight Connector 3"/>
          <p:cNvCxnSpPr/>
          <p:nvPr/>
        </p:nvCxnSpPr>
        <p:spPr>
          <a:xfrm flipH="1">
            <a:off x="2756375" y="3121307"/>
            <a:ext cx="2245820" cy="1736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384385" y="3697157"/>
            <a:ext cx="4049330" cy="18327"/>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1048473" y="2592730"/>
            <a:ext cx="6567669" cy="2315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1048473" y="5335929"/>
            <a:ext cx="5896337" cy="4051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800837" y="5896338"/>
            <a:ext cx="4336166" cy="2989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919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1440" algn="ctr">
              <a:lnSpc>
                <a:spcPct val="100000"/>
              </a:lnSpc>
            </a:pPr>
            <a:r>
              <a:rPr lang="en-US" sz="3600" dirty="0" smtClean="0">
                <a:solidFill>
                  <a:srgbClr val="FFFF00"/>
                </a:solidFill>
                <a:latin typeface="PT Sans" charset="-52"/>
                <a:ea typeface="PT Sans" charset="-52"/>
                <a:cs typeface="PT Sans" charset="-52"/>
              </a:rPr>
              <a:t>The “Already” and the “Not Yet”</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214132" y="1493126"/>
            <a:ext cx="8715737" cy="4838220"/>
          </a:xfrm>
        </p:spPr>
        <p:txBody>
          <a:bodyPr numCol="1" spcCol="182880">
            <a:noAutofit/>
          </a:bodyPr>
          <a:lstStyle/>
          <a:p>
            <a:pPr marL="0" indent="0" algn="ctr">
              <a:buNone/>
            </a:pPr>
            <a:r>
              <a:rPr lang="en-US" sz="3600" dirty="0"/>
              <a:t>For many walk, </a:t>
            </a:r>
            <a:r>
              <a:rPr lang="mr-IN" sz="3600" dirty="0" smtClean="0"/>
              <a:t>…</a:t>
            </a:r>
            <a:r>
              <a:rPr lang="en-US" sz="3600" dirty="0" smtClean="0"/>
              <a:t> [as]</a:t>
            </a:r>
            <a:r>
              <a:rPr lang="en-US" sz="3600" dirty="0"/>
              <a:t> enemies of the cross of Christ, whose end is </a:t>
            </a:r>
            <a:r>
              <a:rPr lang="en-US" sz="3600" dirty="0" smtClean="0"/>
              <a:t>destruction... For</a:t>
            </a:r>
            <a:r>
              <a:rPr lang="en-US" sz="3600" dirty="0"/>
              <a:t> </a:t>
            </a:r>
            <a:r>
              <a:rPr lang="en-US" sz="3600" dirty="0" smtClean="0"/>
              <a:t>our</a:t>
            </a:r>
            <a:r>
              <a:rPr lang="en-US" sz="3600" dirty="0"/>
              <a:t> </a:t>
            </a:r>
            <a:r>
              <a:rPr lang="en-US" sz="3600" dirty="0" smtClean="0"/>
              <a:t>citizenship </a:t>
            </a:r>
            <a:r>
              <a:rPr lang="en-US" sz="3600" dirty="0"/>
              <a:t>is in heaven, from which also we eagerly wait for a Savior, the Lord Jesus </a:t>
            </a:r>
            <a:r>
              <a:rPr lang="en-US" sz="3600" dirty="0" smtClean="0"/>
              <a:t>Christ; who </a:t>
            </a:r>
            <a:r>
              <a:rPr lang="en-US" sz="3600" dirty="0"/>
              <a:t>will transform the body of our humble state into conformity with </a:t>
            </a:r>
            <a:r>
              <a:rPr lang="en-US" sz="3600" dirty="0" smtClean="0"/>
              <a:t>the body </a:t>
            </a:r>
            <a:r>
              <a:rPr lang="en-US" sz="3600" dirty="0"/>
              <a:t>of His glory, by the exertion of the power that He has even to subject all things to Himself</a:t>
            </a:r>
            <a:r>
              <a:rPr lang="en-US" sz="3600" dirty="0" smtClean="0"/>
              <a:t>.</a:t>
            </a:r>
            <a:endParaRPr lang="en-US" sz="3600" dirty="0"/>
          </a:p>
          <a:p>
            <a:pPr marL="0" indent="0" algn="ctr">
              <a:buNone/>
            </a:pPr>
            <a:r>
              <a:rPr lang="en-US" sz="3600" dirty="0" smtClean="0">
                <a:latin typeface="PT Sans" charset="-52"/>
                <a:ea typeface="PT Sans" charset="-52"/>
                <a:cs typeface="PT Sans" charset="-52"/>
              </a:rPr>
              <a:t>Philippians 3:18-21</a:t>
            </a:r>
            <a:endParaRPr lang="en-US" sz="3600" dirty="0">
              <a:latin typeface="PT Sans" charset="-52"/>
              <a:ea typeface="PT Sans" charset="-52"/>
              <a:cs typeface="PT Sans" charset="-52"/>
            </a:endParaRPr>
          </a:p>
        </p:txBody>
      </p:sp>
      <p:cxnSp>
        <p:nvCxnSpPr>
          <p:cNvPr id="4" name="Straight Connector 3"/>
          <p:cNvCxnSpPr/>
          <p:nvPr/>
        </p:nvCxnSpPr>
        <p:spPr>
          <a:xfrm flipH="1">
            <a:off x="950725" y="3472405"/>
            <a:ext cx="4362054" cy="1639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4965537" y="2970836"/>
            <a:ext cx="3549813" cy="1495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9394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6702"/>
            <a:ext cx="7886700" cy="1104857"/>
          </a:xfrm>
        </p:spPr>
        <p:txBody>
          <a:bodyPr>
            <a:normAutofit/>
          </a:bodyPr>
          <a:lstStyle/>
          <a:p>
            <a:pPr marL="91440" algn="ctr">
              <a:lnSpc>
                <a:spcPct val="100000"/>
              </a:lnSpc>
            </a:pPr>
            <a:r>
              <a:rPr lang="en-US" sz="3600" dirty="0" smtClean="0">
                <a:solidFill>
                  <a:srgbClr val="FFFF00"/>
                </a:solidFill>
                <a:latin typeface="PT Sans" charset="-52"/>
                <a:ea typeface="PT Sans" charset="-52"/>
                <a:cs typeface="PT Sans" charset="-52"/>
              </a:rPr>
              <a:t>The “Already” and the “Not Yet”</a:t>
            </a:r>
            <a:endParaRPr lang="en-US" sz="3600" dirty="0">
              <a:solidFill>
                <a:srgbClr val="FFFF00"/>
              </a:solidFill>
              <a:latin typeface="PT Sans" charset="-52"/>
              <a:ea typeface="PT Sans" charset="-52"/>
              <a:cs typeface="PT Sans" charset="-52"/>
            </a:endParaRPr>
          </a:p>
        </p:txBody>
      </p:sp>
      <p:sp>
        <p:nvSpPr>
          <p:cNvPr id="5" name="Content Placeholder 2"/>
          <p:cNvSpPr>
            <a:spLocks noGrp="1"/>
          </p:cNvSpPr>
          <p:nvPr>
            <p:ph idx="1"/>
          </p:nvPr>
        </p:nvSpPr>
        <p:spPr>
          <a:xfrm>
            <a:off x="421391" y="1493126"/>
            <a:ext cx="8301218" cy="4838220"/>
          </a:xfrm>
        </p:spPr>
        <p:txBody>
          <a:bodyPr numCol="1" spcCol="182880">
            <a:noAutofit/>
          </a:bodyPr>
          <a:lstStyle/>
          <a:p>
            <a:pPr marL="0" indent="0" algn="ctr">
              <a:buNone/>
            </a:pPr>
            <a:r>
              <a:rPr lang="en-US" sz="3600" dirty="0"/>
              <a:t>For you showed sympathy to the prisoners and accepted joyfully the seizure of your property, knowing that you have for </a:t>
            </a:r>
            <a:r>
              <a:rPr lang="en-US" sz="3600" dirty="0" smtClean="0"/>
              <a:t>yourselves a </a:t>
            </a:r>
            <a:r>
              <a:rPr lang="en-US" sz="3600" dirty="0"/>
              <a:t>better possession and a lasting one. Therefore, do not throw away </a:t>
            </a:r>
            <a:r>
              <a:rPr lang="en-US" sz="3600" dirty="0" smtClean="0"/>
              <a:t>your confidence</a:t>
            </a:r>
            <a:r>
              <a:rPr lang="en-US" sz="3600" dirty="0"/>
              <a:t>, which has a great reward. For you have need of endurance, so that when you have done the will of God, you may </a:t>
            </a:r>
            <a:r>
              <a:rPr lang="en-US" sz="3600" dirty="0" smtClean="0"/>
              <a:t>receive</a:t>
            </a:r>
            <a:r>
              <a:rPr lang="en-US" sz="3600" dirty="0"/>
              <a:t> </a:t>
            </a:r>
            <a:r>
              <a:rPr lang="en-US" sz="3600" dirty="0" smtClean="0"/>
              <a:t>what </a:t>
            </a:r>
            <a:r>
              <a:rPr lang="en-US" sz="3600" dirty="0"/>
              <a:t>was </a:t>
            </a:r>
            <a:r>
              <a:rPr lang="en-US" sz="3600" dirty="0" smtClean="0"/>
              <a:t>promised.</a:t>
            </a:r>
            <a:endParaRPr lang="en-US" sz="3600" dirty="0"/>
          </a:p>
          <a:p>
            <a:pPr marL="0" indent="0" algn="ctr">
              <a:buNone/>
            </a:pPr>
            <a:r>
              <a:rPr lang="en-US" sz="3600" dirty="0" smtClean="0">
                <a:latin typeface="PT Sans" charset="-52"/>
                <a:ea typeface="PT Sans" charset="-52"/>
                <a:cs typeface="PT Sans" charset="-52"/>
              </a:rPr>
              <a:t>Hebrews 10:34-36</a:t>
            </a:r>
            <a:endParaRPr lang="en-US" sz="3600" dirty="0">
              <a:latin typeface="PT Sans" charset="-52"/>
              <a:ea typeface="PT Sans" charset="-52"/>
              <a:cs typeface="PT Sans" charset="-52"/>
            </a:endParaRPr>
          </a:p>
        </p:txBody>
      </p:sp>
      <p:cxnSp>
        <p:nvCxnSpPr>
          <p:cNvPr id="4" name="Straight Connector 3"/>
          <p:cNvCxnSpPr/>
          <p:nvPr/>
        </p:nvCxnSpPr>
        <p:spPr>
          <a:xfrm flipH="1">
            <a:off x="536053" y="3472405"/>
            <a:ext cx="5552231" cy="16396"/>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044140" y="2997843"/>
            <a:ext cx="4757197" cy="9889"/>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653966" y="4987011"/>
            <a:ext cx="5168100" cy="11573"/>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7153154" y="5474825"/>
            <a:ext cx="555585"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553782" y="5984111"/>
            <a:ext cx="5877164" cy="18334"/>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22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wipe(left)">
                                      <p:cBhvr>
                                        <p:cTn id="2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73867" y="3602038"/>
            <a:ext cx="7596266"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44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Epilogue</a:t>
            </a:r>
            <a:endParaRPr lang="en-US" sz="3600" dirty="0">
              <a:solidFill>
                <a:srgbClr val="FFFF00"/>
              </a:solidFill>
              <a:latin typeface="PT Sans" charset="-52"/>
              <a:ea typeface="PT Sans" charset="-52"/>
              <a:cs typeface="PT Sans" charset="-52"/>
            </a:endParaRPr>
          </a:p>
          <a:p>
            <a:r>
              <a:rPr lang="en-US" sz="3600" i="1" dirty="0">
                <a:solidFill>
                  <a:srgbClr val="FFFF00"/>
                </a:solidFill>
                <a:latin typeface="PT Sans" charset="-52"/>
                <a:ea typeface="PT Sans" charset="-52"/>
                <a:cs typeface="PT Sans" charset="-52"/>
              </a:rPr>
              <a:t>Next up</a:t>
            </a:r>
            <a:r>
              <a:rPr lang="en-US" sz="3600" i="1" dirty="0" smtClean="0">
                <a:solidFill>
                  <a:srgbClr val="FFFF00"/>
                </a:solidFill>
                <a:latin typeface="PT Sans" charset="-52"/>
                <a:ea typeface="PT Sans" charset="-52"/>
                <a:cs typeface="PT Sans" charset="-52"/>
              </a:rPr>
              <a:t>: </a:t>
            </a:r>
            <a:r>
              <a:rPr lang="en-US" sz="3600" i="1" dirty="0" smtClean="0">
                <a:solidFill>
                  <a:srgbClr val="FFFF00"/>
                </a:solidFill>
                <a:latin typeface="PT Sans" charset="-52"/>
                <a:ea typeface="PT Sans" charset="-52"/>
                <a:cs typeface="PT Sans" charset="-52"/>
              </a:rPr>
              <a:t>Review + Lamentations</a:t>
            </a:r>
            <a:endParaRPr lang="en-US" sz="3600" i="1"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3197673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00000"/>
              </a:lnSpc>
            </a:pPr>
            <a:r>
              <a:rPr lang="en-US" dirty="0">
                <a:solidFill>
                  <a:srgbClr val="FFFF00"/>
                </a:solidFill>
                <a:latin typeface="PT Sans" charset="-52"/>
                <a:ea typeface="PT Sans" charset="-52"/>
                <a:cs typeface="PT Sans" charset="-52"/>
              </a:rPr>
              <a:t>What is the prophet’s purpose?</a:t>
            </a:r>
          </a:p>
        </p:txBody>
      </p:sp>
      <p:sp>
        <p:nvSpPr>
          <p:cNvPr id="3" name="Content Placeholder 2"/>
          <p:cNvSpPr>
            <a:spLocks noGrp="1"/>
          </p:cNvSpPr>
          <p:nvPr>
            <p:ph idx="1"/>
          </p:nvPr>
        </p:nvSpPr>
        <p:spPr/>
        <p:txBody>
          <a:bodyPr>
            <a:normAutofit/>
          </a:bodyPr>
          <a:lstStyle/>
          <a:p>
            <a:pPr marL="571500" indent="-754380">
              <a:lnSpc>
                <a:spcPct val="150000"/>
              </a:lnSpc>
            </a:pPr>
            <a:r>
              <a:rPr lang="en-US" sz="3600" dirty="0" smtClean="0">
                <a:latin typeface="PT Sans" charset="-52"/>
                <a:ea typeface="PT Sans" charset="-52"/>
                <a:cs typeface="PT Sans" charset="-52"/>
              </a:rPr>
              <a:t>Interpret history.</a:t>
            </a:r>
          </a:p>
          <a:p>
            <a:pPr marL="571500" indent="-754380">
              <a:lnSpc>
                <a:spcPct val="150000"/>
              </a:lnSpc>
            </a:pPr>
            <a:r>
              <a:rPr lang="en-US" sz="3600" dirty="0" smtClean="0">
                <a:latin typeface="PT Sans" charset="-52"/>
                <a:ea typeface="PT Sans" charset="-52"/>
                <a:cs typeface="PT Sans" charset="-52"/>
              </a:rPr>
              <a:t>Enforce covenants.</a:t>
            </a:r>
          </a:p>
          <a:p>
            <a:pPr marL="571500" indent="-754380">
              <a:lnSpc>
                <a:spcPct val="150000"/>
              </a:lnSpc>
            </a:pPr>
            <a:r>
              <a:rPr lang="en-US" sz="3600" dirty="0" smtClean="0">
                <a:latin typeface="PT Sans" charset="-52"/>
                <a:ea typeface="PT Sans" charset="-52"/>
                <a:cs typeface="PT Sans" charset="-52"/>
              </a:rPr>
              <a:t>Declare future events.</a:t>
            </a:r>
            <a:endParaRPr lang="en-US" sz="3600" dirty="0">
              <a:latin typeface="PT Sans" charset="-52"/>
              <a:ea typeface="PT Sans" charset="-52"/>
              <a:cs typeface="PT Sans" charset="-52"/>
            </a:endParaRPr>
          </a:p>
        </p:txBody>
      </p:sp>
    </p:spTree>
    <p:extLst>
      <p:ext uri="{BB962C8B-B14F-4D97-AF65-F5344CB8AC3E}">
        <p14:creationId xmlns:p14="http://schemas.microsoft.com/office/powerpoint/2010/main" val="47235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dirty="0" smtClean="0">
                <a:solidFill>
                  <a:srgbClr val="FFFF00"/>
                </a:solidFill>
                <a:latin typeface="PT Sans" charset="-52"/>
                <a:ea typeface="PT Sans" charset="-52"/>
                <a:cs typeface="PT Sans" charset="-52"/>
              </a:rPr>
              <a:t>Structure of Jeremiah</a:t>
            </a:r>
            <a:endParaRPr lang="en-US" dirty="0">
              <a:solidFill>
                <a:srgbClr val="FFFF00"/>
              </a:solidFill>
              <a:latin typeface="PT Sans" charset="-52"/>
              <a:ea typeface="PT Sans" charset="-52"/>
              <a:cs typeface="PT Sans" charset="-52"/>
            </a:endParaRPr>
          </a:p>
        </p:txBody>
      </p:sp>
      <p:sp>
        <p:nvSpPr>
          <p:cNvPr id="6" name="Rectangle 5"/>
          <p:cNvSpPr/>
          <p:nvPr/>
        </p:nvSpPr>
        <p:spPr>
          <a:xfrm>
            <a:off x="1036838" y="1690691"/>
            <a:ext cx="7070324" cy="4039957"/>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480060">
              <a:lnSpc>
                <a:spcPct val="150000"/>
              </a:lnSpc>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Judah (</a:t>
            </a:r>
            <a:r>
              <a:rPr lang="en-US" sz="3200" dirty="0" err="1" smtClean="0">
                <a:solidFill>
                  <a:schemeClr val="bg1"/>
                </a:solidFill>
                <a:latin typeface="PT Sans" charset="-52"/>
                <a:ea typeface="PT Sans" charset="-52"/>
                <a:cs typeface="PT Sans" charset="-52"/>
              </a:rPr>
              <a:t>ch</a:t>
            </a:r>
            <a:r>
              <a:rPr lang="en-US" sz="3200" dirty="0" err="1">
                <a:solidFill>
                  <a:schemeClr val="bg1"/>
                </a:solidFill>
                <a:latin typeface="PT Sans" charset="-52"/>
                <a:ea typeface="PT Sans" charset="-52"/>
                <a:cs typeface="PT Sans" charset="-52"/>
              </a:rPr>
              <a:t>.</a:t>
            </a:r>
            <a:r>
              <a:rPr lang="en-US" sz="3200" dirty="0">
                <a:solidFill>
                  <a:schemeClr val="bg1"/>
                </a:solidFill>
                <a:latin typeface="PT Sans" charset="-52"/>
                <a:ea typeface="PT Sans" charset="-52"/>
                <a:cs typeface="PT Sans" charset="-52"/>
              </a:rPr>
              <a:t> 1-25)</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Historical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26-29)</a:t>
            </a:r>
          </a:p>
          <a:p>
            <a:pPr marL="1485900" lvl="2" indent="-480060">
              <a:lnSpc>
                <a:spcPct val="150000"/>
              </a:lnSpc>
              <a:buFont typeface="Wingdings" charset="2"/>
              <a:buChar char="Ø"/>
            </a:pPr>
            <a:r>
              <a:rPr lang="en-US" sz="3200" dirty="0">
                <a:solidFill>
                  <a:schemeClr val="bg1"/>
                </a:solidFill>
                <a:latin typeface="PT Sans" charset="-52"/>
                <a:ea typeface="PT Sans" charset="-52"/>
                <a:cs typeface="PT Sans" charset="-52"/>
              </a:rPr>
              <a:t>Book of </a:t>
            </a:r>
            <a:r>
              <a:rPr lang="en-US" sz="3200" dirty="0" smtClean="0">
                <a:solidFill>
                  <a:schemeClr val="bg1"/>
                </a:solidFill>
                <a:latin typeface="PT Sans" charset="-52"/>
                <a:ea typeface="PT Sans" charset="-52"/>
                <a:cs typeface="PT Sans" charset="-52"/>
              </a:rPr>
              <a:t>Comfort (</a:t>
            </a:r>
            <a:r>
              <a:rPr lang="en-US" sz="3200" dirty="0" err="1" smtClean="0">
                <a:solidFill>
                  <a:schemeClr val="bg1"/>
                </a:solidFill>
                <a:latin typeface="PT Sans" charset="-52"/>
                <a:ea typeface="PT Sans" charset="-52"/>
                <a:cs typeface="PT Sans" charset="-52"/>
              </a:rPr>
              <a:t>ch</a:t>
            </a:r>
            <a:r>
              <a:rPr lang="en-US" sz="3200" dirty="0" err="1">
                <a:solidFill>
                  <a:schemeClr val="bg1"/>
                </a:solidFill>
                <a:latin typeface="PT Sans" charset="-52"/>
                <a:ea typeface="PT Sans" charset="-52"/>
                <a:cs typeface="PT Sans" charset="-52"/>
              </a:rPr>
              <a:t>.</a:t>
            </a:r>
            <a:r>
              <a:rPr lang="en-US" sz="3200" dirty="0">
                <a:solidFill>
                  <a:schemeClr val="bg1"/>
                </a:solidFill>
                <a:latin typeface="PT Sans" charset="-52"/>
                <a:ea typeface="PT Sans" charset="-52"/>
                <a:cs typeface="PT Sans" charset="-52"/>
              </a:rPr>
              <a:t> 30-33)</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Historical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34-45)</a:t>
            </a:r>
          </a:p>
          <a:p>
            <a:pPr marL="571500" indent="-480060">
              <a:lnSpc>
                <a:spcPct val="150000"/>
              </a:lnSpc>
              <a:spcAft>
                <a:spcPts val="3000"/>
              </a:spcAft>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Nations (ch.46-51</a:t>
            </a:r>
            <a:r>
              <a:rPr lang="en-US" sz="3200" dirty="0" smtClean="0">
                <a:solidFill>
                  <a:schemeClr val="bg1"/>
                </a:solidFill>
                <a:latin typeface="PT Sans" charset="-52"/>
                <a:ea typeface="PT Sans" charset="-52"/>
                <a:cs typeface="PT Sans" charset="-52"/>
              </a:rPr>
              <a:t>)</a:t>
            </a:r>
            <a:endParaRPr lang="en-US" sz="3200" dirty="0">
              <a:solidFill>
                <a:schemeClr val="bg1"/>
              </a:solidFill>
              <a:latin typeface="PT Sans" charset="-52"/>
              <a:ea typeface="PT Sans" charset="-52"/>
              <a:cs typeface="PT Sans" charset="-52"/>
            </a:endParaRPr>
          </a:p>
        </p:txBody>
      </p:sp>
      <p:sp>
        <p:nvSpPr>
          <p:cNvPr id="3" name="TextBox 2"/>
          <p:cNvSpPr txBox="1"/>
          <p:nvPr/>
        </p:nvSpPr>
        <p:spPr>
          <a:xfrm>
            <a:off x="6886937" y="606513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254500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p:spPr>
        <p:txBody>
          <a:bodyPr>
            <a:normAutofit/>
          </a:bodyPr>
          <a:lstStyle/>
          <a:p>
            <a:pPr algn="ctr"/>
            <a:r>
              <a:rPr lang="en-US" sz="3200" dirty="0" smtClean="0">
                <a:latin typeface="PT Sans" charset="-52"/>
                <a:ea typeface="PT Sans" charset="-52"/>
                <a:cs typeface="PT Sans" charset="-52"/>
              </a:rPr>
              <a:t>Themes in the Prophets</a:t>
            </a:r>
            <a:endParaRPr lang="en-US" sz="3200" dirty="0">
              <a:latin typeface="PT Sans" charset="-52"/>
              <a:ea typeface="PT Sans" charset="-52"/>
              <a:cs typeface="PT Sans" charset="-52"/>
            </a:endParaRPr>
          </a:p>
        </p:txBody>
      </p:sp>
      <p:cxnSp>
        <p:nvCxnSpPr>
          <p:cNvPr id="10" name="Straight Arrow Connector 9"/>
          <p:cNvCxnSpPr/>
          <p:nvPr/>
        </p:nvCxnSpPr>
        <p:spPr>
          <a:xfrm>
            <a:off x="2073794" y="1875101"/>
            <a:ext cx="1826874" cy="3136739"/>
          </a:xfrm>
          <a:prstGeom prst="straightConnector1">
            <a:avLst/>
          </a:prstGeom>
          <a:ln w="76200">
            <a:solidFill>
              <a:srgbClr val="FFFF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5081286" y="1875101"/>
            <a:ext cx="2095018" cy="3136739"/>
          </a:xfrm>
          <a:prstGeom prst="straightConnector1">
            <a:avLst/>
          </a:prstGeom>
          <a:ln w="76200">
            <a:solidFill>
              <a:srgbClr val="FFFF00"/>
            </a:solidFill>
            <a:headEnd type="triangle" w="lg" len="lg"/>
            <a:tailEnd type="none" w="lg" len="lg"/>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86449" y="2845266"/>
            <a:ext cx="2106593" cy="821803"/>
          </a:xfrm>
          <a:prstGeom prst="rect">
            <a:avLst/>
          </a:prstGeom>
          <a:solidFill>
            <a:srgbClr val="C000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Rebellion</a:t>
            </a:r>
          </a:p>
        </p:txBody>
      </p:sp>
      <p:sp>
        <p:nvSpPr>
          <p:cNvPr id="15" name="Rectangle 14"/>
          <p:cNvSpPr/>
          <p:nvPr/>
        </p:nvSpPr>
        <p:spPr>
          <a:xfrm>
            <a:off x="3342192" y="5109439"/>
            <a:ext cx="2459621" cy="821803"/>
          </a:xfrm>
          <a:prstGeom prst="rect">
            <a:avLst/>
          </a:prstGeom>
          <a:solidFill>
            <a:schemeClr val="accent3">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Retribution</a:t>
            </a:r>
          </a:p>
        </p:txBody>
      </p:sp>
      <p:sp>
        <p:nvSpPr>
          <p:cNvPr id="16" name="Rectangle 15"/>
          <p:cNvSpPr/>
          <p:nvPr/>
        </p:nvSpPr>
        <p:spPr>
          <a:xfrm>
            <a:off x="6450962" y="2845265"/>
            <a:ext cx="2515325" cy="821803"/>
          </a:xfrm>
          <a:prstGeom prst="rect">
            <a:avLst/>
          </a:prstGeom>
          <a:solidFill>
            <a:srgbClr val="00206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600" dirty="0">
                <a:solidFill>
                  <a:prstClr val="white"/>
                </a:solidFill>
                <a:latin typeface="PT Sans" charset="-52"/>
                <a:ea typeface="PT Sans" charset="-52"/>
                <a:cs typeface="PT Sans" charset="-52"/>
              </a:rPr>
              <a:t>Restoration</a:t>
            </a:r>
          </a:p>
        </p:txBody>
      </p:sp>
      <p:cxnSp>
        <p:nvCxnSpPr>
          <p:cNvPr id="21" name="Straight Arrow Connector 20"/>
          <p:cNvCxnSpPr/>
          <p:nvPr/>
        </p:nvCxnSpPr>
        <p:spPr>
          <a:xfrm flipV="1">
            <a:off x="3703904" y="3599727"/>
            <a:ext cx="1990843" cy="682906"/>
          </a:xfrm>
          <a:prstGeom prst="straightConnector1">
            <a:avLst/>
          </a:prstGeom>
          <a:ln w="57150">
            <a:solidFill>
              <a:srgbClr val="FFC000"/>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3551620" y="3004810"/>
            <a:ext cx="2040760" cy="502712"/>
          </a:xfrm>
          <a:prstGeom prst="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black"/>
                </a:solidFill>
                <a:latin typeface="PT Sans" charset="-52"/>
                <a:ea typeface="PT Sans" charset="-52"/>
                <a:cs typeface="PT Sans" charset="-52"/>
              </a:rPr>
              <a:t>Repentance</a:t>
            </a:r>
          </a:p>
        </p:txBody>
      </p:sp>
      <p:sp>
        <p:nvSpPr>
          <p:cNvPr id="11" name="5-Point Star 10"/>
          <p:cNvSpPr/>
          <p:nvPr/>
        </p:nvSpPr>
        <p:spPr>
          <a:xfrm>
            <a:off x="3900670" y="4685908"/>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5-Point Star 11"/>
          <p:cNvSpPr/>
          <p:nvPr/>
        </p:nvSpPr>
        <p:spPr>
          <a:xfrm>
            <a:off x="682902" y="6126869"/>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7" name="TextBox 16"/>
          <p:cNvSpPr txBox="1"/>
          <p:nvPr/>
        </p:nvSpPr>
        <p:spPr>
          <a:xfrm>
            <a:off x="1203757" y="6138442"/>
            <a:ext cx="2050626" cy="523220"/>
          </a:xfrm>
          <a:prstGeom prst="rect">
            <a:avLst/>
          </a:prstGeom>
          <a:noFill/>
        </p:spPr>
        <p:txBody>
          <a:bodyPr wrap="square" rtlCol="0">
            <a:spAutoFit/>
          </a:bodyPr>
          <a:lstStyle/>
          <a:p>
            <a:pPr algn="ctr" defTabSz="457200"/>
            <a:r>
              <a:rPr lang="en-US" sz="2800">
                <a:solidFill>
                  <a:prstClr val="white"/>
                </a:solidFill>
                <a:latin typeface="PT Sans" charset="-52"/>
                <a:ea typeface="PT Sans" charset="-52"/>
                <a:cs typeface="PT Sans" charset="-52"/>
              </a:rPr>
              <a:t>= Jeremiah</a:t>
            </a:r>
            <a:endParaRPr lang="en-US" sz="2800" dirty="0">
              <a:solidFill>
                <a:prstClr val="white"/>
              </a:solidFill>
              <a:latin typeface="PT Sans" charset="-52"/>
              <a:ea typeface="PT Sans" charset="-52"/>
              <a:cs typeface="PT Sans" charset="-52"/>
            </a:endParaRPr>
          </a:p>
        </p:txBody>
      </p:sp>
    </p:spTree>
    <p:extLst>
      <p:ext uri="{BB962C8B-B14F-4D97-AF65-F5344CB8AC3E}">
        <p14:creationId xmlns:p14="http://schemas.microsoft.com/office/powerpoint/2010/main" val="1459044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bg/>
                                          </p:spTgt>
                                        </p:tgtEl>
                                        <p:attrNameLst>
                                          <p:attrName>style.visibility</p:attrName>
                                        </p:attrNameLst>
                                      </p:cBhvr>
                                      <p:to>
                                        <p:strVal val="visible"/>
                                      </p:to>
                                    </p:set>
                                  </p:childTnLst>
                                </p:cTn>
                              </p:par>
                              <p:par>
                                <p:cTn id="7" presetID="22" presetClass="entr" presetSubtype="1" fill="hold" nodeType="withEffect">
                                  <p:stCondLst>
                                    <p:cond delay="0"/>
                                  </p:stCondLst>
                                  <p:childTnLst>
                                    <p:set>
                                      <p:cBhvr>
                                        <p:cTn id="8" dur="1" fill="hold">
                                          <p:stCondLst>
                                            <p:cond delay="0"/>
                                          </p:stCondLst>
                                        </p:cTn>
                                        <p:tgtEl>
                                          <p:spTgt spid="10"/>
                                        </p:tgtEl>
                                        <p:attrNameLst>
                                          <p:attrName>style.visibility</p:attrName>
                                        </p:attrNameLst>
                                      </p:cBhvr>
                                      <p:to>
                                        <p:strVal val="visible"/>
                                      </p:to>
                                    </p:set>
                                    <p:animEffect transition="in" filter="wipe(up)">
                                      <p:cBhvr>
                                        <p:cTn id="9" dur="500"/>
                                        <p:tgtEl>
                                          <p:spTgt spid="10"/>
                                        </p:tgtEl>
                                      </p:cBhvr>
                                    </p:animEffec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15">
                                            <p:bg/>
                                          </p:spTgt>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16">
                                            <p:bg/>
                                          </p:spTgt>
                                        </p:tgtEl>
                                        <p:attrNameLst>
                                          <p:attrName>style.visibility</p:attrName>
                                        </p:attrNameLst>
                                      </p:cBhvr>
                                      <p:to>
                                        <p:strVal val="visible"/>
                                      </p:to>
                                    </p:set>
                                  </p:childTnLst>
                                </p:cTn>
                              </p:par>
                              <p:par>
                                <p:cTn id="16" presetID="2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wipe(down)">
                                      <p:cBhvr>
                                        <p:cTn id="18" dur="500"/>
                                        <p:tgtEl>
                                          <p:spTgt spid="13"/>
                                        </p:tgtEl>
                                      </p:cBhvr>
                                    </p:animEffec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22">
                                            <p:bg/>
                                          </p:spTgt>
                                        </p:tgtEl>
                                        <p:attrNameLst>
                                          <p:attrName>style.visibility</p:attrName>
                                        </p:attrNameLst>
                                      </p:cBhvr>
                                      <p:to>
                                        <p:strVal val="visible"/>
                                      </p:to>
                                    </p:set>
                                  </p:childTnLst>
                                </p:cTn>
                              </p:par>
                              <p:par>
                                <p:cTn id="22" presetID="22" presetClass="entr" presetSubtype="4" fill="hold" nodeType="with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wipe(down)">
                                      <p:cBhvr>
                                        <p:cTn id="24" dur="500"/>
                                        <p:tgtEl>
                                          <p:spTgt spid="21"/>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allAtOnce" animBg="1"/>
      <p:bldP spid="15" grpId="0" build="allAtOnce" animBg="1"/>
      <p:bldP spid="16" grpId="0" build="allAtOnce" animBg="1"/>
      <p:bldP spid="22" grpId="0" build="allAtOnce" animBg="1"/>
      <p:bldP spid="11" grpId="0" animBg="1"/>
      <p:bldP spid="12" grpId="0" animBg="1"/>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lnSpc>
                <a:spcPct val="100000"/>
              </a:lnSpc>
            </a:pPr>
            <a:r>
              <a:rPr lang="en-US" dirty="0" smtClean="0">
                <a:solidFill>
                  <a:srgbClr val="FFFF00"/>
                </a:solidFill>
                <a:latin typeface="PT Sans" charset="-52"/>
                <a:ea typeface="PT Sans" charset="-52"/>
                <a:cs typeface="PT Sans" charset="-52"/>
              </a:rPr>
              <a:t>Structure of Jeremiah</a:t>
            </a:r>
            <a:endParaRPr lang="en-US" dirty="0">
              <a:solidFill>
                <a:srgbClr val="FFFF00"/>
              </a:solidFill>
              <a:latin typeface="PT Sans" charset="-52"/>
              <a:ea typeface="PT Sans" charset="-52"/>
              <a:cs typeface="PT Sans" charset="-52"/>
            </a:endParaRPr>
          </a:p>
        </p:txBody>
      </p:sp>
      <p:sp>
        <p:nvSpPr>
          <p:cNvPr id="6" name="Rectangle 5"/>
          <p:cNvSpPr/>
          <p:nvPr/>
        </p:nvSpPr>
        <p:spPr>
          <a:xfrm>
            <a:off x="1036838" y="1470772"/>
            <a:ext cx="7070324" cy="4964752"/>
          </a:xfrm>
          <a:prstGeom prst="rect">
            <a:avLst/>
          </a:prstGeom>
          <a:solidFill>
            <a:srgbClr val="00B0F0"/>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71500" indent="-480060">
              <a:lnSpc>
                <a:spcPct val="150000"/>
              </a:lnSpc>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Judah (</a:t>
            </a:r>
            <a:r>
              <a:rPr lang="en-US" sz="3200" dirty="0" err="1" smtClean="0">
                <a:solidFill>
                  <a:schemeClr val="bg1"/>
                </a:solidFill>
                <a:latin typeface="PT Sans" charset="-52"/>
                <a:ea typeface="PT Sans" charset="-52"/>
                <a:cs typeface="PT Sans" charset="-52"/>
              </a:rPr>
              <a:t>ch</a:t>
            </a:r>
            <a:r>
              <a:rPr lang="en-US" sz="3200" dirty="0" err="1">
                <a:solidFill>
                  <a:schemeClr val="bg1"/>
                </a:solidFill>
                <a:latin typeface="PT Sans" charset="-52"/>
                <a:ea typeface="PT Sans" charset="-52"/>
                <a:cs typeface="PT Sans" charset="-52"/>
              </a:rPr>
              <a:t>.</a:t>
            </a:r>
            <a:r>
              <a:rPr lang="en-US" sz="3200" dirty="0">
                <a:solidFill>
                  <a:schemeClr val="bg1"/>
                </a:solidFill>
                <a:latin typeface="PT Sans" charset="-52"/>
                <a:ea typeface="PT Sans" charset="-52"/>
                <a:cs typeface="PT Sans" charset="-52"/>
              </a:rPr>
              <a:t> 1-25)</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Historical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26-29)</a:t>
            </a:r>
          </a:p>
          <a:p>
            <a:pPr marL="1485900" lvl="2" indent="-480060">
              <a:lnSpc>
                <a:spcPct val="150000"/>
              </a:lnSpc>
              <a:buFont typeface="Wingdings" charset="2"/>
              <a:buChar char="Ø"/>
            </a:pPr>
            <a:r>
              <a:rPr lang="en-US" sz="3200" dirty="0">
                <a:solidFill>
                  <a:schemeClr val="bg1"/>
                </a:solidFill>
                <a:latin typeface="PT Sans" charset="-52"/>
                <a:ea typeface="PT Sans" charset="-52"/>
                <a:cs typeface="PT Sans" charset="-52"/>
              </a:rPr>
              <a:t>Book of </a:t>
            </a:r>
            <a:r>
              <a:rPr lang="en-US" sz="3200" dirty="0" smtClean="0">
                <a:solidFill>
                  <a:schemeClr val="bg1"/>
                </a:solidFill>
                <a:latin typeface="PT Sans" charset="-52"/>
                <a:ea typeface="PT Sans" charset="-52"/>
                <a:cs typeface="PT Sans" charset="-52"/>
              </a:rPr>
              <a:t>Comfort (</a:t>
            </a:r>
            <a:r>
              <a:rPr lang="en-US" sz="3200" dirty="0" err="1" smtClean="0">
                <a:solidFill>
                  <a:schemeClr val="bg1"/>
                </a:solidFill>
                <a:latin typeface="PT Sans" charset="-52"/>
                <a:ea typeface="PT Sans" charset="-52"/>
                <a:cs typeface="PT Sans" charset="-52"/>
              </a:rPr>
              <a:t>ch</a:t>
            </a:r>
            <a:r>
              <a:rPr lang="en-US" sz="3200" dirty="0" err="1">
                <a:solidFill>
                  <a:schemeClr val="bg1"/>
                </a:solidFill>
                <a:latin typeface="PT Sans" charset="-52"/>
                <a:ea typeface="PT Sans" charset="-52"/>
                <a:cs typeface="PT Sans" charset="-52"/>
              </a:rPr>
              <a:t>.</a:t>
            </a:r>
            <a:r>
              <a:rPr lang="en-US" sz="3200" dirty="0">
                <a:solidFill>
                  <a:schemeClr val="bg1"/>
                </a:solidFill>
                <a:latin typeface="PT Sans" charset="-52"/>
                <a:ea typeface="PT Sans" charset="-52"/>
                <a:cs typeface="PT Sans" charset="-52"/>
              </a:rPr>
              <a:t> 30-33)</a:t>
            </a:r>
          </a:p>
          <a:p>
            <a:pPr marL="1028700" lvl="1" indent="-480060">
              <a:lnSpc>
                <a:spcPct val="150000"/>
              </a:lnSpc>
              <a:buFont typeface="Wingdings" charset="2"/>
              <a:buChar char="§"/>
            </a:pPr>
            <a:r>
              <a:rPr lang="en-US" sz="3200" dirty="0" smtClean="0">
                <a:solidFill>
                  <a:schemeClr val="bg1"/>
                </a:solidFill>
                <a:latin typeface="PT Sans" charset="-52"/>
                <a:ea typeface="PT Sans" charset="-52"/>
                <a:cs typeface="PT Sans" charset="-52"/>
              </a:rPr>
              <a:t>Historical Interlude </a:t>
            </a:r>
            <a:r>
              <a:rPr lang="en-US" sz="3200" dirty="0">
                <a:solidFill>
                  <a:schemeClr val="bg1"/>
                </a:solidFill>
                <a:latin typeface="PT Sans" charset="-52"/>
                <a:ea typeface="PT Sans" charset="-52"/>
                <a:cs typeface="PT Sans" charset="-52"/>
              </a:rPr>
              <a:t>(</a:t>
            </a:r>
            <a:r>
              <a:rPr lang="en-US" sz="3200" dirty="0" err="1">
                <a:solidFill>
                  <a:schemeClr val="bg1"/>
                </a:solidFill>
                <a:latin typeface="PT Sans" charset="-52"/>
                <a:ea typeface="PT Sans" charset="-52"/>
                <a:cs typeface="PT Sans" charset="-52"/>
              </a:rPr>
              <a:t>ch.</a:t>
            </a:r>
            <a:r>
              <a:rPr lang="en-US" sz="3200" dirty="0">
                <a:solidFill>
                  <a:schemeClr val="bg1"/>
                </a:solidFill>
                <a:latin typeface="PT Sans" charset="-52"/>
                <a:ea typeface="PT Sans" charset="-52"/>
                <a:cs typeface="PT Sans" charset="-52"/>
              </a:rPr>
              <a:t> 34-45)</a:t>
            </a:r>
          </a:p>
          <a:p>
            <a:pPr marL="571500" indent="-480060">
              <a:lnSpc>
                <a:spcPct val="150000"/>
              </a:lnSpc>
              <a:spcAft>
                <a:spcPts val="3000"/>
              </a:spcAft>
              <a:buFont typeface="Arial" charset="0"/>
              <a:buChar char="•"/>
            </a:pPr>
            <a:r>
              <a:rPr lang="en-US" sz="3200" dirty="0">
                <a:solidFill>
                  <a:schemeClr val="bg1"/>
                </a:solidFill>
                <a:latin typeface="PT Sans" charset="-52"/>
                <a:ea typeface="PT Sans" charset="-52"/>
                <a:cs typeface="PT Sans" charset="-52"/>
              </a:rPr>
              <a:t>Oracles Against </a:t>
            </a:r>
            <a:r>
              <a:rPr lang="en-US" sz="3200" dirty="0" smtClean="0">
                <a:solidFill>
                  <a:schemeClr val="bg1"/>
                </a:solidFill>
                <a:latin typeface="PT Sans" charset="-52"/>
                <a:ea typeface="PT Sans" charset="-52"/>
                <a:cs typeface="PT Sans" charset="-52"/>
              </a:rPr>
              <a:t>Nations (ch.46-51</a:t>
            </a:r>
            <a:r>
              <a:rPr lang="en-US" sz="3200" dirty="0" smtClean="0">
                <a:solidFill>
                  <a:schemeClr val="bg1"/>
                </a:solidFill>
                <a:latin typeface="PT Sans" charset="-52"/>
                <a:ea typeface="PT Sans" charset="-52"/>
                <a:cs typeface="PT Sans" charset="-52"/>
              </a:rPr>
              <a:t>)</a:t>
            </a:r>
          </a:p>
          <a:p>
            <a:pPr marL="571500" indent="-480060">
              <a:lnSpc>
                <a:spcPct val="150000"/>
              </a:lnSpc>
              <a:spcAft>
                <a:spcPts val="3000"/>
              </a:spcAft>
              <a:buFont typeface="Arial" charset="0"/>
              <a:buChar char="•"/>
            </a:pPr>
            <a:r>
              <a:rPr lang="en-US" sz="3200" dirty="0" smtClean="0">
                <a:solidFill>
                  <a:schemeClr val="bg1"/>
                </a:solidFill>
                <a:latin typeface="PT Sans" charset="-52"/>
                <a:ea typeface="PT Sans" charset="-52"/>
                <a:cs typeface="PT Sans" charset="-52"/>
              </a:rPr>
              <a:t>Epilogue (</a:t>
            </a:r>
            <a:r>
              <a:rPr lang="en-US" sz="3200" dirty="0" err="1" smtClean="0">
                <a:solidFill>
                  <a:schemeClr val="bg1"/>
                </a:solidFill>
                <a:latin typeface="PT Sans" charset="-52"/>
                <a:ea typeface="PT Sans" charset="-52"/>
                <a:cs typeface="PT Sans" charset="-52"/>
              </a:rPr>
              <a:t>ch.</a:t>
            </a:r>
            <a:r>
              <a:rPr lang="en-US" sz="3200" dirty="0" smtClean="0">
                <a:solidFill>
                  <a:schemeClr val="bg1"/>
                </a:solidFill>
                <a:latin typeface="PT Sans" charset="-52"/>
                <a:ea typeface="PT Sans" charset="-52"/>
                <a:cs typeface="PT Sans" charset="-52"/>
              </a:rPr>
              <a:t> 52)</a:t>
            </a:r>
            <a:endParaRPr lang="en-US" sz="3200" dirty="0">
              <a:solidFill>
                <a:schemeClr val="bg1"/>
              </a:solidFill>
              <a:latin typeface="PT Sans" charset="-52"/>
              <a:ea typeface="PT Sans" charset="-52"/>
              <a:cs typeface="PT Sans" charset="-52"/>
            </a:endParaRPr>
          </a:p>
        </p:txBody>
      </p:sp>
      <p:sp>
        <p:nvSpPr>
          <p:cNvPr id="3" name="TextBox 2"/>
          <p:cNvSpPr txBox="1"/>
          <p:nvPr/>
        </p:nvSpPr>
        <p:spPr>
          <a:xfrm>
            <a:off x="6886937" y="6065134"/>
            <a:ext cx="184731" cy="369332"/>
          </a:xfrm>
          <a:prstGeom prst="rect">
            <a:avLst/>
          </a:prstGeom>
          <a:noFill/>
        </p:spPr>
        <p:txBody>
          <a:bodyPr wrap="none" rtlCol="0">
            <a:spAutoFit/>
          </a:bodyPr>
          <a:lstStyle/>
          <a:p>
            <a:endParaRPr lang="en-US" dirty="0"/>
          </a:p>
        </p:txBody>
      </p:sp>
      <p:sp>
        <p:nvSpPr>
          <p:cNvPr id="4" name="Right Arrow 3"/>
          <p:cNvSpPr/>
          <p:nvPr/>
        </p:nvSpPr>
        <p:spPr>
          <a:xfrm>
            <a:off x="492828" y="5798389"/>
            <a:ext cx="1088020" cy="532436"/>
          </a:xfrm>
          <a:prstGeom prst="rightArrow">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976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59" y="365128"/>
            <a:ext cx="8855882" cy="1325563"/>
          </a:xfrm>
        </p:spPr>
        <p:txBody>
          <a:bodyPr>
            <a:normAutofit/>
          </a:bodyPr>
          <a:lstStyle/>
          <a:p>
            <a:pPr algn="ctr"/>
            <a:r>
              <a:rPr lang="en-US" sz="4000" dirty="0" smtClean="0">
                <a:solidFill>
                  <a:schemeClr val="accent1"/>
                </a:solidFill>
                <a:latin typeface="PT Sans" charset="-52"/>
                <a:ea typeface="PT Sans" charset="-52"/>
                <a:cs typeface="PT Sans" charset="-52"/>
              </a:rPr>
              <a:t>Historical Context of Jeremiah (Review)</a:t>
            </a:r>
            <a:endParaRPr lang="en-US" sz="4000" dirty="0">
              <a:solidFill>
                <a:schemeClr val="accent1"/>
              </a:solidFill>
              <a:latin typeface="PT Sans" charset="-52"/>
              <a:ea typeface="PT Sans" charset="-52"/>
              <a:cs typeface="PT Sans" charset="-52"/>
            </a:endParaRPr>
          </a:p>
        </p:txBody>
      </p:sp>
      <p:sp>
        <p:nvSpPr>
          <p:cNvPr id="3" name="Rectangle 2"/>
          <p:cNvSpPr/>
          <p:nvPr/>
        </p:nvSpPr>
        <p:spPr>
          <a:xfrm>
            <a:off x="2060866" y="2623277"/>
            <a:ext cx="3301257" cy="66588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PT Sans" charset="-52"/>
                <a:ea typeface="PT Sans" charset="-52"/>
                <a:cs typeface="PT Sans" charset="-52"/>
              </a:rPr>
              <a:t> Israel (Northern)</a:t>
            </a:r>
          </a:p>
        </p:txBody>
      </p:sp>
      <p:sp>
        <p:nvSpPr>
          <p:cNvPr id="4" name="Rectangle 3"/>
          <p:cNvSpPr/>
          <p:nvPr/>
        </p:nvSpPr>
        <p:spPr>
          <a:xfrm>
            <a:off x="2060867" y="3771675"/>
            <a:ext cx="4574971" cy="66729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a:r>
              <a:rPr lang="en-US" sz="3200" dirty="0">
                <a:solidFill>
                  <a:sysClr val="windowText" lastClr="000000"/>
                </a:solidFill>
                <a:latin typeface="PT Sans" charset="-52"/>
                <a:ea typeface="PT Sans" charset="-52"/>
                <a:cs typeface="PT Sans" charset="-52"/>
              </a:rPr>
              <a:t> Judah (Southern)</a:t>
            </a:r>
          </a:p>
        </p:txBody>
      </p:sp>
      <p:sp>
        <p:nvSpPr>
          <p:cNvPr id="7" name="Rectangle 6"/>
          <p:cNvSpPr/>
          <p:nvPr/>
        </p:nvSpPr>
        <p:spPr>
          <a:xfrm>
            <a:off x="5360981" y="2326847"/>
            <a:ext cx="1728612" cy="101823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prstClr val="white"/>
                </a:solidFill>
                <a:latin typeface="PT Sans" charset="-52"/>
                <a:ea typeface="PT Sans" charset="-52"/>
                <a:cs typeface="PT Sans" charset="-52"/>
              </a:rPr>
              <a:t>Assyrian Captivity</a:t>
            </a:r>
          </a:p>
        </p:txBody>
      </p:sp>
      <p:sp>
        <p:nvSpPr>
          <p:cNvPr id="8" name="Rectangle 7"/>
          <p:cNvSpPr/>
          <p:nvPr/>
        </p:nvSpPr>
        <p:spPr>
          <a:xfrm>
            <a:off x="6032313" y="3752126"/>
            <a:ext cx="1896347" cy="1134668"/>
          </a:xfrm>
          <a:prstGeom prst="rect">
            <a:avLst/>
          </a:prstGeom>
          <a:solidFill>
            <a:schemeClr val="tx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prstClr val="white"/>
                </a:solidFill>
                <a:latin typeface="PT Sans" charset="-52"/>
                <a:ea typeface="PT Sans" charset="-52"/>
                <a:cs typeface="PT Sans" charset="-52"/>
              </a:rPr>
              <a:t>Babylonian Captivity</a:t>
            </a:r>
          </a:p>
        </p:txBody>
      </p:sp>
      <p:sp>
        <p:nvSpPr>
          <p:cNvPr id="9" name="Rectangle 8"/>
          <p:cNvSpPr/>
          <p:nvPr/>
        </p:nvSpPr>
        <p:spPr>
          <a:xfrm>
            <a:off x="277788" y="2785324"/>
            <a:ext cx="1780599" cy="1482044"/>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dirty="0">
                <a:solidFill>
                  <a:sysClr val="windowText" lastClr="000000"/>
                </a:solidFill>
                <a:latin typeface="PT Sans" charset="-52"/>
                <a:ea typeface="PT Sans" charset="-52"/>
                <a:cs typeface="PT Sans" charset="-52"/>
              </a:rPr>
              <a:t>Israel (United Kingdom)</a:t>
            </a:r>
          </a:p>
        </p:txBody>
      </p:sp>
      <p:sp>
        <p:nvSpPr>
          <p:cNvPr id="10" name="5-Point Star 9"/>
          <p:cNvSpPr/>
          <p:nvPr/>
        </p:nvSpPr>
        <p:spPr>
          <a:xfrm>
            <a:off x="5780977" y="3515457"/>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1" name="5-Point Star 10"/>
          <p:cNvSpPr/>
          <p:nvPr/>
        </p:nvSpPr>
        <p:spPr>
          <a:xfrm>
            <a:off x="3460830" y="5883796"/>
            <a:ext cx="497711" cy="492889"/>
          </a:xfrm>
          <a:prstGeom prst="star5">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US">
              <a:solidFill>
                <a:prstClr val="white"/>
              </a:solidFill>
            </a:endParaRPr>
          </a:p>
        </p:txBody>
      </p:sp>
      <p:sp>
        <p:nvSpPr>
          <p:cNvPr id="12" name="TextBox 11"/>
          <p:cNvSpPr txBox="1"/>
          <p:nvPr/>
        </p:nvSpPr>
        <p:spPr>
          <a:xfrm>
            <a:off x="3981685" y="5895369"/>
            <a:ext cx="2050626" cy="523220"/>
          </a:xfrm>
          <a:prstGeom prst="rect">
            <a:avLst/>
          </a:prstGeom>
          <a:noFill/>
        </p:spPr>
        <p:txBody>
          <a:bodyPr wrap="square" rtlCol="0">
            <a:spAutoFit/>
          </a:bodyPr>
          <a:lstStyle/>
          <a:p>
            <a:pPr algn="ctr" defTabSz="457200"/>
            <a:r>
              <a:rPr lang="en-US" sz="2800">
                <a:solidFill>
                  <a:prstClr val="white"/>
                </a:solidFill>
                <a:latin typeface="PT Sans" charset="-52"/>
                <a:ea typeface="PT Sans" charset="-52"/>
                <a:cs typeface="PT Sans" charset="-52"/>
              </a:rPr>
              <a:t>= Jeremiah</a:t>
            </a:r>
            <a:endParaRPr lang="en-US" sz="2800" dirty="0">
              <a:solidFill>
                <a:prstClr val="white"/>
              </a:solidFill>
              <a:latin typeface="PT Sans" charset="-52"/>
              <a:ea typeface="PT Sans" charset="-52"/>
              <a:cs typeface="PT Sans" charset="-52"/>
            </a:endParaRPr>
          </a:p>
        </p:txBody>
      </p:sp>
      <p:sp>
        <p:nvSpPr>
          <p:cNvPr id="15" name="Rectangle 14"/>
          <p:cNvSpPr/>
          <p:nvPr/>
        </p:nvSpPr>
        <p:spPr>
          <a:xfrm>
            <a:off x="7602967" y="3191728"/>
            <a:ext cx="1308126" cy="7137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2800">
                <a:solidFill>
                  <a:sysClr val="windowText" lastClr="000000"/>
                </a:solidFill>
                <a:latin typeface="PT Sans" charset="-52"/>
                <a:ea typeface="PT Sans" charset="-52"/>
                <a:cs typeface="PT Sans" charset="-52"/>
              </a:rPr>
              <a:t>Return</a:t>
            </a:r>
            <a:endParaRPr lang="en-US" sz="2800" dirty="0">
              <a:solidFill>
                <a:sysClr val="windowText" lastClr="000000"/>
              </a:solidFill>
              <a:latin typeface="PT Sans" charset="-52"/>
              <a:ea typeface="PT Sans" charset="-52"/>
              <a:cs typeface="PT Sans" charset="-52"/>
            </a:endParaRPr>
          </a:p>
        </p:txBody>
      </p:sp>
      <p:sp>
        <p:nvSpPr>
          <p:cNvPr id="5" name="TextBox 4"/>
          <p:cNvSpPr txBox="1"/>
          <p:nvPr/>
        </p:nvSpPr>
        <p:spPr>
          <a:xfrm>
            <a:off x="351303" y="4438968"/>
            <a:ext cx="1633568" cy="1384995"/>
          </a:xfrm>
          <a:prstGeom prst="rect">
            <a:avLst/>
          </a:prstGeom>
          <a:noFill/>
        </p:spPr>
        <p:txBody>
          <a:bodyPr wrap="square" rtlCol="0">
            <a:spAutoFit/>
          </a:bodyPr>
          <a:lstStyle/>
          <a:p>
            <a:r>
              <a:rPr lang="en-US" sz="2800" dirty="0" smtClean="0">
                <a:latin typeface="PT Sans" charset="-52"/>
                <a:ea typeface="PT Sans" charset="-52"/>
                <a:cs typeface="PT Sans" charset="-52"/>
              </a:rPr>
              <a:t>Saul</a:t>
            </a:r>
          </a:p>
          <a:p>
            <a:r>
              <a:rPr lang="en-US" sz="2800" dirty="0" smtClean="0">
                <a:latin typeface="PT Sans" charset="-52"/>
                <a:ea typeface="PT Sans" charset="-52"/>
                <a:cs typeface="PT Sans" charset="-52"/>
              </a:rPr>
              <a:t>David</a:t>
            </a:r>
          </a:p>
          <a:p>
            <a:r>
              <a:rPr lang="en-US" sz="2800" dirty="0" smtClean="0">
                <a:latin typeface="PT Sans" charset="-52"/>
                <a:ea typeface="PT Sans" charset="-52"/>
                <a:cs typeface="PT Sans" charset="-52"/>
              </a:rPr>
              <a:t>Solomon</a:t>
            </a:r>
            <a:endParaRPr lang="en-US" sz="2800" dirty="0">
              <a:latin typeface="PT Sans" charset="-52"/>
              <a:ea typeface="PT Sans" charset="-52"/>
              <a:cs typeface="PT Sans" charset="-52"/>
            </a:endParaRPr>
          </a:p>
        </p:txBody>
      </p:sp>
      <p:sp>
        <p:nvSpPr>
          <p:cNvPr id="13" name="TextBox 12"/>
          <p:cNvSpPr txBox="1"/>
          <p:nvPr/>
        </p:nvSpPr>
        <p:spPr>
          <a:xfrm>
            <a:off x="2489991" y="1612314"/>
            <a:ext cx="1633568" cy="954107"/>
          </a:xfrm>
          <a:prstGeom prst="rect">
            <a:avLst/>
          </a:prstGeom>
          <a:noFill/>
        </p:spPr>
        <p:txBody>
          <a:bodyPr wrap="square" rtlCol="0">
            <a:spAutoFit/>
          </a:bodyPr>
          <a:lstStyle/>
          <a:p>
            <a:r>
              <a:rPr lang="en-US" sz="2800" dirty="0" err="1" smtClean="0">
                <a:latin typeface="PT Sans" charset="-52"/>
                <a:ea typeface="PT Sans" charset="-52"/>
                <a:cs typeface="PT Sans" charset="-52"/>
              </a:rPr>
              <a:t>Jereboam</a:t>
            </a:r>
            <a:endParaRPr lang="en-US" sz="2800" dirty="0" smtClean="0">
              <a:latin typeface="PT Sans" charset="-52"/>
              <a:ea typeface="PT Sans" charset="-52"/>
              <a:cs typeface="PT Sans" charset="-52"/>
            </a:endParaRPr>
          </a:p>
          <a:p>
            <a:r>
              <a:rPr lang="en-US" sz="2800" dirty="0" smtClean="0">
                <a:latin typeface="PT Sans" charset="-52"/>
                <a:ea typeface="PT Sans" charset="-52"/>
                <a:cs typeface="PT Sans" charset="-52"/>
              </a:rPr>
              <a:t>Ahab</a:t>
            </a:r>
            <a:endParaRPr lang="en-US" sz="2800" dirty="0">
              <a:latin typeface="PT Sans" charset="-52"/>
              <a:ea typeface="PT Sans" charset="-52"/>
              <a:cs typeface="PT Sans" charset="-52"/>
            </a:endParaRPr>
          </a:p>
        </p:txBody>
      </p:sp>
      <p:sp>
        <p:nvSpPr>
          <p:cNvPr id="14" name="TextBox 13"/>
          <p:cNvSpPr txBox="1"/>
          <p:nvPr/>
        </p:nvSpPr>
        <p:spPr>
          <a:xfrm>
            <a:off x="2489991" y="4568386"/>
            <a:ext cx="1633568" cy="954107"/>
          </a:xfrm>
          <a:prstGeom prst="rect">
            <a:avLst/>
          </a:prstGeom>
          <a:noFill/>
        </p:spPr>
        <p:txBody>
          <a:bodyPr wrap="square" rtlCol="0">
            <a:spAutoFit/>
          </a:bodyPr>
          <a:lstStyle/>
          <a:p>
            <a:r>
              <a:rPr lang="en-US" sz="2800" dirty="0" smtClean="0">
                <a:latin typeface="PT Sans" charset="-52"/>
                <a:ea typeface="PT Sans" charset="-52"/>
                <a:cs typeface="PT Sans" charset="-52"/>
              </a:rPr>
              <a:t>Hezekiah</a:t>
            </a:r>
          </a:p>
          <a:p>
            <a:r>
              <a:rPr lang="en-US" sz="2800" dirty="0" smtClean="0">
                <a:latin typeface="PT Sans" charset="-52"/>
                <a:ea typeface="PT Sans" charset="-52"/>
                <a:cs typeface="PT Sans" charset="-52"/>
              </a:rPr>
              <a:t>Josiah</a:t>
            </a:r>
            <a:endParaRPr lang="en-US" sz="2800" dirty="0">
              <a:latin typeface="PT Sans" charset="-52"/>
              <a:ea typeface="PT Sans" charset="-52"/>
              <a:cs typeface="PT Sans" charset="-52"/>
            </a:endParaRPr>
          </a:p>
        </p:txBody>
      </p:sp>
    </p:spTree>
    <p:extLst>
      <p:ext uri="{BB962C8B-B14F-4D97-AF65-F5344CB8AC3E}">
        <p14:creationId xmlns:p14="http://schemas.microsoft.com/office/powerpoint/2010/main" val="156190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wipe(left)">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7" grpId="0" animBg="1"/>
      <p:bldP spid="8" grpId="0" animBg="1"/>
      <p:bldP spid="9" grpId="0" animBg="1"/>
      <p:bldP spid="10" grpId="0" animBg="1"/>
      <p:bldP spid="11" grpId="0" animBg="1"/>
      <p:bldP spid="12" grpId="0"/>
      <p:bldP spid="15" grpId="0" animBg="1"/>
      <p:bldP spid="5"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Straight Connector 20"/>
          <p:cNvCxnSpPr>
            <a:stCxn id="12" idx="2"/>
            <a:endCxn id="13" idx="0"/>
          </p:cNvCxnSpPr>
          <p:nvPr/>
        </p:nvCxnSpPr>
        <p:spPr>
          <a:xfrm flipH="1">
            <a:off x="4571999" y="3788992"/>
            <a:ext cx="2" cy="126986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230219"/>
            <a:ext cx="7886700" cy="653444"/>
          </a:xfrm>
        </p:spPr>
        <p:txBody>
          <a:bodyPr>
            <a:normAutofit fontScale="90000"/>
          </a:bodyPr>
          <a:lstStyle/>
          <a:p>
            <a:pPr algn="ctr">
              <a:lnSpc>
                <a:spcPct val="100000"/>
              </a:lnSpc>
            </a:pPr>
            <a:r>
              <a:rPr lang="en-US" dirty="0" smtClean="0">
                <a:solidFill>
                  <a:schemeClr val="accent1"/>
                </a:solidFill>
                <a:latin typeface="PT Sans" charset="-52"/>
                <a:ea typeface="PT Sans" charset="-52"/>
                <a:cs typeface="PT Sans" charset="-52"/>
              </a:rPr>
              <a:t>King Josiah </a:t>
            </a:r>
            <a:r>
              <a:rPr lang="en-US" smtClean="0">
                <a:solidFill>
                  <a:schemeClr val="accent1"/>
                </a:solidFill>
                <a:latin typeface="PT Sans" charset="-52"/>
                <a:ea typeface="PT Sans" charset="-52"/>
                <a:cs typeface="PT Sans" charset="-52"/>
              </a:rPr>
              <a:t>and sons (Review)</a:t>
            </a:r>
            <a:endParaRPr lang="en-US" dirty="0">
              <a:solidFill>
                <a:schemeClr val="accent1"/>
              </a:solidFill>
              <a:latin typeface="PT Sans" charset="-52"/>
              <a:ea typeface="PT Sans" charset="-52"/>
              <a:cs typeface="PT Sans" charset="-52"/>
            </a:endParaRPr>
          </a:p>
        </p:txBody>
      </p:sp>
      <p:sp>
        <p:nvSpPr>
          <p:cNvPr id="6" name="TextBox 5"/>
          <p:cNvSpPr txBox="1"/>
          <p:nvPr/>
        </p:nvSpPr>
        <p:spPr>
          <a:xfrm>
            <a:off x="2994095" y="3851054"/>
            <a:ext cx="3155810" cy="830997"/>
          </a:xfrm>
          <a:prstGeom prst="rect">
            <a:avLst/>
          </a:prstGeom>
          <a:noFill/>
          <a:ln w="38100">
            <a:solidFill>
              <a:srgbClr val="FFFF00"/>
            </a:solidFill>
          </a:ln>
        </p:spPr>
        <p:txBody>
          <a:bodyPr wrap="square" rtlCol="0">
            <a:spAutoFit/>
          </a:bodyPr>
          <a:lstStyle/>
          <a:p>
            <a:pPr algn="ctr"/>
            <a:r>
              <a:rPr lang="en-US" sz="2400" dirty="0" smtClean="0">
                <a:solidFill>
                  <a:srgbClr val="FFFF00"/>
                </a:solidFill>
              </a:rPr>
              <a:t>Instated</a:t>
            </a:r>
            <a:r>
              <a:rPr lang="en-US" sz="2400" b="1" dirty="0" smtClean="0">
                <a:solidFill>
                  <a:srgbClr val="FFFF00"/>
                </a:solidFill>
              </a:rPr>
              <a:t> </a:t>
            </a:r>
            <a:r>
              <a:rPr lang="en-US" sz="2400" dirty="0" smtClean="0">
                <a:solidFill>
                  <a:srgbClr val="FFFF00"/>
                </a:solidFill>
              </a:rPr>
              <a:t>by Pharaoh</a:t>
            </a:r>
          </a:p>
          <a:p>
            <a:pPr algn="ctr"/>
            <a:r>
              <a:rPr lang="en-US" sz="2400" dirty="0" smtClean="0">
                <a:solidFill>
                  <a:srgbClr val="FFFF00"/>
                </a:solidFill>
              </a:rPr>
              <a:t>*</a:t>
            </a:r>
            <a:r>
              <a:rPr lang="en-US" sz="2400" dirty="0">
                <a:solidFill>
                  <a:srgbClr val="FFFF00"/>
                </a:solidFill>
              </a:rPr>
              <a:t>First wave of </a:t>
            </a:r>
            <a:r>
              <a:rPr lang="en-US" sz="2400" dirty="0" smtClean="0">
                <a:solidFill>
                  <a:srgbClr val="FFFF00"/>
                </a:solidFill>
              </a:rPr>
              <a:t>captives*</a:t>
            </a:r>
            <a:endParaRPr lang="en-US" sz="2400" dirty="0">
              <a:solidFill>
                <a:srgbClr val="FFFF00"/>
              </a:solidFill>
            </a:endParaRPr>
          </a:p>
        </p:txBody>
      </p:sp>
      <p:sp>
        <p:nvSpPr>
          <p:cNvPr id="7" name="TextBox 6"/>
          <p:cNvSpPr txBox="1"/>
          <p:nvPr/>
        </p:nvSpPr>
        <p:spPr>
          <a:xfrm>
            <a:off x="161470" y="5794779"/>
            <a:ext cx="3640479" cy="830997"/>
          </a:xfrm>
          <a:prstGeom prst="rect">
            <a:avLst/>
          </a:prstGeom>
          <a:noFill/>
          <a:ln w="38100">
            <a:solidFill>
              <a:srgbClr val="00B0F0"/>
            </a:solidFill>
          </a:ln>
        </p:spPr>
        <p:txBody>
          <a:bodyPr wrap="square" rtlCol="0">
            <a:spAutoFit/>
          </a:bodyPr>
          <a:lstStyle/>
          <a:p>
            <a:pPr algn="ctr"/>
            <a:r>
              <a:rPr lang="en-US" sz="2400" dirty="0" smtClean="0">
                <a:solidFill>
                  <a:srgbClr val="00B0F0"/>
                </a:solidFill>
                <a:latin typeface="PT Sans" charset="-52"/>
                <a:ea typeface="PT Sans" charset="-52"/>
                <a:cs typeface="PT Sans" charset="-52"/>
              </a:rPr>
              <a:t>Nebuchadnezzar besieges.</a:t>
            </a:r>
          </a:p>
          <a:p>
            <a:pPr algn="ctr"/>
            <a:r>
              <a:rPr lang="en-US" sz="2400" dirty="0" smtClean="0">
                <a:solidFill>
                  <a:srgbClr val="00B0F0"/>
                </a:solidFill>
                <a:latin typeface="PT Sans" charset="-52"/>
                <a:ea typeface="PT Sans" charset="-52"/>
                <a:cs typeface="PT Sans" charset="-52"/>
              </a:rPr>
              <a:t>*Second wave of captives*</a:t>
            </a:r>
            <a:endParaRPr lang="en-US" sz="2400" dirty="0">
              <a:solidFill>
                <a:srgbClr val="00B0F0"/>
              </a:solidFill>
              <a:latin typeface="PT Sans" charset="-52"/>
              <a:ea typeface="PT Sans" charset="-52"/>
              <a:cs typeface="PT Sans" charset="-52"/>
            </a:endParaRPr>
          </a:p>
        </p:txBody>
      </p:sp>
      <p:sp>
        <p:nvSpPr>
          <p:cNvPr id="8" name="TextBox 7"/>
          <p:cNvSpPr txBox="1"/>
          <p:nvPr/>
        </p:nvSpPr>
        <p:spPr>
          <a:xfrm>
            <a:off x="6869880" y="3851054"/>
            <a:ext cx="1999707" cy="830997"/>
          </a:xfrm>
          <a:prstGeom prst="rect">
            <a:avLst/>
          </a:prstGeom>
          <a:noFill/>
          <a:ln w="38100">
            <a:solidFill>
              <a:srgbClr val="FF0000"/>
            </a:solidFill>
          </a:ln>
        </p:spPr>
        <p:txBody>
          <a:bodyPr wrap="square" rtlCol="0">
            <a:spAutoFit/>
          </a:bodyPr>
          <a:lstStyle/>
          <a:p>
            <a:pPr algn="ctr"/>
            <a:r>
              <a:rPr lang="en-US" sz="2400" smtClean="0">
                <a:solidFill>
                  <a:srgbClr val="FF0000"/>
                </a:solidFill>
                <a:latin typeface="PT Sans" charset="-52"/>
                <a:ea typeface="PT Sans" charset="-52"/>
                <a:cs typeface="PT Sans" charset="-52"/>
              </a:rPr>
              <a:t>*</a:t>
            </a:r>
            <a:r>
              <a:rPr lang="en-US" sz="2400" dirty="0" smtClean="0">
                <a:solidFill>
                  <a:srgbClr val="FF0000"/>
                </a:solidFill>
                <a:latin typeface="PT Sans" charset="-52"/>
                <a:ea typeface="PT Sans" charset="-52"/>
                <a:cs typeface="PT Sans" charset="-52"/>
              </a:rPr>
              <a:t>Third </a:t>
            </a:r>
            <a:r>
              <a:rPr lang="en-US" sz="2400" smtClean="0">
                <a:solidFill>
                  <a:srgbClr val="FF0000"/>
                </a:solidFill>
                <a:latin typeface="PT Sans" charset="-52"/>
                <a:ea typeface="PT Sans" charset="-52"/>
                <a:cs typeface="PT Sans" charset="-52"/>
              </a:rPr>
              <a:t>wave/ destruction</a:t>
            </a:r>
            <a:r>
              <a:rPr lang="en-US" sz="2400" dirty="0" smtClean="0">
                <a:solidFill>
                  <a:srgbClr val="FF0000"/>
                </a:solidFill>
                <a:latin typeface="PT Sans" charset="-52"/>
                <a:ea typeface="PT Sans" charset="-52"/>
                <a:cs typeface="PT Sans" charset="-52"/>
              </a:rPr>
              <a:t>*</a:t>
            </a:r>
            <a:endParaRPr lang="en-US" sz="2400" dirty="0">
              <a:solidFill>
                <a:srgbClr val="FF0000"/>
              </a:solidFill>
              <a:latin typeface="PT Sans" charset="-52"/>
              <a:ea typeface="PT Sans" charset="-52"/>
              <a:cs typeface="PT Sans" charset="-52"/>
            </a:endParaRPr>
          </a:p>
        </p:txBody>
      </p:sp>
      <p:sp>
        <p:nvSpPr>
          <p:cNvPr id="9" name="TextBox 8"/>
          <p:cNvSpPr txBox="1"/>
          <p:nvPr/>
        </p:nvSpPr>
        <p:spPr>
          <a:xfrm>
            <a:off x="359294" y="1146702"/>
            <a:ext cx="2704138" cy="1200329"/>
          </a:xfrm>
          <a:prstGeom prst="rect">
            <a:avLst/>
          </a:prstGeom>
          <a:noFill/>
          <a:ln w="38100">
            <a:solidFill>
              <a:srgbClr val="92D050"/>
            </a:solidFill>
          </a:ln>
        </p:spPr>
        <p:txBody>
          <a:bodyPr wrap="square" rtlCol="0">
            <a:spAutoFit/>
          </a:bodyPr>
          <a:lstStyle/>
          <a:p>
            <a:pPr algn="ctr"/>
            <a:r>
              <a:rPr lang="en-US" sz="2400" dirty="0">
                <a:solidFill>
                  <a:srgbClr val="92D050"/>
                </a:solidFill>
              </a:rPr>
              <a:t>Last </a:t>
            </a:r>
            <a:r>
              <a:rPr lang="en-US" sz="2400">
                <a:solidFill>
                  <a:srgbClr val="92D050"/>
                </a:solidFill>
              </a:rPr>
              <a:t>good </a:t>
            </a:r>
            <a:r>
              <a:rPr lang="en-US" sz="2400" smtClean="0">
                <a:solidFill>
                  <a:srgbClr val="92D050"/>
                </a:solidFill>
              </a:rPr>
              <a:t>king.</a:t>
            </a:r>
            <a:endParaRPr lang="en-US" sz="2400" dirty="0" smtClean="0">
              <a:solidFill>
                <a:srgbClr val="92D050"/>
              </a:solidFill>
            </a:endParaRPr>
          </a:p>
          <a:p>
            <a:pPr algn="ctr"/>
            <a:r>
              <a:rPr lang="en-US" sz="2400" dirty="0" smtClean="0">
                <a:solidFill>
                  <a:srgbClr val="92D050"/>
                </a:solidFill>
              </a:rPr>
              <a:t>Goes out </a:t>
            </a:r>
            <a:r>
              <a:rPr lang="en-US" sz="2400" dirty="0">
                <a:solidFill>
                  <a:srgbClr val="92D050"/>
                </a:solidFill>
              </a:rPr>
              <a:t>to stop </a:t>
            </a:r>
            <a:r>
              <a:rPr lang="en-US" sz="2400" dirty="0" smtClean="0">
                <a:solidFill>
                  <a:srgbClr val="92D050"/>
                </a:solidFill>
              </a:rPr>
              <a:t>Pharaoh, gets </a:t>
            </a:r>
            <a:r>
              <a:rPr lang="en-US" sz="2400" dirty="0">
                <a:solidFill>
                  <a:srgbClr val="92D050"/>
                </a:solidFill>
              </a:rPr>
              <a:t>killed.</a:t>
            </a:r>
            <a:endParaRPr lang="en-US" sz="2400" dirty="0">
              <a:solidFill>
                <a:srgbClr val="92D050"/>
              </a:solidFill>
              <a:latin typeface="PT Sans" charset="-52"/>
              <a:ea typeface="PT Sans" charset="-52"/>
              <a:cs typeface="PT Sans" charset="-52"/>
            </a:endParaRPr>
          </a:p>
        </p:txBody>
      </p:sp>
      <p:sp>
        <p:nvSpPr>
          <p:cNvPr id="10" name="TextBox 9"/>
          <p:cNvSpPr txBox="1"/>
          <p:nvPr/>
        </p:nvSpPr>
        <p:spPr>
          <a:xfrm>
            <a:off x="3376854" y="1299404"/>
            <a:ext cx="2390293" cy="954107"/>
          </a:xfrm>
          <a:prstGeom prst="rect">
            <a:avLst/>
          </a:prstGeom>
          <a:solidFill>
            <a:srgbClr val="92D050"/>
          </a:solidFill>
        </p:spPr>
        <p:txBody>
          <a:bodyPr wrap="square" rtlCol="0">
            <a:spAutoFit/>
          </a:bodyPr>
          <a:lstStyle/>
          <a:p>
            <a:pPr algn="ctr"/>
            <a:r>
              <a:rPr lang="en-US" sz="2800" smtClean="0">
                <a:solidFill>
                  <a:schemeClr val="bg1"/>
                </a:solidFill>
              </a:rPr>
              <a:t>Josiah </a:t>
            </a:r>
          </a:p>
          <a:p>
            <a:pPr algn="ctr"/>
            <a:r>
              <a:rPr lang="en-US" sz="2800" dirty="0" smtClean="0">
                <a:solidFill>
                  <a:schemeClr val="bg1"/>
                </a:solidFill>
              </a:rPr>
              <a:t>(640 </a:t>
            </a:r>
            <a:r>
              <a:rPr lang="mr-IN" sz="2800" dirty="0" smtClean="0">
                <a:solidFill>
                  <a:schemeClr val="bg1"/>
                </a:solidFill>
              </a:rPr>
              <a:t>–</a:t>
            </a:r>
            <a:r>
              <a:rPr lang="en-US" sz="2800" dirty="0" smtClean="0">
                <a:solidFill>
                  <a:schemeClr val="bg1"/>
                </a:solidFill>
              </a:rPr>
              <a:t> 609 BC)</a:t>
            </a:r>
            <a:endParaRPr lang="en-US" sz="2800" dirty="0">
              <a:solidFill>
                <a:schemeClr val="bg1"/>
              </a:solidFill>
              <a:latin typeface="PT Sans" charset="-52"/>
              <a:ea typeface="PT Sans" charset="-52"/>
              <a:cs typeface="PT Sans" charset="-52"/>
            </a:endParaRPr>
          </a:p>
        </p:txBody>
      </p:sp>
      <p:sp>
        <p:nvSpPr>
          <p:cNvPr id="11" name="TextBox 10"/>
          <p:cNvSpPr txBox="1"/>
          <p:nvPr/>
        </p:nvSpPr>
        <p:spPr>
          <a:xfrm>
            <a:off x="1340312" y="2829478"/>
            <a:ext cx="1616596" cy="954107"/>
          </a:xfrm>
          <a:prstGeom prst="rect">
            <a:avLst/>
          </a:prstGeom>
          <a:solidFill>
            <a:srgbClr val="FFC00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Jehoahaz</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(609 BC)</a:t>
            </a:r>
            <a:endParaRPr lang="en-US" sz="2800" dirty="0">
              <a:solidFill>
                <a:schemeClr val="bg1"/>
              </a:solidFill>
              <a:latin typeface="PT Sans" charset="-52"/>
              <a:ea typeface="PT Sans" charset="-52"/>
              <a:cs typeface="PT Sans" charset="-52"/>
            </a:endParaRPr>
          </a:p>
        </p:txBody>
      </p:sp>
      <p:sp>
        <p:nvSpPr>
          <p:cNvPr id="12" name="TextBox 11"/>
          <p:cNvSpPr txBox="1"/>
          <p:nvPr/>
        </p:nvSpPr>
        <p:spPr>
          <a:xfrm>
            <a:off x="3376854" y="2834885"/>
            <a:ext cx="2390293" cy="954107"/>
          </a:xfrm>
          <a:prstGeom prst="rect">
            <a:avLst/>
          </a:prstGeom>
          <a:solidFill>
            <a:srgbClr val="FFFF00"/>
          </a:solidFill>
        </p:spPr>
        <p:txBody>
          <a:bodyPr wrap="square" rtlCol="0">
            <a:spAutoFit/>
          </a:bodyPr>
          <a:lstStyle/>
          <a:p>
            <a:pPr algn="ctr"/>
            <a:r>
              <a:rPr lang="en-US" sz="2800" dirty="0" err="1" smtClean="0">
                <a:solidFill>
                  <a:schemeClr val="bg1"/>
                </a:solidFill>
              </a:rPr>
              <a:t>Jehoiakim</a:t>
            </a:r>
            <a:r>
              <a:rPr lang="en-US" sz="2800" dirty="0" smtClean="0">
                <a:solidFill>
                  <a:schemeClr val="bg1"/>
                </a:solidFill>
              </a:rPr>
              <a:t> </a:t>
            </a:r>
          </a:p>
          <a:p>
            <a:pPr algn="ctr"/>
            <a:r>
              <a:rPr lang="en-US" sz="2800" dirty="0" smtClean="0">
                <a:solidFill>
                  <a:schemeClr val="bg1"/>
                </a:solidFill>
              </a:rPr>
              <a:t>(609 </a:t>
            </a:r>
            <a:r>
              <a:rPr lang="mr-IN" sz="2800" dirty="0" smtClean="0">
                <a:solidFill>
                  <a:schemeClr val="bg1"/>
                </a:solidFill>
              </a:rPr>
              <a:t>–</a:t>
            </a:r>
            <a:r>
              <a:rPr lang="en-US" sz="2800" dirty="0" smtClean="0">
                <a:solidFill>
                  <a:schemeClr val="bg1"/>
                </a:solidFill>
              </a:rPr>
              <a:t> 598 BC)</a:t>
            </a:r>
            <a:endParaRPr lang="en-US" sz="2800" dirty="0">
              <a:solidFill>
                <a:schemeClr val="bg1"/>
              </a:solidFill>
              <a:latin typeface="PT Sans" charset="-52"/>
              <a:ea typeface="PT Sans" charset="-52"/>
              <a:cs typeface="PT Sans" charset="-52"/>
            </a:endParaRPr>
          </a:p>
        </p:txBody>
      </p:sp>
      <p:sp>
        <p:nvSpPr>
          <p:cNvPr id="13" name="TextBox 12"/>
          <p:cNvSpPr txBox="1"/>
          <p:nvPr/>
        </p:nvSpPr>
        <p:spPr>
          <a:xfrm>
            <a:off x="3648164" y="5058857"/>
            <a:ext cx="1847669" cy="954107"/>
          </a:xfrm>
          <a:prstGeom prst="rect">
            <a:avLst/>
          </a:prstGeom>
          <a:solidFill>
            <a:srgbClr val="00B0F0"/>
          </a:solidFill>
        </p:spPr>
        <p:txBody>
          <a:bodyPr wrap="square" rtlCol="0">
            <a:spAutoFit/>
          </a:bodyPr>
          <a:lstStyle/>
          <a:p>
            <a:pPr algn="ctr"/>
            <a:r>
              <a:rPr lang="en-US" sz="2800" dirty="0" err="1" smtClean="0">
                <a:solidFill>
                  <a:schemeClr val="bg1"/>
                </a:solidFill>
                <a:latin typeface="PT Sans" charset="-52"/>
                <a:ea typeface="PT Sans" charset="-52"/>
                <a:cs typeface="PT Sans" charset="-52"/>
              </a:rPr>
              <a:t>Jehoiachin</a:t>
            </a:r>
            <a:r>
              <a:rPr lang="en-US" sz="2800" dirty="0" smtClean="0">
                <a:solidFill>
                  <a:schemeClr val="bg1"/>
                </a:solidFill>
                <a:latin typeface="PT Sans" charset="-52"/>
                <a:ea typeface="PT Sans" charset="-52"/>
                <a:cs typeface="PT Sans" charset="-52"/>
              </a:rPr>
              <a:t> </a:t>
            </a:r>
          </a:p>
          <a:p>
            <a:pPr algn="ctr"/>
            <a:r>
              <a:rPr lang="en-US" sz="2800" dirty="0" smtClean="0">
                <a:solidFill>
                  <a:schemeClr val="bg1"/>
                </a:solidFill>
                <a:latin typeface="PT Sans" charset="-52"/>
                <a:ea typeface="PT Sans" charset="-52"/>
                <a:cs typeface="PT Sans" charset="-52"/>
              </a:rPr>
              <a:t>(597 BC)</a:t>
            </a:r>
            <a:endParaRPr lang="en-US" sz="2800" dirty="0">
              <a:solidFill>
                <a:schemeClr val="bg1"/>
              </a:solidFill>
              <a:latin typeface="PT Sans" charset="-52"/>
              <a:ea typeface="PT Sans" charset="-52"/>
              <a:cs typeface="PT Sans" charset="-52"/>
            </a:endParaRPr>
          </a:p>
        </p:txBody>
      </p:sp>
      <p:sp>
        <p:nvSpPr>
          <p:cNvPr id="14" name="TextBox 13"/>
          <p:cNvSpPr txBox="1"/>
          <p:nvPr/>
        </p:nvSpPr>
        <p:spPr>
          <a:xfrm>
            <a:off x="6187093" y="2834884"/>
            <a:ext cx="2554812" cy="954107"/>
          </a:xfrm>
          <a:prstGeom prst="rect">
            <a:avLst/>
          </a:prstGeom>
          <a:solidFill>
            <a:srgbClr val="FF0000"/>
          </a:solidFill>
        </p:spPr>
        <p:txBody>
          <a:bodyPr wrap="square" rtlCol="0">
            <a:spAutoFit/>
          </a:bodyPr>
          <a:lstStyle/>
          <a:p>
            <a:pPr algn="ctr"/>
            <a:r>
              <a:rPr lang="en-US" sz="2800" smtClean="0">
                <a:latin typeface="PT Sans" charset="-52"/>
                <a:ea typeface="PT Sans" charset="-52"/>
                <a:cs typeface="PT Sans" charset="-52"/>
              </a:rPr>
              <a:t>Zedekiah </a:t>
            </a:r>
          </a:p>
          <a:p>
            <a:pPr algn="ctr"/>
            <a:r>
              <a:rPr lang="en-US" sz="2800" dirty="0" smtClean="0">
                <a:latin typeface="PT Sans" charset="-52"/>
                <a:ea typeface="PT Sans" charset="-52"/>
                <a:cs typeface="PT Sans" charset="-52"/>
              </a:rPr>
              <a:t>(597 </a:t>
            </a:r>
            <a:r>
              <a:rPr lang="mr-IN" sz="2800" dirty="0" smtClean="0">
                <a:latin typeface="PT Sans" charset="-52"/>
                <a:ea typeface="PT Sans" charset="-52"/>
                <a:cs typeface="PT Sans" charset="-52"/>
              </a:rPr>
              <a:t>–</a:t>
            </a:r>
            <a:r>
              <a:rPr lang="en-US" sz="2800" dirty="0" smtClean="0">
                <a:latin typeface="PT Sans" charset="-52"/>
                <a:ea typeface="PT Sans" charset="-52"/>
                <a:cs typeface="PT Sans" charset="-52"/>
              </a:rPr>
              <a:t> 586 BC)</a:t>
            </a:r>
            <a:endParaRPr lang="en-US" sz="2800" dirty="0">
              <a:latin typeface="PT Sans" charset="-52"/>
              <a:ea typeface="PT Sans" charset="-52"/>
              <a:cs typeface="PT Sans" charset="-52"/>
            </a:endParaRPr>
          </a:p>
        </p:txBody>
      </p:sp>
      <p:sp>
        <p:nvSpPr>
          <p:cNvPr id="15" name="TextBox 14"/>
          <p:cNvSpPr txBox="1"/>
          <p:nvPr/>
        </p:nvSpPr>
        <p:spPr>
          <a:xfrm>
            <a:off x="198632" y="3851054"/>
            <a:ext cx="1855568" cy="830997"/>
          </a:xfrm>
          <a:prstGeom prst="rect">
            <a:avLst/>
          </a:prstGeom>
          <a:noFill/>
          <a:ln w="38100">
            <a:solidFill>
              <a:srgbClr val="FFC000"/>
            </a:solidFill>
          </a:ln>
        </p:spPr>
        <p:txBody>
          <a:bodyPr wrap="square" rtlCol="0">
            <a:spAutoFit/>
          </a:bodyPr>
          <a:lstStyle/>
          <a:p>
            <a:pPr algn="ctr"/>
            <a:r>
              <a:rPr lang="en-US" sz="2400" smtClean="0">
                <a:solidFill>
                  <a:srgbClr val="FFC000"/>
                </a:solidFill>
                <a:latin typeface="PT Sans" charset="-52"/>
                <a:ea typeface="PT Sans" charset="-52"/>
                <a:cs typeface="PT Sans" charset="-52"/>
              </a:rPr>
              <a:t>Removed by </a:t>
            </a:r>
            <a:r>
              <a:rPr lang="en-US" sz="2400" dirty="0" smtClean="0">
                <a:solidFill>
                  <a:srgbClr val="FFC000"/>
                </a:solidFill>
                <a:latin typeface="PT Sans" charset="-52"/>
                <a:ea typeface="PT Sans" charset="-52"/>
                <a:cs typeface="PT Sans" charset="-52"/>
              </a:rPr>
              <a:t>Pharaoh</a:t>
            </a:r>
            <a:endParaRPr lang="en-US" sz="2400" dirty="0">
              <a:solidFill>
                <a:srgbClr val="FFC000"/>
              </a:solidFill>
              <a:latin typeface="PT Sans" charset="-52"/>
              <a:ea typeface="PT Sans" charset="-52"/>
              <a:cs typeface="PT Sans" charset="-52"/>
            </a:endParaRPr>
          </a:p>
        </p:txBody>
      </p:sp>
      <p:cxnSp>
        <p:nvCxnSpPr>
          <p:cNvPr id="17" name="Straight Connector 16"/>
          <p:cNvCxnSpPr>
            <a:stCxn id="10" idx="2"/>
            <a:endCxn id="11" idx="0"/>
          </p:cNvCxnSpPr>
          <p:nvPr/>
        </p:nvCxnSpPr>
        <p:spPr>
          <a:xfrm flipH="1">
            <a:off x="2148610" y="2253511"/>
            <a:ext cx="2423391" cy="57596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10" idx="2"/>
            <a:endCxn id="12" idx="0"/>
          </p:cNvCxnSpPr>
          <p:nvPr/>
        </p:nvCxnSpPr>
        <p:spPr>
          <a:xfrm>
            <a:off x="4572001" y="2253511"/>
            <a:ext cx="0" cy="58137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0" idx="2"/>
            <a:endCxn id="14" idx="0"/>
          </p:cNvCxnSpPr>
          <p:nvPr/>
        </p:nvCxnSpPr>
        <p:spPr>
          <a:xfrm>
            <a:off x="4572001" y="2253511"/>
            <a:ext cx="2892498" cy="58137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13" idx="3"/>
            <a:endCxn id="20" idx="0"/>
          </p:cNvCxnSpPr>
          <p:nvPr/>
        </p:nvCxnSpPr>
        <p:spPr>
          <a:xfrm>
            <a:off x="5495833" y="5535911"/>
            <a:ext cx="970722" cy="68863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4973344" y="6224549"/>
            <a:ext cx="2986421" cy="523220"/>
          </a:xfrm>
          <a:prstGeom prst="rect">
            <a:avLst/>
          </a:prstGeom>
          <a:noFill/>
          <a:ln w="38100">
            <a:solidFill>
              <a:schemeClr val="tx1"/>
            </a:solidFill>
          </a:ln>
        </p:spPr>
        <p:txBody>
          <a:bodyPr wrap="square" rtlCol="0">
            <a:spAutoFit/>
          </a:bodyPr>
          <a:lstStyle/>
          <a:p>
            <a:pPr algn="ctr"/>
            <a:r>
              <a:rPr lang="en-US" sz="2800" smtClean="0">
                <a:latin typeface="PT Sans" charset="-52"/>
                <a:ea typeface="PT Sans" charset="-52"/>
                <a:cs typeface="PT Sans" charset="-52"/>
              </a:rPr>
              <a:t>Lineage of Christ</a:t>
            </a:r>
            <a:endParaRPr lang="en-US" sz="2800" dirty="0">
              <a:latin typeface="PT Sans" charset="-52"/>
              <a:ea typeface="PT Sans" charset="-52"/>
              <a:cs typeface="PT Sans" charset="-52"/>
            </a:endParaRPr>
          </a:p>
        </p:txBody>
      </p:sp>
    </p:spTree>
    <p:extLst>
      <p:ext uri="{BB962C8B-B14F-4D97-AF65-F5344CB8AC3E}">
        <p14:creationId xmlns:p14="http://schemas.microsoft.com/office/powerpoint/2010/main" val="135890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wipe(up)">
                                      <p:cBhvr>
                                        <p:cTn id="17" dur="500"/>
                                        <p:tgtEl>
                                          <p:spTgt spid="17"/>
                                        </p:tgtEl>
                                      </p:cBhvr>
                                    </p:animEffect>
                                  </p:childTnLst>
                                </p:cTn>
                              </p:par>
                            </p:childTnLst>
                          </p:cTn>
                        </p:par>
                        <p:par>
                          <p:cTn id="18" fill="hold">
                            <p:stCondLst>
                              <p:cond delay="500"/>
                            </p:stCondLst>
                            <p:childTnLst>
                              <p:par>
                                <p:cTn id="19" presetID="1" presetClass="entr" presetSubtype="0"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animEffect transition="in" filter="wipe(up)">
                                      <p:cBhvr>
                                        <p:cTn id="29" dur="500"/>
                                        <p:tgtEl>
                                          <p:spTgt spid="19"/>
                                        </p:tgtEl>
                                      </p:cBhvr>
                                    </p:animEffect>
                                  </p:childTnLst>
                                </p:cTn>
                              </p:par>
                            </p:childTnLst>
                          </p:cTn>
                        </p:par>
                        <p:par>
                          <p:cTn id="30" fill="hold">
                            <p:stCondLst>
                              <p:cond delay="500"/>
                            </p:stCondLst>
                            <p:childTnLst>
                              <p:par>
                                <p:cTn id="31" presetID="1" presetClass="entr" presetSubtype="0"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bg/>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nodeType="clickEffect">
                                  <p:stCondLst>
                                    <p:cond delay="0"/>
                                  </p:stCondLst>
                                  <p:childTnLst>
                                    <p:set>
                                      <p:cBhvr>
                                        <p:cTn id="46" dur="1" fill="hold">
                                          <p:stCondLst>
                                            <p:cond delay="0"/>
                                          </p:stCondLst>
                                        </p:cTn>
                                        <p:tgtEl>
                                          <p:spTgt spid="21"/>
                                        </p:tgtEl>
                                        <p:attrNameLst>
                                          <p:attrName>style.visibility</p:attrName>
                                        </p:attrNameLst>
                                      </p:cBhvr>
                                      <p:to>
                                        <p:strVal val="visible"/>
                                      </p:to>
                                    </p:set>
                                    <p:animEffect transition="in" filter="wipe(up)">
                                      <p:cBhvr>
                                        <p:cTn id="47" dur="500"/>
                                        <p:tgtEl>
                                          <p:spTgt spid="21"/>
                                        </p:tgtEl>
                                      </p:cBhvr>
                                    </p:animEffect>
                                  </p:childTnLst>
                                </p:cTn>
                              </p:par>
                            </p:childTnLst>
                          </p:cTn>
                        </p:par>
                        <p:par>
                          <p:cTn id="48" fill="hold">
                            <p:stCondLst>
                              <p:cond delay="500"/>
                            </p:stCondLst>
                            <p:childTnLst>
                              <p:par>
                                <p:cTn id="49" presetID="1"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bg/>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up)">
                                      <p:cBhvr>
                                        <p:cTn id="65" dur="500"/>
                                        <p:tgtEl>
                                          <p:spTgt spid="25"/>
                                        </p:tgtEl>
                                      </p:cBhvr>
                                    </p:animEffect>
                                  </p:childTnLst>
                                </p:cTn>
                              </p:par>
                            </p:childTnLst>
                          </p:cTn>
                        </p:par>
                        <p:par>
                          <p:cTn id="66" fill="hold">
                            <p:stCondLst>
                              <p:cond delay="500"/>
                            </p:stCondLst>
                            <p:childTnLst>
                              <p:par>
                                <p:cTn id="67" presetID="1" presetClass="entr" presetSubtype="0" fill="hold" grpId="0" nodeType="afterEffect">
                                  <p:stCondLst>
                                    <p:cond delay="0"/>
                                  </p:stCondLst>
                                  <p:childTnLst>
                                    <p:set>
                                      <p:cBhvr>
                                        <p:cTn id="68" dur="1" fill="hold">
                                          <p:stCondLst>
                                            <p:cond delay="0"/>
                                          </p:stCondLst>
                                        </p:cTn>
                                        <p:tgtEl>
                                          <p:spTgt spid="14"/>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0" nodeType="clickEffect">
                                  <p:stCondLst>
                                    <p:cond delay="0"/>
                                  </p:stCondLst>
                                  <p:childTnLst>
                                    <p:set>
                                      <p:cBhvr>
                                        <p:cTn id="72" dur="1" fill="hold">
                                          <p:stCondLst>
                                            <p:cond delay="0"/>
                                          </p:stCondLst>
                                        </p:cTn>
                                        <p:tgtEl>
                                          <p:spTgt spid="8"/>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20"/>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22" presetClass="entr" presetSubtype="1" fill="hold" nodeType="click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wipe(up)">
                                      <p:cBhvr>
                                        <p:cTn id="81"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P spid="7" grpId="0" build="p" animBg="1"/>
      <p:bldP spid="8" grpId="0" animBg="1"/>
      <p:bldP spid="9" grpId="0" build="p" animBg="1"/>
      <p:bldP spid="11" grpId="0" animBg="1"/>
      <p:bldP spid="12" grpId="0" animBg="1"/>
      <p:bldP spid="13" grpId="0" animBg="1"/>
      <p:bldP spid="14" grpId="0" animBg="1"/>
      <p:bldP spid="15" grpId="0" animBg="1"/>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2418" y="367051"/>
            <a:ext cx="8740297" cy="62508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3000"/>
              </a:spcAft>
              <a:buFont typeface="Arial" charset="0"/>
              <a:buChar char="•"/>
            </a:pPr>
            <a:r>
              <a:rPr lang="en-US" dirty="0">
                <a:solidFill>
                  <a:prstClr val="white"/>
                </a:solidFill>
                <a:latin typeface="PT Sans" charset="-52"/>
                <a:ea typeface="PT Sans" charset="-52"/>
                <a:cs typeface="PT Sans" charset="-52"/>
              </a:rPr>
              <a:t>“forsaken me, the </a:t>
            </a:r>
            <a:r>
              <a:rPr lang="en-US" dirty="0" smtClean="0">
                <a:solidFill>
                  <a:prstClr val="white"/>
                </a:solidFill>
                <a:latin typeface="PT Sans" charset="-52"/>
                <a:ea typeface="PT Sans" charset="-52"/>
                <a:cs typeface="PT Sans" charset="-52"/>
              </a:rPr>
              <a:t>__________ </a:t>
            </a:r>
            <a:r>
              <a:rPr lang="en-US" dirty="0">
                <a:solidFill>
                  <a:prstClr val="white"/>
                </a:solidFill>
                <a:latin typeface="PT Sans" charset="-52"/>
                <a:ea typeface="PT Sans" charset="-52"/>
                <a:cs typeface="PT Sans" charset="-52"/>
              </a:rPr>
              <a:t>of living waters,  and hewed                    out for themselves broken </a:t>
            </a:r>
            <a:r>
              <a:rPr lang="en-US" dirty="0" smtClean="0">
                <a:solidFill>
                  <a:prstClr val="white"/>
                </a:solidFill>
                <a:latin typeface="PT Sans" charset="-52"/>
                <a:ea typeface="PT Sans" charset="-52"/>
                <a:cs typeface="PT Sans" charset="-52"/>
              </a:rPr>
              <a:t>__________.” </a:t>
            </a:r>
            <a:r>
              <a:rPr lang="en-US" dirty="0">
                <a:solidFill>
                  <a:prstClr val="white"/>
                </a:solidFill>
                <a:latin typeface="PT Sans" charset="-52"/>
                <a:ea typeface="PT Sans" charset="-52"/>
                <a:cs typeface="PT Sans" charset="-52"/>
              </a:rPr>
              <a:t>(2:13</a:t>
            </a:r>
            <a:r>
              <a:rPr lang="en-US" dirty="0" smtClean="0">
                <a:solidFill>
                  <a:prstClr val="white"/>
                </a:solidFill>
                <a:latin typeface="PT Sans" charset="-52"/>
                <a:ea typeface="PT Sans" charset="-52"/>
                <a:cs typeface="PT Sans" charset="-52"/>
              </a:rPr>
              <a:t>)</a:t>
            </a:r>
          </a:p>
          <a:p>
            <a:pPr marL="571500" indent="-480060" algn="l">
              <a:lnSpc>
                <a:spcPct val="150000"/>
              </a:lnSpc>
              <a:spcBef>
                <a:spcPts val="0"/>
              </a:spcBef>
              <a:spcAft>
                <a:spcPts val="3000"/>
              </a:spcAft>
              <a:buFont typeface="Arial" charset="0"/>
              <a:buChar char="•"/>
            </a:pPr>
            <a:r>
              <a:rPr lang="en-US" dirty="0" smtClean="0">
                <a:solidFill>
                  <a:prstClr val="white"/>
                </a:solidFill>
                <a:latin typeface="PT Sans" charset="-52"/>
                <a:ea typeface="PT Sans" charset="-52"/>
                <a:cs typeface="PT Sans" charset="-52"/>
              </a:rPr>
              <a:t>“They have healed the wound of my people ___________, saying, ___________________, when there is no peace.” (6:14)</a:t>
            </a:r>
          </a:p>
          <a:p>
            <a:pPr marL="571500" indent="-480060" algn="l">
              <a:lnSpc>
                <a:spcPct val="150000"/>
              </a:lnSpc>
              <a:spcBef>
                <a:spcPts val="0"/>
              </a:spcBef>
              <a:spcAft>
                <a:spcPts val="3000"/>
              </a:spcAft>
              <a:buFont typeface="Arial" charset="0"/>
              <a:buChar char="•"/>
            </a:pPr>
            <a:r>
              <a:rPr lang="en-US" dirty="0" smtClean="0">
                <a:solidFill>
                  <a:prstClr val="white"/>
                </a:solidFill>
                <a:latin typeface="PT Sans" charset="-52"/>
                <a:ea typeface="PT Sans" charset="-52"/>
                <a:cs typeface="PT Sans" charset="-52"/>
              </a:rPr>
              <a:t>“Look for the ancient paths, walk in the good way, and you will find ________   ____   ______  _______.” (6:16)</a:t>
            </a:r>
          </a:p>
          <a:p>
            <a:pPr marL="571500" indent="-480060" algn="l">
              <a:lnSpc>
                <a:spcPct val="150000"/>
              </a:lnSpc>
              <a:spcBef>
                <a:spcPts val="0"/>
              </a:spcBef>
              <a:spcAft>
                <a:spcPts val="3000"/>
              </a:spcAft>
              <a:buFont typeface="Arial" charset="0"/>
              <a:buChar char="•"/>
            </a:pPr>
            <a:r>
              <a:rPr lang="en-US" dirty="0" smtClean="0">
                <a:solidFill>
                  <a:prstClr val="white"/>
                </a:solidFill>
                <a:latin typeface="PT Sans" charset="-52"/>
                <a:ea typeface="PT Sans" charset="-52"/>
                <a:cs typeface="PT Sans" charset="-52"/>
              </a:rPr>
              <a:t>“Has this house, which is called by my name, become a ______________________ in your sight?” (7:12)</a:t>
            </a:r>
          </a:p>
        </p:txBody>
      </p:sp>
      <p:sp>
        <p:nvSpPr>
          <p:cNvPr id="7" name="TextBox 6"/>
          <p:cNvSpPr txBox="1"/>
          <p:nvPr/>
        </p:nvSpPr>
        <p:spPr>
          <a:xfrm>
            <a:off x="986850" y="5412993"/>
            <a:ext cx="2504495" cy="461665"/>
          </a:xfrm>
          <a:prstGeom prst="rect">
            <a:avLst/>
          </a:prstGeom>
          <a:solidFill>
            <a:schemeClr val="accent6"/>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Den of Robbers</a:t>
            </a:r>
            <a:endParaRPr lang="en-US" sz="2400" dirty="0">
              <a:solidFill>
                <a:prstClr val="black"/>
              </a:solidFill>
              <a:latin typeface="PT Sans" charset="-52"/>
              <a:ea typeface="PT Sans" charset="-52"/>
              <a:cs typeface="PT Sans" charset="-52"/>
            </a:endParaRPr>
          </a:p>
        </p:txBody>
      </p:sp>
      <p:sp>
        <p:nvSpPr>
          <p:cNvPr id="19" name="TextBox 18"/>
          <p:cNvSpPr txBox="1"/>
          <p:nvPr/>
        </p:nvSpPr>
        <p:spPr>
          <a:xfrm>
            <a:off x="1856715" y="2462364"/>
            <a:ext cx="2184169" cy="461665"/>
          </a:xfrm>
          <a:prstGeom prst="rect">
            <a:avLst/>
          </a:prstGeom>
          <a:solidFill>
            <a:schemeClr val="accent1"/>
          </a:solidFill>
        </p:spPr>
        <p:txBody>
          <a:bodyPr wrap="square" rtlCol="0">
            <a:spAutoFit/>
          </a:bodyPr>
          <a:lstStyle/>
          <a:p>
            <a:pPr marL="571500" indent="-754380" algn="ctr"/>
            <a:r>
              <a:rPr lang="en-US" sz="2400" smtClean="0">
                <a:solidFill>
                  <a:prstClr val="black"/>
                </a:solidFill>
                <a:latin typeface="PT Sans" charset="-52"/>
                <a:ea typeface="PT Sans" charset="-52"/>
                <a:cs typeface="PT Sans" charset="-52"/>
              </a:rPr>
              <a:t>“Peace, Peace!”</a:t>
            </a:r>
            <a:endParaRPr lang="en-US" sz="2400" dirty="0">
              <a:solidFill>
                <a:prstClr val="black"/>
              </a:solidFill>
              <a:latin typeface="PT Sans" charset="-52"/>
              <a:ea typeface="PT Sans" charset="-52"/>
              <a:cs typeface="PT Sans" charset="-52"/>
            </a:endParaRPr>
          </a:p>
        </p:txBody>
      </p:sp>
      <p:sp>
        <p:nvSpPr>
          <p:cNvPr id="20" name="TextBox 19"/>
          <p:cNvSpPr txBox="1"/>
          <p:nvPr/>
        </p:nvSpPr>
        <p:spPr>
          <a:xfrm>
            <a:off x="2021227" y="3923654"/>
            <a:ext cx="932781"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rest</a:t>
            </a:r>
            <a:endParaRPr lang="en-US" sz="2400" dirty="0">
              <a:solidFill>
                <a:prstClr val="black"/>
              </a:solidFill>
              <a:latin typeface="PT Sans" charset="-52"/>
              <a:ea typeface="PT Sans" charset="-52"/>
              <a:cs typeface="PT Sans" charset="-52"/>
            </a:endParaRPr>
          </a:p>
        </p:txBody>
      </p:sp>
      <p:sp>
        <p:nvSpPr>
          <p:cNvPr id="21" name="TextBox 20"/>
          <p:cNvSpPr txBox="1"/>
          <p:nvPr/>
        </p:nvSpPr>
        <p:spPr>
          <a:xfrm>
            <a:off x="3182177" y="3931891"/>
            <a:ext cx="618336"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for</a:t>
            </a:r>
            <a:endParaRPr lang="en-US" sz="2400" dirty="0">
              <a:solidFill>
                <a:prstClr val="black"/>
              </a:solidFill>
              <a:latin typeface="PT Sans" charset="-52"/>
              <a:ea typeface="PT Sans" charset="-52"/>
              <a:cs typeface="PT Sans" charset="-52"/>
            </a:endParaRPr>
          </a:p>
        </p:txBody>
      </p:sp>
      <p:sp>
        <p:nvSpPr>
          <p:cNvPr id="22" name="TextBox 21"/>
          <p:cNvSpPr txBox="1"/>
          <p:nvPr/>
        </p:nvSpPr>
        <p:spPr>
          <a:xfrm>
            <a:off x="3965264" y="3931890"/>
            <a:ext cx="768313" cy="461665"/>
          </a:xfrm>
          <a:prstGeom prst="rect">
            <a:avLst/>
          </a:prstGeom>
          <a:solidFill>
            <a:schemeClr val="accent2"/>
          </a:solidFill>
        </p:spPr>
        <p:txBody>
          <a:bodyPr wrap="square" rtlCol="0">
            <a:spAutoFit/>
          </a:bodyPr>
          <a:lstStyle/>
          <a:p>
            <a:pPr marL="571500" indent="-754380" algn="ctr"/>
            <a:r>
              <a:rPr lang="en-US" sz="2400" smtClean="0">
                <a:solidFill>
                  <a:prstClr val="black"/>
                </a:solidFill>
                <a:latin typeface="PT Sans" charset="-52"/>
                <a:ea typeface="PT Sans" charset="-52"/>
                <a:cs typeface="PT Sans" charset="-52"/>
              </a:rPr>
              <a:t>your</a:t>
            </a:r>
            <a:endParaRPr lang="en-US" sz="2400" dirty="0">
              <a:solidFill>
                <a:prstClr val="black"/>
              </a:solidFill>
              <a:latin typeface="PT Sans" charset="-52"/>
              <a:ea typeface="PT Sans" charset="-52"/>
              <a:cs typeface="PT Sans" charset="-52"/>
            </a:endParaRPr>
          </a:p>
        </p:txBody>
      </p:sp>
      <p:sp>
        <p:nvSpPr>
          <p:cNvPr id="23" name="TextBox 22"/>
          <p:cNvSpPr txBox="1"/>
          <p:nvPr/>
        </p:nvSpPr>
        <p:spPr>
          <a:xfrm>
            <a:off x="4878519" y="3931890"/>
            <a:ext cx="866314" cy="461665"/>
          </a:xfrm>
          <a:prstGeom prst="rect">
            <a:avLst/>
          </a:prstGeom>
          <a:solidFill>
            <a:schemeClr val="accent2"/>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souls</a:t>
            </a:r>
            <a:endParaRPr lang="en-US" sz="2400" dirty="0">
              <a:solidFill>
                <a:prstClr val="black"/>
              </a:solidFill>
              <a:latin typeface="PT Sans" charset="-52"/>
              <a:ea typeface="PT Sans" charset="-52"/>
              <a:cs typeface="PT Sans" charset="-52"/>
            </a:endParaRPr>
          </a:p>
        </p:txBody>
      </p:sp>
      <p:sp>
        <p:nvSpPr>
          <p:cNvPr id="13" name="TextBox 12"/>
          <p:cNvSpPr txBox="1"/>
          <p:nvPr/>
        </p:nvSpPr>
        <p:spPr>
          <a:xfrm>
            <a:off x="6701148" y="1915414"/>
            <a:ext cx="1088615" cy="461665"/>
          </a:xfrm>
          <a:prstGeom prst="rect">
            <a:avLst/>
          </a:prstGeom>
          <a:solidFill>
            <a:schemeClr val="accent1"/>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Lightly</a:t>
            </a:r>
            <a:endParaRPr lang="en-US" sz="2400" dirty="0">
              <a:solidFill>
                <a:prstClr val="black"/>
              </a:solidFill>
              <a:latin typeface="PT Sans" charset="-52"/>
              <a:ea typeface="PT Sans" charset="-52"/>
              <a:cs typeface="PT Sans" charset="-52"/>
            </a:endParaRPr>
          </a:p>
        </p:txBody>
      </p:sp>
      <p:sp>
        <p:nvSpPr>
          <p:cNvPr id="18" name="TextBox 17"/>
          <p:cNvSpPr txBox="1"/>
          <p:nvPr/>
        </p:nvSpPr>
        <p:spPr>
          <a:xfrm>
            <a:off x="3129808" y="460144"/>
            <a:ext cx="1341411" cy="461665"/>
          </a:xfrm>
          <a:prstGeom prst="rect">
            <a:avLst/>
          </a:prstGeom>
          <a:solidFill>
            <a:schemeClr val="accent3"/>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Fountain</a:t>
            </a:r>
            <a:endParaRPr lang="en-US" sz="2400" dirty="0">
              <a:solidFill>
                <a:prstClr val="black"/>
              </a:solidFill>
              <a:latin typeface="PT Sans" charset="-52"/>
              <a:ea typeface="PT Sans" charset="-52"/>
              <a:cs typeface="PT Sans" charset="-52"/>
            </a:endParaRPr>
          </a:p>
        </p:txBody>
      </p:sp>
      <p:sp>
        <p:nvSpPr>
          <p:cNvPr id="25" name="TextBox 24"/>
          <p:cNvSpPr txBox="1"/>
          <p:nvPr/>
        </p:nvSpPr>
        <p:spPr>
          <a:xfrm>
            <a:off x="4337846" y="1014902"/>
            <a:ext cx="1241151" cy="461665"/>
          </a:xfrm>
          <a:prstGeom prst="rect">
            <a:avLst/>
          </a:prstGeom>
          <a:solidFill>
            <a:schemeClr val="accent3"/>
          </a:solidFill>
        </p:spPr>
        <p:txBody>
          <a:bodyPr wrap="square" rtlCol="0">
            <a:spAutoFit/>
          </a:bodyPr>
          <a:lstStyle/>
          <a:p>
            <a:pPr marL="571500" indent="-754380" algn="ctr"/>
            <a:r>
              <a:rPr lang="en-US" sz="2400" dirty="0" smtClean="0">
                <a:solidFill>
                  <a:prstClr val="black"/>
                </a:solidFill>
                <a:latin typeface="PT Sans" charset="-52"/>
                <a:ea typeface="PT Sans" charset="-52"/>
                <a:cs typeface="PT Sans" charset="-52"/>
              </a:rPr>
              <a:t>Cisterns</a:t>
            </a:r>
            <a:endParaRPr lang="en-US" sz="2400" dirty="0">
              <a:solidFill>
                <a:prstClr val="black"/>
              </a:solidFill>
              <a:latin typeface="PT Sans" charset="-52"/>
              <a:ea typeface="PT Sans" charset="-52"/>
              <a:cs typeface="PT Sans" charset="-52"/>
            </a:endParaRPr>
          </a:p>
        </p:txBody>
      </p:sp>
    </p:spTree>
    <p:extLst>
      <p:ext uri="{BB962C8B-B14F-4D97-AF65-F5344CB8AC3E}">
        <p14:creationId xmlns:p14="http://schemas.microsoft.com/office/powerpoint/2010/main" val="1131004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9" grpId="0" animBg="1"/>
      <p:bldP spid="20" grpId="0" animBg="1"/>
      <p:bldP spid="21" grpId="0" animBg="1"/>
      <p:bldP spid="22" grpId="0" animBg="1"/>
      <p:bldP spid="23" grpId="0" animBg="1"/>
      <p:bldP spid="13" grpId="0" animBg="1"/>
      <p:bldP spid="18"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67479" y="501607"/>
            <a:ext cx="8740297" cy="596864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“Blessed is the man who __________ in the Lord ... He will be like a _______________________________.” (17:7-8)</a:t>
            </a:r>
          </a:p>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The heart is more ____________ than all else and is desperately ________.” (17:9</a:t>
            </a:r>
            <a:r>
              <a:rPr lang="en-US" dirty="0" smtClean="0">
                <a:latin typeface="PT Sans" charset="-52"/>
                <a:ea typeface="PT Sans" charset="-52"/>
                <a:cs typeface="PT Sans" charset="-52"/>
              </a:rPr>
              <a:t>)</a:t>
            </a:r>
          </a:p>
          <a:p>
            <a:pPr marL="571500" indent="-480060" algn="l">
              <a:lnSpc>
                <a:spcPct val="150000"/>
              </a:lnSpc>
              <a:spcBef>
                <a:spcPts val="0"/>
              </a:spcBef>
              <a:spcAft>
                <a:spcPts val="3000"/>
              </a:spcAft>
              <a:buFont typeface="Arial" charset="0"/>
              <a:buChar char="•"/>
            </a:pPr>
            <a:r>
              <a:rPr lang="en-US" dirty="0">
                <a:latin typeface="PT Sans" charset="-52"/>
                <a:ea typeface="PT Sans" charset="-52"/>
                <a:cs typeface="PT Sans" charset="-52"/>
              </a:rPr>
              <a:t>I will raise up for David a __________ ; He will reign as king and act wisely and do ___________ &amp; ________________ (23:5)</a:t>
            </a:r>
          </a:p>
          <a:p>
            <a:pPr marL="571500" indent="-480060" algn="l">
              <a:lnSpc>
                <a:spcPct val="150000"/>
              </a:lnSpc>
              <a:spcBef>
                <a:spcPts val="0"/>
              </a:spcBef>
              <a:spcAft>
                <a:spcPts val="3000"/>
              </a:spcAft>
              <a:buFont typeface="Arial" charset="0"/>
              <a:buChar char="•"/>
            </a:pPr>
            <a:r>
              <a:rPr lang="en-US" dirty="0">
                <a:latin typeface="PT Sans" charset="-52"/>
                <a:ea typeface="PT Sans" charset="-52"/>
                <a:cs typeface="PT Sans" charset="-52"/>
              </a:rPr>
              <a:t>This whole land will be a desolation and a horror, and these nations will serve the king of Babylon _________ years. (25:11</a:t>
            </a:r>
            <a:r>
              <a:rPr lang="en-US" dirty="0" smtClean="0">
                <a:latin typeface="PT Sans" charset="-52"/>
                <a:ea typeface="PT Sans" charset="-52"/>
                <a:cs typeface="PT Sans" charset="-52"/>
              </a:rPr>
              <a:t>)</a:t>
            </a:r>
            <a:endParaRPr lang="en-US" dirty="0">
              <a:latin typeface="PT Sans" charset="-52"/>
              <a:ea typeface="PT Sans" charset="-52"/>
              <a:cs typeface="PT Sans" charset="-52"/>
            </a:endParaRPr>
          </a:p>
        </p:txBody>
      </p:sp>
      <p:sp>
        <p:nvSpPr>
          <p:cNvPr id="7" name="TextBox 6"/>
          <p:cNvSpPr txBox="1"/>
          <p:nvPr/>
        </p:nvSpPr>
        <p:spPr>
          <a:xfrm>
            <a:off x="1614452" y="1117449"/>
            <a:ext cx="3821614"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Tree planted by the water</a:t>
            </a:r>
            <a:endParaRPr lang="en-US" sz="2400" dirty="0">
              <a:solidFill>
                <a:schemeClr val="bg1"/>
              </a:solidFill>
              <a:latin typeface="PT Sans" charset="-52"/>
              <a:ea typeface="PT Sans" charset="-52"/>
              <a:cs typeface="PT Sans" charset="-52"/>
            </a:endParaRPr>
          </a:p>
        </p:txBody>
      </p:sp>
      <p:sp>
        <p:nvSpPr>
          <p:cNvPr id="18" name="TextBox 17"/>
          <p:cNvSpPr txBox="1"/>
          <p:nvPr/>
        </p:nvSpPr>
        <p:spPr>
          <a:xfrm>
            <a:off x="3268621" y="2044333"/>
            <a:ext cx="1361957"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deceitful</a:t>
            </a:r>
            <a:endParaRPr lang="en-US" sz="2400" dirty="0">
              <a:solidFill>
                <a:schemeClr val="bg1"/>
              </a:solidFill>
              <a:latin typeface="PT Sans" charset="-52"/>
              <a:ea typeface="PT Sans" charset="-52"/>
              <a:cs typeface="PT Sans" charset="-52"/>
            </a:endParaRPr>
          </a:p>
        </p:txBody>
      </p:sp>
      <p:sp>
        <p:nvSpPr>
          <p:cNvPr id="25" name="TextBox 24"/>
          <p:cNvSpPr txBox="1"/>
          <p:nvPr/>
        </p:nvSpPr>
        <p:spPr>
          <a:xfrm>
            <a:off x="2438576" y="2597842"/>
            <a:ext cx="932781" cy="461665"/>
          </a:xfrm>
          <a:prstGeom prst="rect">
            <a:avLst/>
          </a:prstGeom>
          <a:solidFill>
            <a:schemeClr val="accent3"/>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sick</a:t>
            </a:r>
            <a:endParaRPr lang="en-US" sz="2400" dirty="0">
              <a:solidFill>
                <a:schemeClr val="bg1"/>
              </a:solidFill>
              <a:latin typeface="PT Sans" charset="-52"/>
              <a:ea typeface="PT Sans" charset="-52"/>
              <a:cs typeface="PT Sans" charset="-52"/>
            </a:endParaRPr>
          </a:p>
        </p:txBody>
      </p:sp>
      <p:sp>
        <p:nvSpPr>
          <p:cNvPr id="26" name="TextBox 25"/>
          <p:cNvSpPr txBox="1"/>
          <p:nvPr/>
        </p:nvSpPr>
        <p:spPr>
          <a:xfrm>
            <a:off x="4098750" y="575172"/>
            <a:ext cx="1207366"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trusts</a:t>
            </a:r>
            <a:endParaRPr lang="en-US" sz="2400" dirty="0">
              <a:solidFill>
                <a:schemeClr val="bg1"/>
              </a:solidFill>
              <a:latin typeface="PT Sans" charset="-52"/>
              <a:ea typeface="PT Sans" charset="-52"/>
              <a:cs typeface="PT Sans" charset="-52"/>
            </a:endParaRPr>
          </a:p>
        </p:txBody>
      </p:sp>
      <p:sp>
        <p:nvSpPr>
          <p:cNvPr id="12" name="TextBox 11"/>
          <p:cNvSpPr txBox="1"/>
          <p:nvPr/>
        </p:nvSpPr>
        <p:spPr>
          <a:xfrm>
            <a:off x="3839512" y="4090223"/>
            <a:ext cx="1169747" cy="461665"/>
          </a:xfrm>
          <a:prstGeom prst="rect">
            <a:avLst/>
          </a:prstGeom>
          <a:solidFill>
            <a:schemeClr val="accent4"/>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justice</a:t>
            </a:r>
            <a:endParaRPr lang="en-US" sz="2400" dirty="0">
              <a:solidFill>
                <a:schemeClr val="bg1"/>
              </a:solidFill>
              <a:latin typeface="PT Sans" charset="-52"/>
              <a:ea typeface="PT Sans" charset="-52"/>
              <a:cs typeface="PT Sans" charset="-52"/>
            </a:endParaRPr>
          </a:p>
        </p:txBody>
      </p:sp>
      <p:sp>
        <p:nvSpPr>
          <p:cNvPr id="14" name="TextBox 13"/>
          <p:cNvSpPr txBox="1"/>
          <p:nvPr/>
        </p:nvSpPr>
        <p:spPr>
          <a:xfrm>
            <a:off x="5816545" y="5573398"/>
            <a:ext cx="1150753" cy="461665"/>
          </a:xfrm>
          <a:prstGeom prst="rect">
            <a:avLst/>
          </a:prstGeom>
          <a:solidFill>
            <a:schemeClr val="accent1"/>
          </a:solidFill>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seventy</a:t>
            </a:r>
            <a:endParaRPr lang="en-US" sz="2300" dirty="0">
              <a:solidFill>
                <a:schemeClr val="bg1"/>
              </a:solidFill>
              <a:latin typeface="PT Sans" charset="-52"/>
              <a:ea typeface="PT Sans" charset="-52"/>
              <a:cs typeface="PT Sans" charset="-52"/>
            </a:endParaRPr>
          </a:p>
        </p:txBody>
      </p:sp>
      <p:sp>
        <p:nvSpPr>
          <p:cNvPr id="17" name="TextBox 16"/>
          <p:cNvSpPr txBox="1"/>
          <p:nvPr/>
        </p:nvSpPr>
        <p:spPr>
          <a:xfrm>
            <a:off x="5463036" y="4090223"/>
            <a:ext cx="2036698" cy="461665"/>
          </a:xfrm>
          <a:prstGeom prst="rect">
            <a:avLst/>
          </a:prstGeom>
          <a:solidFill>
            <a:schemeClr val="accent4"/>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righteousness</a:t>
            </a:r>
            <a:endParaRPr lang="en-US" sz="2400" dirty="0">
              <a:solidFill>
                <a:schemeClr val="bg1"/>
              </a:solidFill>
              <a:latin typeface="PT Sans" charset="-52"/>
              <a:ea typeface="PT Sans" charset="-52"/>
              <a:cs typeface="PT Sans" charset="-52"/>
            </a:endParaRPr>
          </a:p>
        </p:txBody>
      </p:sp>
      <p:sp>
        <p:nvSpPr>
          <p:cNvPr id="20" name="TextBox 19"/>
          <p:cNvSpPr txBox="1"/>
          <p:nvPr/>
        </p:nvSpPr>
        <p:spPr>
          <a:xfrm>
            <a:off x="4289393" y="3546859"/>
            <a:ext cx="1086405" cy="461665"/>
          </a:xfrm>
          <a:prstGeom prst="rect">
            <a:avLst/>
          </a:prstGeom>
          <a:solidFill>
            <a:schemeClr val="accent4"/>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Branch</a:t>
            </a:r>
            <a:endParaRPr lang="en-US" sz="24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1407191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8" grpId="0" animBg="1"/>
      <p:bldP spid="25" grpId="0" animBg="1"/>
      <p:bldP spid="26" grpId="0" animBg="1"/>
      <p:bldP spid="12" grpId="0" animBg="1"/>
      <p:bldP spid="14" grpId="0" animBg="1"/>
      <p:bldP spid="17"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82418" y="417851"/>
            <a:ext cx="8740297" cy="625089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Take </a:t>
            </a:r>
            <a:r>
              <a:rPr lang="en-US" dirty="0" smtClean="0">
                <a:latin typeface="PT Sans" charset="-52"/>
                <a:ea typeface="PT Sans" charset="-52"/>
                <a:cs typeface="PT Sans" charset="-52"/>
              </a:rPr>
              <a:t>this cup of wine of ________ from my hand and cause all the ___________ where I send you to drink it. (25:15)</a:t>
            </a:r>
          </a:p>
          <a:p>
            <a:pPr marL="571500" indent="-480060" algn="l">
              <a:lnSpc>
                <a:spcPct val="150000"/>
              </a:lnSpc>
              <a:spcBef>
                <a:spcPts val="0"/>
              </a:spcBef>
              <a:spcAft>
                <a:spcPts val="3000"/>
              </a:spcAft>
              <a:buFont typeface="Arial" charset="0"/>
              <a:buChar char="•"/>
            </a:pPr>
            <a:r>
              <a:rPr lang="en-US" dirty="0" smtClean="0">
                <a:latin typeface="PT Sans" charset="-52"/>
                <a:ea typeface="PT Sans" charset="-52"/>
                <a:cs typeface="PT Sans" charset="-52"/>
              </a:rPr>
              <a:t>I know the plans I have for you, plans for __________ and not for calamity to give you a future and a ________. (29:11</a:t>
            </a:r>
            <a:r>
              <a:rPr lang="en-US" dirty="0" smtClean="0">
                <a:latin typeface="PT Sans" charset="-52"/>
                <a:ea typeface="PT Sans" charset="-52"/>
                <a:cs typeface="PT Sans" charset="-52"/>
              </a:rPr>
              <a:t>)</a:t>
            </a:r>
          </a:p>
          <a:p>
            <a:pPr marL="571500" indent="-480060" algn="l">
              <a:lnSpc>
                <a:spcPct val="150000"/>
              </a:lnSpc>
              <a:spcBef>
                <a:spcPts val="0"/>
              </a:spcBef>
              <a:spcAft>
                <a:spcPts val="3000"/>
              </a:spcAft>
              <a:buFont typeface="Arial" charset="0"/>
              <a:buChar char="•"/>
            </a:pPr>
            <a:r>
              <a:rPr lang="en-US" dirty="0">
                <a:latin typeface="PT Sans" charset="-52"/>
                <a:ea typeface="PT Sans" charset="-52"/>
                <a:cs typeface="PT Sans" charset="-52"/>
              </a:rPr>
              <a:t>Behold, days are coming, when I will _____________ the _______________ of my people Israel and Judah.” (30:3)</a:t>
            </a:r>
          </a:p>
          <a:p>
            <a:pPr marL="571500" indent="-480060" algn="l">
              <a:lnSpc>
                <a:spcPct val="150000"/>
              </a:lnSpc>
              <a:spcBef>
                <a:spcPts val="0"/>
              </a:spcBef>
              <a:spcAft>
                <a:spcPts val="3000"/>
              </a:spcAft>
              <a:buFont typeface="Arial" charset="0"/>
              <a:buChar char="•"/>
            </a:pPr>
            <a:r>
              <a:rPr lang="en-US" dirty="0">
                <a:latin typeface="PT Sans" charset="-52"/>
                <a:ea typeface="PT Sans" charset="-52"/>
                <a:cs typeface="PT Sans" charset="-52"/>
              </a:rPr>
              <a:t>Behold, days are coming, when I will make a new __________ </a:t>
            </a:r>
            <a:r>
              <a:rPr lang="mr-IN" dirty="0">
                <a:latin typeface="PT Sans" charset="-52"/>
                <a:ea typeface="PT Sans" charset="-52"/>
                <a:cs typeface="PT Sans" charset="-52"/>
              </a:rPr>
              <a:t>…</a:t>
            </a:r>
            <a:r>
              <a:rPr lang="en-US" dirty="0">
                <a:latin typeface="PT Sans" charset="-52"/>
                <a:ea typeface="PT Sans" charset="-52"/>
                <a:cs typeface="PT Sans" charset="-52"/>
              </a:rPr>
              <a:t> not like the ____________ I made with their fathers. (31:31-32</a:t>
            </a:r>
            <a:r>
              <a:rPr lang="en-US" dirty="0" smtClean="0">
                <a:latin typeface="PT Sans" charset="-52"/>
                <a:ea typeface="PT Sans" charset="-52"/>
                <a:cs typeface="PT Sans" charset="-52"/>
              </a:rPr>
              <a:t>)</a:t>
            </a:r>
            <a:endParaRPr lang="en-US" dirty="0">
              <a:latin typeface="PT Sans" charset="-52"/>
              <a:ea typeface="PT Sans" charset="-52"/>
              <a:cs typeface="PT Sans" charset="-52"/>
            </a:endParaRPr>
          </a:p>
        </p:txBody>
      </p:sp>
      <p:sp>
        <p:nvSpPr>
          <p:cNvPr id="8" name="TextBox 7"/>
          <p:cNvSpPr txBox="1"/>
          <p:nvPr/>
        </p:nvSpPr>
        <p:spPr>
          <a:xfrm>
            <a:off x="4016699" y="475997"/>
            <a:ext cx="980986" cy="461665"/>
          </a:xfrm>
          <a:prstGeom prst="rect">
            <a:avLst/>
          </a:prstGeom>
          <a:solidFill>
            <a:schemeClr val="accent2"/>
          </a:solidFill>
          <a:ln>
            <a:noFill/>
          </a:ln>
        </p:spPr>
        <p:txBody>
          <a:bodyPr wrap="square" rtlCol="0">
            <a:spAutoFit/>
          </a:bodyPr>
          <a:lstStyle/>
          <a:p>
            <a:pPr marL="571500" indent="-754380" algn="ctr"/>
            <a:r>
              <a:rPr lang="en-US" sz="2300" dirty="0" smtClean="0">
                <a:solidFill>
                  <a:schemeClr val="bg1"/>
                </a:solidFill>
                <a:latin typeface="PT Sans" charset="-52"/>
                <a:ea typeface="PT Sans" charset="-52"/>
                <a:cs typeface="PT Sans" charset="-52"/>
              </a:rPr>
              <a:t>wrath</a:t>
            </a:r>
            <a:endParaRPr lang="en-US" sz="2300" dirty="0">
              <a:solidFill>
                <a:schemeClr val="bg1"/>
              </a:solidFill>
              <a:latin typeface="PT Sans" charset="-52"/>
              <a:ea typeface="PT Sans" charset="-52"/>
              <a:cs typeface="PT Sans" charset="-52"/>
            </a:endParaRPr>
          </a:p>
        </p:txBody>
      </p:sp>
      <p:sp>
        <p:nvSpPr>
          <p:cNvPr id="9" name="TextBox 8"/>
          <p:cNvSpPr txBox="1"/>
          <p:nvPr/>
        </p:nvSpPr>
        <p:spPr>
          <a:xfrm>
            <a:off x="1420112" y="1036876"/>
            <a:ext cx="1214253" cy="461665"/>
          </a:xfrm>
          <a:prstGeom prst="rect">
            <a:avLst/>
          </a:prstGeom>
          <a:solidFill>
            <a:schemeClr val="accent2"/>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nations</a:t>
            </a:r>
            <a:endParaRPr lang="en-US" sz="2300" dirty="0">
              <a:solidFill>
                <a:schemeClr val="bg1"/>
              </a:solidFill>
              <a:latin typeface="PT Sans" charset="-52"/>
              <a:ea typeface="PT Sans" charset="-52"/>
              <a:cs typeface="PT Sans" charset="-52"/>
            </a:endParaRPr>
          </a:p>
        </p:txBody>
      </p:sp>
      <p:sp>
        <p:nvSpPr>
          <p:cNvPr id="10" name="TextBox 9"/>
          <p:cNvSpPr txBox="1"/>
          <p:nvPr/>
        </p:nvSpPr>
        <p:spPr>
          <a:xfrm>
            <a:off x="6237049" y="1965574"/>
            <a:ext cx="1150753" cy="461665"/>
          </a:xfrm>
          <a:prstGeom prst="rect">
            <a:avLst/>
          </a:prstGeom>
          <a:solidFill>
            <a:schemeClr val="accent4"/>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welfare</a:t>
            </a:r>
            <a:endParaRPr lang="en-US" sz="2300" dirty="0">
              <a:solidFill>
                <a:schemeClr val="bg1"/>
              </a:solidFill>
              <a:latin typeface="PT Sans" charset="-52"/>
              <a:ea typeface="PT Sans" charset="-52"/>
              <a:cs typeface="PT Sans" charset="-52"/>
            </a:endParaRPr>
          </a:p>
        </p:txBody>
      </p:sp>
      <p:sp>
        <p:nvSpPr>
          <p:cNvPr id="11" name="TextBox 10"/>
          <p:cNvSpPr txBox="1"/>
          <p:nvPr/>
        </p:nvSpPr>
        <p:spPr>
          <a:xfrm>
            <a:off x="5912919" y="2519853"/>
            <a:ext cx="934853" cy="461665"/>
          </a:xfrm>
          <a:prstGeom prst="rect">
            <a:avLst/>
          </a:prstGeom>
          <a:solidFill>
            <a:schemeClr val="accent4"/>
          </a:solidFill>
          <a:ln>
            <a:noFill/>
          </a:ln>
        </p:spPr>
        <p:txBody>
          <a:bodyPr wrap="square" rtlCol="0">
            <a:spAutoFit/>
          </a:bodyPr>
          <a:lstStyle/>
          <a:p>
            <a:pPr marL="571500" indent="-754380" algn="ctr"/>
            <a:r>
              <a:rPr lang="en-US" sz="2300" smtClean="0">
                <a:solidFill>
                  <a:schemeClr val="bg1"/>
                </a:solidFill>
                <a:latin typeface="PT Sans" charset="-52"/>
                <a:ea typeface="PT Sans" charset="-52"/>
                <a:cs typeface="PT Sans" charset="-52"/>
              </a:rPr>
              <a:t>hope</a:t>
            </a:r>
            <a:endParaRPr lang="en-US" sz="2300" dirty="0">
              <a:solidFill>
                <a:schemeClr val="bg1"/>
              </a:solidFill>
              <a:latin typeface="PT Sans" charset="-52"/>
              <a:ea typeface="PT Sans" charset="-52"/>
              <a:cs typeface="PT Sans" charset="-52"/>
            </a:endParaRPr>
          </a:p>
        </p:txBody>
      </p:sp>
      <p:sp>
        <p:nvSpPr>
          <p:cNvPr id="12" name="TextBox 11"/>
          <p:cNvSpPr txBox="1"/>
          <p:nvPr/>
        </p:nvSpPr>
        <p:spPr>
          <a:xfrm>
            <a:off x="1109011" y="3999070"/>
            <a:ext cx="1367489" cy="461665"/>
          </a:xfrm>
          <a:prstGeom prst="rect">
            <a:avLst/>
          </a:prstGeom>
          <a:solidFill>
            <a:schemeClr val="accent6"/>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fortunes</a:t>
            </a:r>
            <a:endParaRPr lang="en-US" sz="2400" dirty="0">
              <a:solidFill>
                <a:schemeClr val="bg1"/>
              </a:solidFill>
              <a:latin typeface="PT Sans" charset="-52"/>
              <a:ea typeface="PT Sans" charset="-52"/>
              <a:cs typeface="PT Sans" charset="-52"/>
            </a:endParaRPr>
          </a:p>
        </p:txBody>
      </p:sp>
      <p:sp>
        <p:nvSpPr>
          <p:cNvPr id="14" name="TextBox 13"/>
          <p:cNvSpPr txBox="1"/>
          <p:nvPr/>
        </p:nvSpPr>
        <p:spPr>
          <a:xfrm>
            <a:off x="7258057" y="4947587"/>
            <a:ext cx="1376657"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
        <p:nvSpPr>
          <p:cNvPr id="15" name="TextBox 14"/>
          <p:cNvSpPr txBox="1"/>
          <p:nvPr/>
        </p:nvSpPr>
        <p:spPr>
          <a:xfrm>
            <a:off x="5793240" y="3452643"/>
            <a:ext cx="1207366" cy="461665"/>
          </a:xfrm>
          <a:prstGeom prst="rect">
            <a:avLst/>
          </a:prstGeom>
          <a:solidFill>
            <a:schemeClr val="accent6"/>
          </a:solidFill>
        </p:spPr>
        <p:txBody>
          <a:bodyPr wrap="square" rtlCol="0">
            <a:spAutoFit/>
          </a:bodyPr>
          <a:lstStyle/>
          <a:p>
            <a:pPr marL="571500" indent="-754380" algn="ctr"/>
            <a:r>
              <a:rPr lang="en-US" sz="2400" dirty="0" smtClean="0">
                <a:solidFill>
                  <a:schemeClr val="bg1"/>
                </a:solidFill>
                <a:latin typeface="PT Sans" charset="-52"/>
                <a:ea typeface="PT Sans" charset="-52"/>
                <a:cs typeface="PT Sans" charset="-52"/>
              </a:rPr>
              <a:t>restore</a:t>
            </a:r>
            <a:endParaRPr lang="en-US" sz="2400" dirty="0">
              <a:solidFill>
                <a:schemeClr val="bg1"/>
              </a:solidFill>
              <a:latin typeface="PT Sans" charset="-52"/>
              <a:ea typeface="PT Sans" charset="-52"/>
              <a:cs typeface="PT Sans" charset="-52"/>
            </a:endParaRPr>
          </a:p>
        </p:txBody>
      </p:sp>
      <p:sp>
        <p:nvSpPr>
          <p:cNvPr id="16" name="TextBox 15"/>
          <p:cNvSpPr txBox="1"/>
          <p:nvPr/>
        </p:nvSpPr>
        <p:spPr>
          <a:xfrm>
            <a:off x="2464925" y="5486746"/>
            <a:ext cx="1440558" cy="461665"/>
          </a:xfrm>
          <a:prstGeom prst="rect">
            <a:avLst/>
          </a:prstGeom>
          <a:solidFill>
            <a:schemeClr val="accent1"/>
          </a:solidFill>
        </p:spPr>
        <p:txBody>
          <a:bodyPr wrap="square" rtlCol="0">
            <a:spAutoFit/>
          </a:bodyPr>
          <a:lstStyle/>
          <a:p>
            <a:pPr marL="571500" indent="-754380" algn="ctr"/>
            <a:r>
              <a:rPr lang="en-US" sz="2400" smtClean="0">
                <a:solidFill>
                  <a:schemeClr val="bg1"/>
                </a:solidFill>
                <a:latin typeface="PT Sans" charset="-52"/>
                <a:ea typeface="PT Sans" charset="-52"/>
                <a:cs typeface="PT Sans" charset="-52"/>
              </a:rPr>
              <a:t>covenant</a:t>
            </a:r>
            <a:endParaRPr lang="en-US" sz="2400" dirty="0">
              <a:solidFill>
                <a:schemeClr val="bg1"/>
              </a:solidFill>
              <a:latin typeface="PT Sans" charset="-52"/>
              <a:ea typeface="PT Sans" charset="-52"/>
              <a:cs typeface="PT Sans" charset="-52"/>
            </a:endParaRPr>
          </a:p>
        </p:txBody>
      </p:sp>
    </p:spTree>
    <p:extLst>
      <p:ext uri="{BB962C8B-B14F-4D97-AF65-F5344CB8AC3E}">
        <p14:creationId xmlns:p14="http://schemas.microsoft.com/office/powerpoint/2010/main" val="423480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b="1" dirty="0">
                <a:latin typeface="PT Sans" charset="-52"/>
                <a:ea typeface="PT Sans" charset="-52"/>
                <a:cs typeface="PT Sans" charset="-52"/>
              </a:rPr>
              <a:t>Jeremiah</a:t>
            </a:r>
            <a:endParaRPr lang="en-US" b="1" dirty="0">
              <a:latin typeface="PT Sans" charset="-52"/>
              <a:ea typeface="PT Sans" charset="-52"/>
              <a:cs typeface="PT Sans" charset="-52"/>
            </a:endParaRPr>
          </a:p>
        </p:txBody>
      </p:sp>
      <p:sp>
        <p:nvSpPr>
          <p:cNvPr id="3" name="Subtitle 2"/>
          <p:cNvSpPr>
            <a:spLocks noGrp="1"/>
          </p:cNvSpPr>
          <p:nvPr>
            <p:ph type="subTitle" idx="1"/>
          </p:nvPr>
        </p:nvSpPr>
        <p:spPr>
          <a:xfrm>
            <a:off x="762483" y="3602038"/>
            <a:ext cx="7619035" cy="1655762"/>
          </a:xfrm>
        </p:spPr>
        <p:txBody>
          <a:bodyPr>
            <a:normAutofit/>
          </a:bodyPr>
          <a:lstStyle/>
          <a:p>
            <a:r>
              <a:rPr lang="en-US" sz="3600" dirty="0" smtClean="0">
                <a:solidFill>
                  <a:srgbClr val="FFFF00"/>
                </a:solidFill>
                <a:latin typeface="PT Sans" charset="-52"/>
                <a:ea typeface="PT Sans" charset="-52"/>
                <a:cs typeface="PT Sans" charset="-52"/>
              </a:rPr>
              <a:t>#</a:t>
            </a:r>
            <a:r>
              <a:rPr lang="en-US" sz="3600" dirty="0" smtClean="0">
                <a:solidFill>
                  <a:srgbClr val="FFFF00"/>
                </a:solidFill>
                <a:latin typeface="PT Sans" charset="-52"/>
                <a:ea typeface="PT Sans" charset="-52"/>
                <a:cs typeface="PT Sans" charset="-52"/>
              </a:rPr>
              <a:t>44 </a:t>
            </a:r>
            <a:r>
              <a:rPr lang="mr-IN" sz="3600" dirty="0">
                <a:solidFill>
                  <a:srgbClr val="FFFF00"/>
                </a:solidFill>
                <a:latin typeface="PT Sans" charset="-52"/>
                <a:ea typeface="PT Sans" charset="-52"/>
                <a:cs typeface="PT Sans" charset="-52"/>
              </a:rPr>
              <a:t>–</a:t>
            </a:r>
            <a:r>
              <a:rPr lang="en-US" sz="3600" dirty="0">
                <a:solidFill>
                  <a:srgbClr val="FFFF00"/>
                </a:solidFill>
                <a:latin typeface="PT Sans" charset="-52"/>
                <a:ea typeface="PT Sans" charset="-52"/>
                <a:cs typeface="PT Sans" charset="-52"/>
              </a:rPr>
              <a:t> </a:t>
            </a:r>
            <a:r>
              <a:rPr lang="en-US" sz="3600" dirty="0" smtClean="0">
                <a:solidFill>
                  <a:srgbClr val="FFFF00"/>
                </a:solidFill>
                <a:latin typeface="PT Sans" charset="-52"/>
                <a:ea typeface="PT Sans" charset="-52"/>
                <a:cs typeface="PT Sans" charset="-52"/>
              </a:rPr>
              <a:t>Epilogue</a:t>
            </a:r>
            <a:endParaRPr lang="en-US" sz="3600" dirty="0" smtClean="0">
              <a:solidFill>
                <a:srgbClr val="FFFF00"/>
              </a:solidFill>
              <a:latin typeface="PT Sans" charset="-52"/>
              <a:ea typeface="PT Sans" charset="-52"/>
              <a:cs typeface="PT Sans" charset="-52"/>
            </a:endParaRPr>
          </a:p>
          <a:p>
            <a:r>
              <a:rPr lang="en-US" sz="3600" dirty="0" smtClean="0">
                <a:solidFill>
                  <a:srgbClr val="FFFF00"/>
                </a:solidFill>
                <a:latin typeface="PT Sans" charset="-52"/>
                <a:ea typeface="PT Sans" charset="-52"/>
                <a:cs typeface="PT Sans" charset="-52"/>
              </a:rPr>
              <a:t>Jeremiah </a:t>
            </a:r>
            <a:r>
              <a:rPr lang="en-US" sz="3600" dirty="0" smtClean="0">
                <a:solidFill>
                  <a:srgbClr val="FFFF00"/>
                </a:solidFill>
                <a:latin typeface="PT Sans" charset="-52"/>
                <a:ea typeface="PT Sans" charset="-52"/>
                <a:cs typeface="PT Sans" charset="-52"/>
              </a:rPr>
              <a:t>52</a:t>
            </a:r>
            <a:endParaRPr lang="en-US" sz="3600" i="1" dirty="0">
              <a:solidFill>
                <a:srgbClr val="FFFF00"/>
              </a:solidFill>
              <a:latin typeface="PT Sans" charset="-52"/>
              <a:ea typeface="PT Sans" charset="-52"/>
              <a:cs typeface="PT Sans" charset="-52"/>
            </a:endParaRPr>
          </a:p>
        </p:txBody>
      </p:sp>
    </p:spTree>
    <p:extLst>
      <p:ext uri="{BB962C8B-B14F-4D97-AF65-F5344CB8AC3E}">
        <p14:creationId xmlns:p14="http://schemas.microsoft.com/office/powerpoint/2010/main" val="648104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10976</TotalTime>
  <Words>949</Words>
  <Application>Microsoft Macintosh PowerPoint</Application>
  <PresentationFormat>On-screen Show (4:3)</PresentationFormat>
  <Paragraphs>143</Paragraphs>
  <Slides>20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Calibri</vt:lpstr>
      <vt:lpstr>Calibri Light</vt:lpstr>
      <vt:lpstr>Mangal</vt:lpstr>
      <vt:lpstr>PT Sans</vt:lpstr>
      <vt:lpstr>Wingdings</vt:lpstr>
      <vt:lpstr>Arial</vt:lpstr>
      <vt:lpstr>Office Theme</vt:lpstr>
      <vt:lpstr>Jeremiah</vt:lpstr>
      <vt:lpstr>Structure of Jeremiah</vt:lpstr>
      <vt:lpstr>Structure of Jeremiah</vt:lpstr>
      <vt:lpstr>Historical Context of Jeremiah (Review)</vt:lpstr>
      <vt:lpstr>King Josiah and sons (Review)</vt:lpstr>
      <vt:lpstr>PowerPoint Presentation</vt:lpstr>
      <vt:lpstr>PowerPoint Presentation</vt:lpstr>
      <vt:lpstr>PowerPoint Presentation</vt:lpstr>
      <vt:lpstr>Jeremiah</vt:lpstr>
      <vt:lpstr>What is Jeremiah 52?</vt:lpstr>
      <vt:lpstr>Fate of Zedekiah (52:1-11)</vt:lpstr>
      <vt:lpstr>Fate of the Temple (52:12-30)</vt:lpstr>
      <vt:lpstr>Fate of Jehoiachin (52:31-34)</vt:lpstr>
      <vt:lpstr>The “Already” and the “Not Yet”</vt:lpstr>
      <vt:lpstr>The “Already” and the “Not Yet”</vt:lpstr>
      <vt:lpstr>The “Already” and the “Not Yet”</vt:lpstr>
      <vt:lpstr>The “Already” and the “Not Yet”</vt:lpstr>
      <vt:lpstr>Jeremiah</vt:lpstr>
      <vt:lpstr>What is the prophet’s purpose?</vt:lpstr>
      <vt:lpstr>Themes in the Prophets</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Jeremiah</dc:title>
  <dc:creator>Microsoft Office User</dc:creator>
  <cp:lastModifiedBy>Microsoft Office User</cp:lastModifiedBy>
  <cp:revision>308</cp:revision>
  <cp:lastPrinted>2020-05-16T19:37:10Z</cp:lastPrinted>
  <dcterms:created xsi:type="dcterms:W3CDTF">2020-03-08T00:51:56Z</dcterms:created>
  <dcterms:modified xsi:type="dcterms:W3CDTF">2020-08-12T19:17:30Z</dcterms:modified>
</cp:coreProperties>
</file>