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1"/>
  </p:notesMasterIdLst>
  <p:handoutMasterIdLst>
    <p:handoutMasterId r:id="rId22"/>
  </p:handoutMasterIdLst>
  <p:sldIdLst>
    <p:sldId id="395" r:id="rId2"/>
    <p:sldId id="472" r:id="rId3"/>
    <p:sldId id="493" r:id="rId4"/>
    <p:sldId id="504" r:id="rId5"/>
    <p:sldId id="506" r:id="rId6"/>
    <p:sldId id="496" r:id="rId7"/>
    <p:sldId id="507" r:id="rId8"/>
    <p:sldId id="508" r:id="rId9"/>
    <p:sldId id="502" r:id="rId10"/>
    <p:sldId id="509" r:id="rId11"/>
    <p:sldId id="510" r:id="rId12"/>
    <p:sldId id="484" r:id="rId13"/>
    <p:sldId id="511" r:id="rId14"/>
    <p:sldId id="512" r:id="rId15"/>
    <p:sldId id="503" r:id="rId16"/>
    <p:sldId id="513" r:id="rId17"/>
    <p:sldId id="514" r:id="rId18"/>
    <p:sldId id="505" r:id="rId19"/>
    <p:sldId id="401" r:id="rId2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904"/>
    <p:restoredTop sz="94667"/>
  </p:normalViewPr>
  <p:slideViewPr>
    <p:cSldViewPr snapToGrid="0" snapToObjects="1">
      <p:cViewPr>
        <p:scale>
          <a:sx n="110" d="100"/>
          <a:sy n="110" d="100"/>
        </p:scale>
        <p:origin x="296" y="184"/>
      </p:cViewPr>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2F08EB7-79B4-A841-A78F-1642B185D14D}" type="datetimeFigureOut">
              <a:rPr lang="en-US" smtClean="0"/>
              <a:t>9/2/20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CBC4BC3-4A24-CD46-A5F4-EEF71C82E587}" type="slidenum">
              <a:rPr lang="en-US" smtClean="0"/>
              <a:t>‹#›</a:t>
            </a:fld>
            <a:endParaRPr lang="en-US"/>
          </a:p>
        </p:txBody>
      </p:sp>
    </p:spTree>
    <p:extLst>
      <p:ext uri="{BB962C8B-B14F-4D97-AF65-F5344CB8AC3E}">
        <p14:creationId xmlns:p14="http://schemas.microsoft.com/office/powerpoint/2010/main" val="120493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34B4FE5-30B5-A343-83AC-87AE9AC66685}" type="datetimeFigureOut">
              <a:rPr lang="en-US" smtClean="0"/>
              <a:t>9/2/20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367FCB23-17A2-8E42-A874-90876DB73E3A}" type="slidenum">
              <a:rPr lang="en-US" smtClean="0"/>
              <a:t>‹#›</a:t>
            </a:fld>
            <a:endParaRPr lang="en-US"/>
          </a:p>
        </p:txBody>
      </p:sp>
    </p:spTree>
    <p:extLst>
      <p:ext uri="{BB962C8B-B14F-4D97-AF65-F5344CB8AC3E}">
        <p14:creationId xmlns:p14="http://schemas.microsoft.com/office/powerpoint/2010/main" val="1834364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66835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24088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29871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39297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AAD90-9184-DA48-9386-79E66521A45B}" type="datetimeFigureOut">
              <a:rPr lang="en-US" smtClean="0"/>
              <a:t>9/2/20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25966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FAAD90-9184-DA48-9386-79E66521A45B}" type="datetimeFigureOut">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37949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FAAD90-9184-DA48-9386-79E66521A45B}" type="datetimeFigureOut">
              <a:rPr lang="en-US" smtClean="0"/>
              <a:t>9/2/20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930709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FAAD90-9184-DA48-9386-79E66521A45B}" type="datetimeFigureOut">
              <a:rPr lang="en-US" smtClean="0"/>
              <a:t>9/2/20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6082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AAD90-9184-DA48-9386-79E66521A45B}" type="datetimeFigureOut">
              <a:rPr lang="en-US" smtClean="0"/>
              <a:t>9/2/20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44398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AAD90-9184-DA48-9386-79E66521A45B}" type="datetimeFigureOut">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35341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AAD90-9184-DA48-9386-79E66521A45B}" type="datetimeFigureOut">
              <a:rPr lang="en-US" smtClean="0"/>
              <a:t>9/2/20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21193196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AAD90-9184-DA48-9386-79E66521A45B}" type="datetimeFigureOut">
              <a:rPr lang="en-US" smtClean="0"/>
              <a:t>9/2/20</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813F5-3CA2-E844-95B3-4794413A969F}" type="slidenum">
              <a:rPr lang="en-US" smtClean="0"/>
              <a:t>‹#›</a:t>
            </a:fld>
            <a:endParaRPr lang="en-US"/>
          </a:p>
        </p:txBody>
      </p:sp>
    </p:spTree>
    <p:extLst>
      <p:ext uri="{BB962C8B-B14F-4D97-AF65-F5344CB8AC3E}">
        <p14:creationId xmlns:p14="http://schemas.microsoft.com/office/powerpoint/2010/main" val="109077103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latin typeface="PT Sans" charset="-52"/>
                <a:ea typeface="PT Sans" charset="-52"/>
                <a:cs typeface="PT Sans" charset="-52"/>
              </a:rPr>
              <a:t>Jeremiah &amp; Lamentations</a:t>
            </a:r>
            <a:endParaRPr lang="en-US" b="1" dirty="0">
              <a:latin typeface="PT Sans" charset="-52"/>
              <a:ea typeface="PT Sans" charset="-52"/>
              <a:cs typeface="PT Sans" charset="-52"/>
            </a:endParaRPr>
          </a:p>
        </p:txBody>
      </p:sp>
      <p:sp>
        <p:nvSpPr>
          <p:cNvPr id="3" name="Subtitle 2"/>
          <p:cNvSpPr>
            <a:spLocks noGrp="1"/>
          </p:cNvSpPr>
          <p:nvPr>
            <p:ph type="subTitle" idx="1"/>
          </p:nvPr>
        </p:nvSpPr>
        <p:spPr>
          <a:xfrm>
            <a:off x="762483" y="3602038"/>
            <a:ext cx="7619035" cy="1655762"/>
          </a:xfrm>
        </p:spPr>
        <p:txBody>
          <a:bodyPr>
            <a:normAutofit/>
          </a:bodyPr>
          <a:lstStyle/>
          <a:p>
            <a:r>
              <a:rPr lang="en-US" sz="3600" dirty="0" smtClean="0">
                <a:solidFill>
                  <a:srgbClr val="FFFF00"/>
                </a:solidFill>
                <a:latin typeface="PT Sans" charset="-52"/>
                <a:ea typeface="PT Sans" charset="-52"/>
                <a:cs typeface="PT Sans" charset="-52"/>
              </a:rPr>
              <a:t>#</a:t>
            </a:r>
            <a:r>
              <a:rPr lang="en-US" sz="3600" dirty="0" smtClean="0">
                <a:solidFill>
                  <a:srgbClr val="FFFF00"/>
                </a:solidFill>
                <a:latin typeface="PT Sans" charset="-52"/>
                <a:ea typeface="PT Sans" charset="-52"/>
                <a:cs typeface="PT Sans" charset="-52"/>
              </a:rPr>
              <a:t>50</a:t>
            </a:r>
            <a:r>
              <a:rPr lang="en-US" sz="3600" dirty="0" smtClean="0">
                <a:solidFill>
                  <a:srgbClr val="FFFF00"/>
                </a:solidFill>
                <a:latin typeface="PT Sans" charset="-52"/>
                <a:ea typeface="PT Sans" charset="-52"/>
                <a:cs typeface="PT Sans" charset="-52"/>
              </a:rPr>
              <a:t> </a:t>
            </a:r>
            <a:r>
              <a:rPr lang="mr-IN" sz="3600" dirty="0">
                <a:solidFill>
                  <a:srgbClr val="FFFF00"/>
                </a:solidFill>
                <a:latin typeface="PT Sans" charset="-52"/>
                <a:ea typeface="PT Sans" charset="-52"/>
                <a:cs typeface="PT Sans" charset="-52"/>
              </a:rPr>
              <a:t>–</a:t>
            </a:r>
            <a:r>
              <a:rPr lang="en-US" sz="3600" dirty="0">
                <a:solidFill>
                  <a:srgbClr val="FFFF00"/>
                </a:solidFill>
                <a:latin typeface="PT Sans" charset="-52"/>
                <a:ea typeface="PT Sans" charset="-52"/>
                <a:cs typeface="PT Sans" charset="-52"/>
              </a:rPr>
              <a:t> </a:t>
            </a:r>
            <a:r>
              <a:rPr lang="en-US" sz="3600" dirty="0" smtClean="0">
                <a:solidFill>
                  <a:srgbClr val="FFFF00"/>
                </a:solidFill>
                <a:latin typeface="PT Sans" charset="-52"/>
                <a:ea typeface="PT Sans" charset="-52"/>
                <a:cs typeface="PT Sans" charset="-52"/>
              </a:rPr>
              <a:t>Final Review</a:t>
            </a:r>
            <a:endParaRPr lang="en-US" sz="3600" dirty="0" smtClean="0">
              <a:solidFill>
                <a:srgbClr val="FFFF00"/>
              </a:solidFill>
              <a:latin typeface="PT Sans" charset="-52"/>
              <a:ea typeface="PT Sans" charset="-52"/>
              <a:cs typeface="PT Sans" charset="-52"/>
            </a:endParaRPr>
          </a:p>
        </p:txBody>
      </p:sp>
    </p:spTree>
    <p:extLst>
      <p:ext uri="{BB962C8B-B14F-4D97-AF65-F5344CB8AC3E}">
        <p14:creationId xmlns:p14="http://schemas.microsoft.com/office/powerpoint/2010/main" val="1824021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277790"/>
            <a:ext cx="8188329" cy="629662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t>“Behold, the days are coming, declares the </a:t>
            </a:r>
            <a:r>
              <a:rPr lang="en-US" sz="2800" cap="small" dirty="0"/>
              <a:t>Lord</a:t>
            </a:r>
            <a:r>
              <a:rPr lang="en-US" sz="2800" dirty="0"/>
              <a:t>, when I will make a new covenant with the house of Israel and the house of Judah, not like the covenant that I made with their fathers on the day when I took them by the hand to bring them out of the land of Egypt, my covenant that they broke, though I was their husband, declares the </a:t>
            </a:r>
            <a:r>
              <a:rPr lang="en-US" sz="2800" cap="small" dirty="0"/>
              <a:t>Lord</a:t>
            </a:r>
            <a:r>
              <a:rPr lang="en-US" sz="2800" dirty="0"/>
              <a:t>. For this is the covenant that I will make with the house of Israel after those days, declares the </a:t>
            </a:r>
            <a:r>
              <a:rPr lang="en-US" sz="2800" cap="small" dirty="0"/>
              <a:t>Lord</a:t>
            </a:r>
            <a:r>
              <a:rPr lang="en-US" sz="2800" dirty="0"/>
              <a:t>: I will put my law within them, and I will write it on their hearts. And I will be their God, and they shall be my people. And no longer shall each one teach his neighbor and each his brother, saying, ‘Know the </a:t>
            </a:r>
            <a:r>
              <a:rPr lang="en-US" sz="2800" cap="small" dirty="0"/>
              <a:t>Lord</a:t>
            </a:r>
            <a:r>
              <a:rPr lang="en-US" sz="2800" dirty="0"/>
              <a:t>,’ for they shall all know me, from the least of them to the greatest, declares the </a:t>
            </a:r>
            <a:r>
              <a:rPr lang="en-US" sz="2800" cap="small" dirty="0"/>
              <a:t>Lord</a:t>
            </a:r>
            <a:r>
              <a:rPr lang="en-US" sz="2800" dirty="0"/>
              <a:t>. For I will forgive their iniquity, and I will remember their sin no more</a:t>
            </a:r>
            <a:r>
              <a:rPr lang="en-US" sz="2800" dirty="0" smtClean="0"/>
              <a:t>.” (Jeremiah 31:31-34 </a:t>
            </a:r>
            <a:r>
              <a:rPr lang="mr-IN" sz="2800" dirty="0" smtClean="0"/>
              <a:t>–</a:t>
            </a:r>
            <a:r>
              <a:rPr lang="en-US" sz="2800" dirty="0" smtClean="0"/>
              <a:t> </a:t>
            </a:r>
            <a:r>
              <a:rPr lang="en-US" sz="2800" i="1" dirty="0" smtClean="0"/>
              <a:t>quoted in Hebrews 9</a:t>
            </a:r>
            <a:r>
              <a:rPr lang="en-US" sz="2800" dirty="0" smtClean="0"/>
              <a:t>)</a:t>
            </a:r>
            <a:endParaRPr lang="en-US" sz="2800" dirty="0" smtClean="0">
              <a:latin typeface="PT Sans" charset="-52"/>
              <a:ea typeface="PT Sans" charset="-52"/>
              <a:cs typeface="PT Sans" charset="-52"/>
            </a:endParaRPr>
          </a:p>
        </p:txBody>
      </p:sp>
      <p:sp>
        <p:nvSpPr>
          <p:cNvPr id="6" name="TextBox 5"/>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30-33 : Book of Comfort (Hope)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2066723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558777"/>
            <a:ext cx="8188329" cy="560495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t>Therefore, brothers, since we have confidence to enter the holy places by the blood of Jesus, by the new and living way that he opened for us through the curtain, that is, through his flesh, and since we have a great priest over the house of God, let us draw near with a true heart in full assurance of faith, with our hearts sprinkled clean from an evil conscience and our bodies washed with pure water. Let us hold fast the confession of our hope without wavering, for he who promised is faithful. And let us consider how to stir up one another to love and good works, not neglecting to meet together, as is the habit of some, but encouraging one another, and all the more as you see the Day drawing </a:t>
            </a:r>
            <a:r>
              <a:rPr lang="en-US" sz="2800" dirty="0" smtClean="0"/>
              <a:t>near.” (Hebrews 10:19-25)</a:t>
            </a:r>
            <a:endParaRPr lang="en-US" sz="2800" dirty="0" smtClean="0">
              <a:latin typeface="PT Sans" charset="-52"/>
              <a:ea typeface="PT Sans" charset="-52"/>
              <a:cs typeface="PT Sans" charset="-52"/>
            </a:endParaRPr>
          </a:p>
        </p:txBody>
      </p:sp>
      <p:sp>
        <p:nvSpPr>
          <p:cNvPr id="6" name="TextBox 5"/>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30-33 : Book of Comfort (Hope)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466425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3" y="428263"/>
            <a:ext cx="8740297" cy="59609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50000"/>
              </a:lnSpc>
              <a:spcBef>
                <a:spcPts val="0"/>
              </a:spcBef>
              <a:spcAft>
                <a:spcPts val="600"/>
              </a:spcAft>
              <a:buFont typeface="Arial" charset="0"/>
              <a:buChar char="•"/>
            </a:pPr>
            <a:r>
              <a:rPr lang="en-US" sz="2300" dirty="0" smtClean="0">
                <a:latin typeface="PT Sans" charset="-52"/>
                <a:ea typeface="PT Sans" charset="-52"/>
                <a:cs typeface="PT Sans" charset="-52"/>
              </a:rPr>
              <a:t>In chapter 35, the </a:t>
            </a:r>
            <a:r>
              <a:rPr lang="en-US" sz="2300" dirty="0" err="1" smtClean="0">
                <a:latin typeface="PT Sans" charset="-52"/>
                <a:ea typeface="PT Sans" charset="-52"/>
                <a:cs typeface="PT Sans" charset="-52"/>
              </a:rPr>
              <a:t>Rechabites</a:t>
            </a:r>
            <a:r>
              <a:rPr lang="en-US" sz="2300" dirty="0" smtClean="0">
                <a:latin typeface="PT Sans" charset="-52"/>
                <a:ea typeface="PT Sans" charset="-52"/>
                <a:cs typeface="PT Sans" charset="-52"/>
              </a:rPr>
              <a:t> stay faithful to the commands </a:t>
            </a:r>
            <a:r>
              <a:rPr lang="en-US" sz="2300" dirty="0" smtClean="0">
                <a:latin typeface="PT Sans" charset="-52"/>
                <a:ea typeface="PT Sans" charset="-52"/>
                <a:cs typeface="PT Sans" charset="-52"/>
              </a:rPr>
              <a:t>    of </a:t>
            </a:r>
            <a:r>
              <a:rPr lang="en-US" sz="2300" dirty="0" smtClean="0">
                <a:latin typeface="PT Sans" charset="-52"/>
                <a:ea typeface="PT Sans" charset="-52"/>
                <a:cs typeface="PT Sans" charset="-52"/>
              </a:rPr>
              <a:t>their ancestor by </a:t>
            </a:r>
            <a:r>
              <a:rPr lang="mr-IN" sz="2300" dirty="0" smtClean="0">
                <a:latin typeface="PT Sans" charset="-52"/>
                <a:ea typeface="PT Sans" charset="-52"/>
                <a:cs typeface="PT Sans" charset="-52"/>
              </a:rPr>
              <a:t>…</a:t>
            </a:r>
            <a:endParaRPr lang="en-US" sz="2300" dirty="0" smtClean="0">
              <a:latin typeface="PT Sans" charset="-52"/>
              <a:ea typeface="PT Sans" charset="-52"/>
              <a:cs typeface="PT Sans" charset="-52"/>
            </a:endParaRPr>
          </a:p>
          <a:p>
            <a:pPr marL="571500" indent="-480060" algn="l">
              <a:lnSpc>
                <a:spcPct val="150000"/>
              </a:lnSpc>
              <a:spcBef>
                <a:spcPts val="0"/>
              </a:spcBef>
              <a:spcAft>
                <a:spcPts val="600"/>
              </a:spcAft>
              <a:buFont typeface="Arial" charset="0"/>
              <a:buChar char="•"/>
            </a:pPr>
            <a:r>
              <a:rPr lang="en-US" sz="2300" dirty="0" smtClean="0">
                <a:latin typeface="PT Sans" charset="-52"/>
                <a:ea typeface="PT Sans" charset="-52"/>
                <a:cs typeface="PT Sans" charset="-52"/>
              </a:rPr>
              <a:t>In chapter 36, </a:t>
            </a:r>
            <a:r>
              <a:rPr lang="en-US" sz="2300" dirty="0" err="1" smtClean="0">
                <a:latin typeface="PT Sans" charset="-52"/>
                <a:ea typeface="PT Sans" charset="-52"/>
                <a:cs typeface="PT Sans" charset="-52"/>
              </a:rPr>
              <a:t>Jehoiakim</a:t>
            </a:r>
            <a:r>
              <a:rPr lang="en-US" sz="2300" dirty="0" smtClean="0">
                <a:latin typeface="PT Sans" charset="-52"/>
                <a:ea typeface="PT Sans" charset="-52"/>
                <a:cs typeface="PT Sans" charset="-52"/>
              </a:rPr>
              <a:t> hears the scroll of Jeremiah and responds by </a:t>
            </a:r>
          </a:p>
          <a:p>
            <a:pPr marL="571500" indent="-480060" algn="l">
              <a:lnSpc>
                <a:spcPct val="150000"/>
              </a:lnSpc>
              <a:spcBef>
                <a:spcPts val="0"/>
              </a:spcBef>
              <a:spcAft>
                <a:spcPts val="600"/>
              </a:spcAft>
              <a:buFont typeface="Arial" charset="0"/>
              <a:buChar char="•"/>
            </a:pPr>
            <a:r>
              <a:rPr lang="en-US" sz="2300" dirty="0" smtClean="0">
                <a:latin typeface="PT Sans" charset="-52"/>
                <a:ea typeface="PT Sans" charset="-52"/>
                <a:cs typeface="PT Sans" charset="-52"/>
              </a:rPr>
              <a:t>In chapter 38, Jeremiah is thrown into a muddy cistern </a:t>
            </a:r>
            <a:r>
              <a:rPr lang="en-US" sz="2300" dirty="0" smtClean="0">
                <a:latin typeface="PT Sans" charset="-52"/>
                <a:ea typeface="PT Sans" charset="-52"/>
                <a:cs typeface="PT Sans" charset="-52"/>
              </a:rPr>
              <a:t>until    </a:t>
            </a:r>
            <a:r>
              <a:rPr lang="en-US" sz="2300" dirty="0" smtClean="0">
                <a:latin typeface="PT Sans" charset="-52"/>
                <a:ea typeface="PT Sans" charset="-52"/>
                <a:cs typeface="PT Sans" charset="-52"/>
              </a:rPr>
              <a:t>he is rescued by an </a:t>
            </a:r>
          </a:p>
          <a:p>
            <a:pPr marL="571500" indent="-480060" algn="l">
              <a:lnSpc>
                <a:spcPct val="150000"/>
              </a:lnSpc>
              <a:spcBef>
                <a:spcPts val="0"/>
              </a:spcBef>
              <a:spcAft>
                <a:spcPts val="600"/>
              </a:spcAft>
              <a:buFont typeface="Arial" charset="0"/>
              <a:buChar char="•"/>
            </a:pPr>
            <a:r>
              <a:rPr lang="en-US" sz="2300" dirty="0">
                <a:latin typeface="PT Sans" charset="-52"/>
                <a:ea typeface="PT Sans" charset="-52"/>
                <a:cs typeface="PT Sans" charset="-52"/>
              </a:rPr>
              <a:t>In chapter 39, Jerusalem is destroyed and Zedekiah has his</a:t>
            </a:r>
            <a:r>
              <a:rPr lang="mr-IN" sz="2300" dirty="0" smtClean="0">
                <a:latin typeface="PT Sans" charset="-52"/>
                <a:ea typeface="PT Sans" charset="-52"/>
                <a:cs typeface="PT Sans" charset="-52"/>
              </a:rPr>
              <a:t>…</a:t>
            </a:r>
            <a:endParaRPr lang="en-US" sz="2300" dirty="0" smtClean="0">
              <a:latin typeface="PT Sans" charset="-52"/>
              <a:ea typeface="PT Sans" charset="-52"/>
              <a:cs typeface="PT Sans" charset="-52"/>
            </a:endParaRPr>
          </a:p>
          <a:p>
            <a:pPr marL="571500" indent="-480060" algn="l">
              <a:lnSpc>
                <a:spcPct val="150000"/>
              </a:lnSpc>
              <a:spcBef>
                <a:spcPts val="0"/>
              </a:spcBef>
              <a:spcAft>
                <a:spcPts val="600"/>
              </a:spcAft>
              <a:buFont typeface="Arial" charset="0"/>
              <a:buChar char="•"/>
            </a:pPr>
            <a:endParaRPr lang="en-US" sz="2300" dirty="0">
              <a:latin typeface="PT Sans" charset="-52"/>
              <a:ea typeface="PT Sans" charset="-52"/>
              <a:cs typeface="PT Sans" charset="-52"/>
            </a:endParaRPr>
          </a:p>
          <a:p>
            <a:pPr marL="571500" indent="-480060" algn="l">
              <a:lnSpc>
                <a:spcPct val="150000"/>
              </a:lnSpc>
              <a:spcBef>
                <a:spcPts val="0"/>
              </a:spcBef>
              <a:spcAft>
                <a:spcPts val="600"/>
              </a:spcAft>
              <a:buFont typeface="Arial" charset="0"/>
              <a:buChar char="•"/>
            </a:pPr>
            <a:r>
              <a:rPr lang="en-US" sz="2300" dirty="0">
                <a:latin typeface="PT Sans" charset="-52"/>
                <a:ea typeface="PT Sans" charset="-52"/>
                <a:cs typeface="PT Sans" charset="-52"/>
              </a:rPr>
              <a:t>In chapter 41-43, </a:t>
            </a:r>
            <a:r>
              <a:rPr lang="en-US" sz="2300" dirty="0" err="1">
                <a:latin typeface="PT Sans" charset="-52"/>
                <a:ea typeface="PT Sans" charset="-52"/>
                <a:cs typeface="PT Sans" charset="-52"/>
              </a:rPr>
              <a:t>Johnanan</a:t>
            </a:r>
            <a:r>
              <a:rPr lang="en-US" sz="2300" dirty="0">
                <a:latin typeface="PT Sans" charset="-52"/>
                <a:ea typeface="PT Sans" charset="-52"/>
                <a:cs typeface="PT Sans" charset="-52"/>
              </a:rPr>
              <a:t> and the remaining Jews defy Jeremiah’s warning and</a:t>
            </a:r>
            <a:r>
              <a:rPr lang="mr-IN" sz="2300" dirty="0">
                <a:latin typeface="PT Sans" charset="-52"/>
                <a:ea typeface="PT Sans" charset="-52"/>
                <a:cs typeface="PT Sans" charset="-52"/>
              </a:rPr>
              <a:t>…</a:t>
            </a:r>
            <a:r>
              <a:rPr lang="en-US" sz="2300" dirty="0">
                <a:latin typeface="PT Sans" charset="-52"/>
                <a:ea typeface="PT Sans" charset="-52"/>
                <a:cs typeface="PT Sans" charset="-52"/>
              </a:rPr>
              <a:t>.</a:t>
            </a:r>
          </a:p>
          <a:p>
            <a:pPr marL="571500" indent="-480060" algn="l">
              <a:lnSpc>
                <a:spcPct val="150000"/>
              </a:lnSpc>
              <a:spcBef>
                <a:spcPts val="0"/>
              </a:spcBef>
              <a:spcAft>
                <a:spcPts val="600"/>
              </a:spcAft>
              <a:buFont typeface="Arial" charset="0"/>
              <a:buChar char="•"/>
            </a:pPr>
            <a:endParaRPr lang="en-US" sz="2300" dirty="0" smtClean="0">
              <a:latin typeface="PT Sans" charset="-52"/>
              <a:ea typeface="PT Sans" charset="-52"/>
              <a:cs typeface="PT Sans" charset="-52"/>
            </a:endParaRPr>
          </a:p>
        </p:txBody>
      </p:sp>
      <p:sp>
        <p:nvSpPr>
          <p:cNvPr id="25" name="TextBox 24"/>
          <p:cNvSpPr txBox="1"/>
          <p:nvPr/>
        </p:nvSpPr>
        <p:spPr>
          <a:xfrm>
            <a:off x="3557687" y="993469"/>
            <a:ext cx="3271374" cy="461665"/>
          </a:xfrm>
          <a:prstGeom prst="rect">
            <a:avLst/>
          </a:prstGeom>
          <a:solidFill>
            <a:schemeClr val="accent3"/>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Refusing to drink </a:t>
            </a:r>
            <a:r>
              <a:rPr lang="en-US" sz="2400" dirty="0" smtClean="0">
                <a:solidFill>
                  <a:schemeClr val="bg1"/>
                </a:solidFill>
                <a:latin typeface="PT Sans" charset="-52"/>
                <a:ea typeface="PT Sans" charset="-52"/>
                <a:cs typeface="PT Sans" charset="-52"/>
              </a:rPr>
              <a:t>wine</a:t>
            </a:r>
            <a:endParaRPr lang="en-US" sz="2400" dirty="0">
              <a:solidFill>
                <a:schemeClr val="bg1"/>
              </a:solidFill>
              <a:latin typeface="PT Sans" charset="-52"/>
              <a:ea typeface="PT Sans" charset="-52"/>
              <a:cs typeface="PT Sans" charset="-52"/>
            </a:endParaRPr>
          </a:p>
        </p:txBody>
      </p:sp>
      <p:sp>
        <p:nvSpPr>
          <p:cNvPr id="9" name="TextBox 8"/>
          <p:cNvSpPr txBox="1"/>
          <p:nvPr/>
        </p:nvSpPr>
        <p:spPr>
          <a:xfrm>
            <a:off x="2390914" y="2124583"/>
            <a:ext cx="5803961" cy="461665"/>
          </a:xfrm>
          <a:prstGeom prst="rect">
            <a:avLst/>
          </a:prstGeom>
          <a:solidFill>
            <a:schemeClr val="accent1"/>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Cutting it up </a:t>
            </a:r>
            <a:r>
              <a:rPr lang="en-US" sz="2400" smtClean="0">
                <a:solidFill>
                  <a:schemeClr val="bg1"/>
                </a:solidFill>
                <a:latin typeface="PT Sans" charset="-52"/>
                <a:ea typeface="PT Sans" charset="-52"/>
                <a:cs typeface="PT Sans" charset="-52"/>
              </a:rPr>
              <a:t>and throwing it in the fire</a:t>
            </a:r>
            <a:endParaRPr lang="en-US" sz="2400" dirty="0">
              <a:solidFill>
                <a:schemeClr val="bg1"/>
              </a:solidFill>
              <a:latin typeface="PT Sans" charset="-52"/>
              <a:ea typeface="PT Sans" charset="-52"/>
              <a:cs typeface="PT Sans" charset="-52"/>
            </a:endParaRPr>
          </a:p>
        </p:txBody>
      </p:sp>
      <p:sp>
        <p:nvSpPr>
          <p:cNvPr id="7" name="TextBox 6"/>
          <p:cNvSpPr txBox="1"/>
          <p:nvPr/>
        </p:nvSpPr>
        <p:spPr>
          <a:xfrm>
            <a:off x="3279895" y="3278847"/>
            <a:ext cx="3141381" cy="461665"/>
          </a:xfrm>
          <a:prstGeom prst="rect">
            <a:avLst/>
          </a:prstGeom>
          <a:solidFill>
            <a:schemeClr val="accent2"/>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Ethiopian eunuch</a:t>
            </a:r>
            <a:endParaRPr lang="en-US" sz="2400" dirty="0">
              <a:solidFill>
                <a:schemeClr val="bg1"/>
              </a:solidFill>
              <a:latin typeface="PT Sans" charset="-52"/>
              <a:ea typeface="PT Sans" charset="-52"/>
              <a:cs typeface="PT Sans" charset="-52"/>
            </a:endParaRPr>
          </a:p>
        </p:txBody>
      </p:sp>
      <p:sp>
        <p:nvSpPr>
          <p:cNvPr id="8" name="TextBox 7"/>
          <p:cNvSpPr txBox="1"/>
          <p:nvPr/>
        </p:nvSpPr>
        <p:spPr>
          <a:xfrm>
            <a:off x="4074287" y="5605215"/>
            <a:ext cx="4120588" cy="461665"/>
          </a:xfrm>
          <a:prstGeom prst="rect">
            <a:avLst/>
          </a:prstGeom>
          <a:solidFill>
            <a:schemeClr val="accent6"/>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Flee to Egypt for safety</a:t>
            </a:r>
            <a:endParaRPr lang="en-US" sz="2400" dirty="0">
              <a:solidFill>
                <a:schemeClr val="bg1"/>
              </a:solidFill>
              <a:latin typeface="PT Sans" charset="-52"/>
              <a:ea typeface="PT Sans" charset="-52"/>
              <a:cs typeface="PT Sans" charset="-52"/>
            </a:endParaRPr>
          </a:p>
        </p:txBody>
      </p:sp>
      <p:sp>
        <p:nvSpPr>
          <p:cNvPr id="10" name="TextBox 9"/>
          <p:cNvSpPr txBox="1"/>
          <p:nvPr/>
        </p:nvSpPr>
        <p:spPr>
          <a:xfrm>
            <a:off x="3279895" y="4450951"/>
            <a:ext cx="4585957" cy="461665"/>
          </a:xfrm>
          <a:prstGeom prst="rect">
            <a:avLst/>
          </a:prstGeom>
          <a:solidFill>
            <a:schemeClr val="accent4"/>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Sons killed and his eyes put out</a:t>
            </a:r>
            <a:endParaRPr lang="en-US" sz="2400" dirty="0">
              <a:solidFill>
                <a:schemeClr val="bg1"/>
              </a:solidFill>
              <a:latin typeface="PT Sans" charset="-52"/>
              <a:ea typeface="PT Sans" charset="-52"/>
              <a:cs typeface="PT Sans" charset="-52"/>
            </a:endParaRPr>
          </a:p>
        </p:txBody>
      </p:sp>
      <p:sp>
        <p:nvSpPr>
          <p:cNvPr id="11" name="TextBox 10"/>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34-45 : Historical Interlude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43909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7" grpId="0" animBg="1"/>
      <p:bldP spid="8"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419881"/>
            <a:ext cx="8188329" cy="589989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t>Now </a:t>
            </a:r>
            <a:r>
              <a:rPr lang="en-US" sz="2800" dirty="0" err="1"/>
              <a:t>Shephatiah</a:t>
            </a:r>
            <a:r>
              <a:rPr lang="en-US" sz="2800" dirty="0"/>
              <a:t> the son of </a:t>
            </a:r>
            <a:r>
              <a:rPr lang="en-US" sz="2800" dirty="0" err="1"/>
              <a:t>Mattan</a:t>
            </a:r>
            <a:r>
              <a:rPr lang="en-US" sz="2800" dirty="0"/>
              <a:t>, Gedaliah the son of </a:t>
            </a:r>
            <a:r>
              <a:rPr lang="en-US" sz="2800" dirty="0" err="1"/>
              <a:t>Pashhur</a:t>
            </a:r>
            <a:r>
              <a:rPr lang="en-US" sz="2800" dirty="0"/>
              <a:t>, </a:t>
            </a:r>
            <a:r>
              <a:rPr lang="en-US" sz="2800" dirty="0" err="1"/>
              <a:t>Jucal</a:t>
            </a:r>
            <a:r>
              <a:rPr lang="en-US" sz="2800" dirty="0"/>
              <a:t> the son of </a:t>
            </a:r>
            <a:r>
              <a:rPr lang="en-US" sz="2800" dirty="0" err="1"/>
              <a:t>Shelemiah</a:t>
            </a:r>
            <a:r>
              <a:rPr lang="en-US" sz="2800" dirty="0"/>
              <a:t>, and </a:t>
            </a:r>
            <a:r>
              <a:rPr lang="en-US" sz="2800" dirty="0" err="1"/>
              <a:t>Pashhur</a:t>
            </a:r>
            <a:r>
              <a:rPr lang="en-US" sz="2800" dirty="0"/>
              <a:t> the son of </a:t>
            </a:r>
            <a:r>
              <a:rPr lang="en-US" sz="2800" dirty="0" err="1"/>
              <a:t>Malchiah</a:t>
            </a:r>
            <a:r>
              <a:rPr lang="en-US" sz="2800" dirty="0"/>
              <a:t> heard the words that Jeremiah was saying to all the people: “Thus says the </a:t>
            </a:r>
            <a:r>
              <a:rPr lang="en-US" sz="2800" cap="small" dirty="0"/>
              <a:t>Lord</a:t>
            </a:r>
            <a:r>
              <a:rPr lang="en-US" sz="2800" dirty="0"/>
              <a:t>: He who stays in this city shall die by the sword, by famine, and by pestilence, but he who goes out to the Chaldeans shall live. He shall have his life as a prize of war, and live. Thus says the </a:t>
            </a:r>
            <a:r>
              <a:rPr lang="en-US" sz="2800" cap="small" dirty="0"/>
              <a:t>Lord</a:t>
            </a:r>
            <a:r>
              <a:rPr lang="en-US" sz="2800" dirty="0"/>
              <a:t>: This city shall surely be given into the hand of the army of the king of Babylon and be taken.” Then the officials said to the king, “Let this man be put to death, for he is weakening the hands of the soldiers who are left in this city, and the hands of all the people, by speaking such words to them. For this man is not seeking the welfare of this people, but their harm</a:t>
            </a:r>
            <a:r>
              <a:rPr lang="en-US" sz="2800" dirty="0" smtClean="0"/>
              <a:t>.” (Jeremiah 38:1-4)</a:t>
            </a:r>
            <a:endParaRPr lang="en-US" sz="2800" dirty="0" smtClean="0">
              <a:latin typeface="PT Sans" charset="-52"/>
              <a:ea typeface="PT Sans" charset="-52"/>
              <a:cs typeface="PT Sans" charset="-52"/>
            </a:endParaRPr>
          </a:p>
        </p:txBody>
      </p:sp>
      <p:sp>
        <p:nvSpPr>
          <p:cNvPr id="5" name="TextBox 4"/>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34-45 : Historical Interlude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665230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419881"/>
            <a:ext cx="8188329" cy="589989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a:t>And calling the crowd to him with his disciples, he said to them, “If anyone would come after me, let him deny himself and take up his cross and follow me. For whoever would save his life will lose it, but whoever loses his life for my sake and the gospel's will save it. For what does it profit a man to gain the whole world and forfeit his soul? For what can a man give in return for his soul? For whoever is ashamed of me and of my words in this adulterous and sinful generation, of him will the Son of Man also be ashamed when he comes in the glory of his Father with the holy angels</a:t>
            </a:r>
            <a:r>
              <a:rPr lang="en-US" sz="3200" dirty="0" smtClean="0"/>
              <a:t>.” (Mark 8:34-38)</a:t>
            </a:r>
            <a:endParaRPr lang="en-US" sz="3200" dirty="0" smtClean="0">
              <a:latin typeface="PT Sans" charset="-52"/>
              <a:ea typeface="PT Sans" charset="-52"/>
              <a:cs typeface="PT Sans" charset="-52"/>
            </a:endParaRPr>
          </a:p>
        </p:txBody>
      </p:sp>
      <p:sp>
        <p:nvSpPr>
          <p:cNvPr id="5" name="TextBox 4"/>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34-45 : Historical Interlude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587964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3" y="428263"/>
            <a:ext cx="8740297" cy="59609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91440" algn="l">
              <a:lnSpc>
                <a:spcPct val="150000"/>
              </a:lnSpc>
              <a:spcBef>
                <a:spcPts val="0"/>
              </a:spcBef>
              <a:spcAft>
                <a:spcPts val="600"/>
              </a:spcAft>
            </a:pPr>
            <a:r>
              <a:rPr lang="en-US" sz="2800" dirty="0" smtClean="0">
                <a:latin typeface="PT Sans" charset="-52"/>
                <a:ea typeface="PT Sans" charset="-52"/>
                <a:cs typeface="PT Sans" charset="-52"/>
              </a:rPr>
              <a:t>Nations condemned for:</a:t>
            </a:r>
            <a:endParaRPr lang="en-US" sz="2800" dirty="0">
              <a:latin typeface="PT Sans" charset="-52"/>
              <a:ea typeface="PT Sans" charset="-52"/>
              <a:cs typeface="PT Sans" charset="-52"/>
            </a:endParaRPr>
          </a:p>
          <a:p>
            <a:pPr marL="571500" indent="-480060" algn="l">
              <a:lnSpc>
                <a:spcPct val="150000"/>
              </a:lnSpc>
              <a:spcBef>
                <a:spcPts val="0"/>
              </a:spcBef>
              <a:spcAft>
                <a:spcPts val="600"/>
              </a:spcAft>
              <a:buFont typeface="Arial" charset="0"/>
              <a:buChar char="•"/>
            </a:pPr>
            <a:endParaRPr lang="en-US" sz="2800" dirty="0" smtClean="0">
              <a:latin typeface="PT Sans" charset="-52"/>
              <a:ea typeface="PT Sans" charset="-52"/>
              <a:cs typeface="PT Sans" charset="-52"/>
            </a:endParaRPr>
          </a:p>
        </p:txBody>
      </p:sp>
      <p:sp>
        <p:nvSpPr>
          <p:cNvPr id="25" name="TextBox 24"/>
          <p:cNvSpPr txBox="1"/>
          <p:nvPr/>
        </p:nvSpPr>
        <p:spPr>
          <a:xfrm>
            <a:off x="2833604" y="1461131"/>
            <a:ext cx="3271374" cy="523220"/>
          </a:xfrm>
          <a:prstGeom prst="rect">
            <a:avLst/>
          </a:prstGeom>
          <a:solidFill>
            <a:schemeClr val="accent3"/>
          </a:solidFill>
        </p:spPr>
        <p:txBody>
          <a:bodyPr wrap="square" rtlCol="0">
            <a:spAutoFit/>
          </a:bodyPr>
          <a:lstStyle/>
          <a:p>
            <a:pPr marL="571500" indent="-754380" algn="ctr"/>
            <a:r>
              <a:rPr lang="en-US" sz="2800" dirty="0" smtClean="0">
                <a:solidFill>
                  <a:schemeClr val="bg1"/>
                </a:solidFill>
                <a:latin typeface="PT Sans" charset="-52"/>
                <a:ea typeface="PT Sans" charset="-52"/>
                <a:cs typeface="PT Sans" charset="-52"/>
              </a:rPr>
              <a:t>Pride/Arrogance</a:t>
            </a:r>
            <a:endParaRPr lang="en-US" sz="2800" dirty="0">
              <a:solidFill>
                <a:schemeClr val="bg1"/>
              </a:solidFill>
              <a:latin typeface="PT Sans" charset="-52"/>
              <a:ea typeface="PT Sans" charset="-52"/>
              <a:cs typeface="PT Sans" charset="-52"/>
            </a:endParaRPr>
          </a:p>
        </p:txBody>
      </p:sp>
      <p:sp>
        <p:nvSpPr>
          <p:cNvPr id="9" name="TextBox 8"/>
          <p:cNvSpPr txBox="1"/>
          <p:nvPr/>
        </p:nvSpPr>
        <p:spPr>
          <a:xfrm>
            <a:off x="1816165" y="2369540"/>
            <a:ext cx="5306250" cy="954107"/>
          </a:xfrm>
          <a:prstGeom prst="rect">
            <a:avLst/>
          </a:prstGeom>
          <a:solidFill>
            <a:schemeClr val="accent1"/>
          </a:solidFill>
          <a:ln>
            <a:noFill/>
          </a:ln>
        </p:spPr>
        <p:txBody>
          <a:bodyPr wrap="square" rtlCol="0">
            <a:spAutoFit/>
          </a:bodyPr>
          <a:lstStyle/>
          <a:p>
            <a:pPr algn="ctr"/>
            <a:r>
              <a:rPr lang="en-US" sz="2800" dirty="0" smtClean="0">
                <a:solidFill>
                  <a:schemeClr val="bg1"/>
                </a:solidFill>
                <a:latin typeface="PT Sans" charset="-52"/>
                <a:ea typeface="PT Sans" charset="-52"/>
                <a:cs typeface="PT Sans" charset="-52"/>
              </a:rPr>
              <a:t>Violence/Cruelty </a:t>
            </a:r>
          </a:p>
          <a:p>
            <a:pPr algn="ctr"/>
            <a:r>
              <a:rPr lang="en-US" sz="2800" dirty="0" smtClean="0">
                <a:solidFill>
                  <a:schemeClr val="bg1"/>
                </a:solidFill>
                <a:latin typeface="PT Sans" charset="-52"/>
                <a:ea typeface="PT Sans" charset="-52"/>
                <a:cs typeface="PT Sans" charset="-52"/>
              </a:rPr>
              <a:t>(especially against God’s people)</a:t>
            </a:r>
            <a:endParaRPr lang="en-US" sz="2800" dirty="0">
              <a:solidFill>
                <a:schemeClr val="bg1"/>
              </a:solidFill>
              <a:latin typeface="PT Sans" charset="-52"/>
              <a:ea typeface="PT Sans" charset="-52"/>
              <a:cs typeface="PT Sans" charset="-52"/>
            </a:endParaRPr>
          </a:p>
        </p:txBody>
      </p:sp>
      <p:sp>
        <p:nvSpPr>
          <p:cNvPr id="7" name="TextBox 6"/>
          <p:cNvSpPr txBox="1"/>
          <p:nvPr/>
        </p:nvSpPr>
        <p:spPr>
          <a:xfrm>
            <a:off x="2110185" y="3710633"/>
            <a:ext cx="4718211" cy="954107"/>
          </a:xfrm>
          <a:prstGeom prst="rect">
            <a:avLst/>
          </a:prstGeom>
          <a:solidFill>
            <a:schemeClr val="accent2"/>
          </a:solidFill>
          <a:ln>
            <a:noFill/>
          </a:ln>
        </p:spPr>
        <p:txBody>
          <a:bodyPr wrap="square" rtlCol="0">
            <a:spAutoFit/>
          </a:bodyPr>
          <a:lstStyle/>
          <a:p>
            <a:pPr algn="ctr"/>
            <a:r>
              <a:rPr lang="en-US" sz="2800" dirty="0" smtClean="0">
                <a:solidFill>
                  <a:schemeClr val="bg1"/>
                </a:solidFill>
                <a:latin typeface="PT Sans" charset="-52"/>
                <a:ea typeface="PT Sans" charset="-52"/>
                <a:cs typeface="PT Sans" charset="-52"/>
              </a:rPr>
              <a:t>Trusting in false gods / Trusting in their own strength</a:t>
            </a:r>
            <a:endParaRPr lang="en-US" sz="2800" dirty="0">
              <a:solidFill>
                <a:schemeClr val="bg1"/>
              </a:solidFill>
              <a:latin typeface="PT Sans" charset="-52"/>
              <a:ea typeface="PT Sans" charset="-52"/>
              <a:cs typeface="PT Sans" charset="-52"/>
            </a:endParaRPr>
          </a:p>
        </p:txBody>
      </p:sp>
      <p:sp>
        <p:nvSpPr>
          <p:cNvPr id="11" name="TextBox 10"/>
          <p:cNvSpPr txBox="1"/>
          <p:nvPr/>
        </p:nvSpPr>
        <p:spPr>
          <a:xfrm>
            <a:off x="8507763" y="625408"/>
            <a:ext cx="523220" cy="5520745"/>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46-51 </a:t>
            </a:r>
            <a:r>
              <a:rPr lang="en-US" sz="2200" smtClean="0">
                <a:solidFill>
                  <a:schemeClr val="accent4"/>
                </a:solidFill>
                <a:latin typeface="PT Sans" charset="-52"/>
                <a:ea typeface="PT Sans" charset="-52"/>
                <a:cs typeface="PT Sans" charset="-52"/>
              </a:rPr>
              <a:t>: Oracles Against the Nations</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201204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246257"/>
            <a:ext cx="8188329" cy="62818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t>Go </a:t>
            </a:r>
            <a:r>
              <a:rPr lang="en-US" dirty="0"/>
              <a:t>out of the midst of her, my people!</a:t>
            </a:r>
            <a:br>
              <a:rPr lang="en-US" dirty="0"/>
            </a:br>
            <a:r>
              <a:rPr lang="en-US" dirty="0"/>
              <a:t>    Let every one save his life</a:t>
            </a:r>
            <a:br>
              <a:rPr lang="en-US" dirty="0"/>
            </a:br>
            <a:r>
              <a:rPr lang="en-US" dirty="0"/>
              <a:t>    from the fierce anger of the </a:t>
            </a:r>
            <a:r>
              <a:rPr lang="en-US" cap="small" dirty="0"/>
              <a:t>Lord</a:t>
            </a:r>
            <a:r>
              <a:rPr lang="en-US" dirty="0"/>
              <a:t>!</a:t>
            </a:r>
            <a:br>
              <a:rPr lang="en-US" dirty="0"/>
            </a:br>
            <a:r>
              <a:rPr lang="en-US" dirty="0"/>
              <a:t>Let not your heart faint, and be not fearful</a:t>
            </a:r>
            <a:br>
              <a:rPr lang="en-US" dirty="0"/>
            </a:br>
            <a:r>
              <a:rPr lang="en-US" dirty="0"/>
              <a:t>    at the report heard in the land,</a:t>
            </a:r>
            <a:br>
              <a:rPr lang="en-US" dirty="0"/>
            </a:br>
            <a:r>
              <a:rPr lang="en-US" dirty="0"/>
              <a:t>when a report comes in one year</a:t>
            </a:r>
            <a:br>
              <a:rPr lang="en-US" dirty="0"/>
            </a:br>
            <a:r>
              <a:rPr lang="en-US" dirty="0"/>
              <a:t>    and afterward a report in another year,</a:t>
            </a:r>
            <a:br>
              <a:rPr lang="en-US" dirty="0"/>
            </a:br>
            <a:r>
              <a:rPr lang="en-US" dirty="0"/>
              <a:t>and violence is in the land,</a:t>
            </a:r>
            <a:br>
              <a:rPr lang="en-US" dirty="0"/>
            </a:br>
            <a:r>
              <a:rPr lang="en-US" dirty="0"/>
              <a:t>    and ruler is against ruler.</a:t>
            </a:r>
          </a:p>
          <a:p>
            <a:pPr algn="l"/>
            <a:r>
              <a:rPr lang="en-US" dirty="0"/>
              <a:t>“Therefore, behold, the days are coming</a:t>
            </a:r>
            <a:br>
              <a:rPr lang="en-US" dirty="0"/>
            </a:br>
            <a:r>
              <a:rPr lang="en-US" dirty="0"/>
              <a:t>    when I will punish the images of Babylon;</a:t>
            </a:r>
            <a:br>
              <a:rPr lang="en-US" dirty="0"/>
            </a:br>
            <a:r>
              <a:rPr lang="en-US" dirty="0"/>
              <a:t>her whole land shall be put to shame,</a:t>
            </a:r>
            <a:br>
              <a:rPr lang="en-US" dirty="0"/>
            </a:br>
            <a:r>
              <a:rPr lang="en-US" dirty="0"/>
              <a:t>    and all her slain shall fall in the midst of her.</a:t>
            </a:r>
            <a:br>
              <a:rPr lang="en-US" dirty="0"/>
            </a:br>
            <a:r>
              <a:rPr lang="en-US" dirty="0"/>
              <a:t>Then the heavens and the earth,</a:t>
            </a:r>
            <a:br>
              <a:rPr lang="en-US" dirty="0"/>
            </a:br>
            <a:r>
              <a:rPr lang="en-US" dirty="0"/>
              <a:t>    and all that is in them,</a:t>
            </a:r>
            <a:br>
              <a:rPr lang="en-US" dirty="0"/>
            </a:br>
            <a:r>
              <a:rPr lang="en-US" dirty="0"/>
              <a:t>shall sing for joy over Babylon,</a:t>
            </a:r>
            <a:br>
              <a:rPr lang="en-US" dirty="0"/>
            </a:br>
            <a:r>
              <a:rPr lang="en-US" dirty="0"/>
              <a:t>    for the destroyers shall come against them out of the north,</a:t>
            </a:r>
            <a:br>
              <a:rPr lang="en-US" dirty="0"/>
            </a:br>
            <a:r>
              <a:rPr lang="en-US" dirty="0"/>
              <a:t>declares the </a:t>
            </a:r>
            <a:r>
              <a:rPr lang="en-US" cap="small" dirty="0"/>
              <a:t>Lord</a:t>
            </a:r>
            <a:r>
              <a:rPr lang="en-US" dirty="0" smtClean="0"/>
              <a:t>. (Jeremiah 51:45-48)</a:t>
            </a:r>
            <a:endParaRPr lang="en-US" dirty="0" smtClean="0">
              <a:latin typeface="PT Sans" charset="-52"/>
              <a:ea typeface="PT Sans" charset="-52"/>
              <a:cs typeface="PT Sans" charset="-52"/>
            </a:endParaRPr>
          </a:p>
        </p:txBody>
      </p:sp>
      <p:sp>
        <p:nvSpPr>
          <p:cNvPr id="5" name="TextBox 4"/>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34-45 : Historical Interlude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223579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292557"/>
            <a:ext cx="8931839" cy="62818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t>“</a:t>
            </a:r>
            <a:r>
              <a:rPr lang="en-US" dirty="0"/>
              <a:t>Come out of </a:t>
            </a:r>
            <a:r>
              <a:rPr lang="en-US" dirty="0" smtClean="0"/>
              <a:t>[Babylon], </a:t>
            </a:r>
            <a:r>
              <a:rPr lang="en-US" dirty="0"/>
              <a:t>my people,</a:t>
            </a:r>
            <a:br>
              <a:rPr lang="en-US" dirty="0"/>
            </a:br>
            <a:r>
              <a:rPr lang="en-US" dirty="0"/>
              <a:t>    lest you take part in her sins,</a:t>
            </a:r>
            <a:br>
              <a:rPr lang="en-US" dirty="0"/>
            </a:br>
            <a:r>
              <a:rPr lang="en-US" dirty="0"/>
              <a:t>lest you share in her plagues;</a:t>
            </a:r>
            <a:br>
              <a:rPr lang="en-US" dirty="0"/>
            </a:br>
            <a:r>
              <a:rPr lang="en-US" dirty="0"/>
              <a:t>for her sins are heaped high as heaven,</a:t>
            </a:r>
            <a:br>
              <a:rPr lang="en-US" dirty="0"/>
            </a:br>
            <a:r>
              <a:rPr lang="en-US" dirty="0"/>
              <a:t>    and God has remembered her iniquities.</a:t>
            </a:r>
            <a:br>
              <a:rPr lang="en-US" dirty="0"/>
            </a:br>
            <a:r>
              <a:rPr lang="en-US" dirty="0"/>
              <a:t>Pay her back as she herself has paid back others,</a:t>
            </a:r>
            <a:br>
              <a:rPr lang="en-US" dirty="0"/>
            </a:br>
            <a:r>
              <a:rPr lang="en-US" dirty="0"/>
              <a:t>    and repay her double for her deeds;</a:t>
            </a:r>
            <a:br>
              <a:rPr lang="en-US" dirty="0"/>
            </a:br>
            <a:r>
              <a:rPr lang="en-US" dirty="0"/>
              <a:t>    mix a double portion for her in the cup she mixed.</a:t>
            </a:r>
            <a:br>
              <a:rPr lang="en-US" dirty="0"/>
            </a:br>
            <a:r>
              <a:rPr lang="en-US" dirty="0"/>
              <a:t>As she glorified herself and lived in luxury,</a:t>
            </a:r>
            <a:br>
              <a:rPr lang="en-US" dirty="0"/>
            </a:br>
            <a:r>
              <a:rPr lang="en-US" dirty="0"/>
              <a:t>    so give her a like measure of torment and mourning,</a:t>
            </a:r>
            <a:br>
              <a:rPr lang="en-US" dirty="0"/>
            </a:br>
            <a:r>
              <a:rPr lang="en-US" dirty="0"/>
              <a:t>since in her heart she says,</a:t>
            </a:r>
            <a:br>
              <a:rPr lang="en-US" dirty="0"/>
            </a:br>
            <a:r>
              <a:rPr lang="en-US" dirty="0"/>
              <a:t>    ‘I sit as a queen,</a:t>
            </a:r>
            <a:br>
              <a:rPr lang="en-US" dirty="0"/>
            </a:br>
            <a:r>
              <a:rPr lang="en-US" dirty="0"/>
              <a:t>I am no widow,</a:t>
            </a:r>
            <a:br>
              <a:rPr lang="en-US" dirty="0"/>
            </a:br>
            <a:r>
              <a:rPr lang="en-US" dirty="0"/>
              <a:t>    and mourning I shall never see.’</a:t>
            </a:r>
            <a:br>
              <a:rPr lang="en-US" dirty="0"/>
            </a:br>
            <a:r>
              <a:rPr lang="en-US" dirty="0"/>
              <a:t>For this reason her plagues will come in a single day,</a:t>
            </a:r>
            <a:br>
              <a:rPr lang="en-US" dirty="0"/>
            </a:br>
            <a:r>
              <a:rPr lang="en-US" dirty="0"/>
              <a:t>    death and mourning and famine,</a:t>
            </a:r>
            <a:br>
              <a:rPr lang="en-US" dirty="0"/>
            </a:br>
            <a:r>
              <a:rPr lang="en-US" dirty="0"/>
              <a:t>and she will be burned up with fire;</a:t>
            </a:r>
            <a:br>
              <a:rPr lang="en-US" dirty="0"/>
            </a:br>
            <a:r>
              <a:rPr lang="en-US" dirty="0"/>
              <a:t>    for mighty is the Lord God who has judged her</a:t>
            </a:r>
            <a:r>
              <a:rPr lang="en-US" dirty="0" smtClean="0"/>
              <a:t>.” (Revelation 18:4-8)</a:t>
            </a:r>
            <a:endParaRPr lang="en-US" dirty="0" smtClean="0">
              <a:latin typeface="PT Sans" charset="-52"/>
              <a:ea typeface="PT Sans" charset="-52"/>
              <a:cs typeface="PT Sans" charset="-52"/>
            </a:endParaRPr>
          </a:p>
        </p:txBody>
      </p:sp>
      <p:sp>
        <p:nvSpPr>
          <p:cNvPr id="5" name="TextBox 4"/>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34-45 : Historical Interlude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083766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428263"/>
            <a:ext cx="8408620" cy="5960962"/>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91440" algn="l">
              <a:lnSpc>
                <a:spcPct val="150000"/>
              </a:lnSpc>
              <a:spcBef>
                <a:spcPts val="0"/>
              </a:spcBef>
              <a:spcAft>
                <a:spcPts val="600"/>
              </a:spcAft>
            </a:pPr>
            <a:r>
              <a:rPr lang="en-US" sz="2800" dirty="0"/>
              <a:t>And in the thirty-seventh year of the exile of </a:t>
            </a:r>
            <a:r>
              <a:rPr lang="en-US" sz="2800" dirty="0" err="1"/>
              <a:t>Jehoiachin</a:t>
            </a:r>
            <a:r>
              <a:rPr lang="en-US" sz="2800" dirty="0"/>
              <a:t> king of Judah, in the twelfth month, on the twenty-fifth day of the month, Evil-</a:t>
            </a:r>
            <a:r>
              <a:rPr lang="en-US" sz="2800" dirty="0" err="1"/>
              <a:t>merodach</a:t>
            </a:r>
            <a:r>
              <a:rPr lang="en-US" sz="2800" dirty="0"/>
              <a:t> king of Babylon, in the year that he began to reign, graciously freed </a:t>
            </a:r>
            <a:r>
              <a:rPr lang="en-US" sz="2800" dirty="0" err="1"/>
              <a:t>Jehoiachin</a:t>
            </a:r>
            <a:r>
              <a:rPr lang="en-US" sz="2800" dirty="0"/>
              <a:t> king of Judah and brought him out of prison. And he spoke kindly to him and gave him a seat above the seats of the kings who were with him in Babylon. So </a:t>
            </a:r>
            <a:r>
              <a:rPr lang="en-US" sz="2800" dirty="0" err="1"/>
              <a:t>Jehoiachin</a:t>
            </a:r>
            <a:r>
              <a:rPr lang="en-US" sz="2800" dirty="0"/>
              <a:t> put off his prison garments. And every day of his life he dined regularly at the king's table, and for his allowance, a regular allowance was given him by the king, according to his daily needs, until the day of his death, as long as he lived</a:t>
            </a:r>
            <a:r>
              <a:rPr lang="en-US" sz="2800" dirty="0" smtClean="0"/>
              <a:t>. (Jeremiah 52:31-34)</a:t>
            </a:r>
            <a:endParaRPr lang="en-US" sz="2800" dirty="0" smtClean="0">
              <a:latin typeface="PT Sans" charset="-52"/>
              <a:ea typeface="PT Sans" charset="-52"/>
              <a:cs typeface="PT Sans" charset="-52"/>
            </a:endParaRPr>
          </a:p>
        </p:txBody>
      </p:sp>
      <p:sp>
        <p:nvSpPr>
          <p:cNvPr id="11" name="TextBox 10"/>
          <p:cNvSpPr txBox="1"/>
          <p:nvPr/>
        </p:nvSpPr>
        <p:spPr>
          <a:xfrm>
            <a:off x="8507763" y="1794451"/>
            <a:ext cx="523220" cy="3194238"/>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52 </a:t>
            </a:r>
            <a:r>
              <a:rPr lang="en-US" sz="2200" smtClean="0">
                <a:solidFill>
                  <a:schemeClr val="accent4"/>
                </a:solidFill>
                <a:latin typeface="PT Sans" charset="-52"/>
                <a:ea typeface="PT Sans" charset="-52"/>
                <a:cs typeface="PT Sans" charset="-52"/>
              </a:rPr>
              <a:t>: Epilogue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096185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smtClean="0">
                <a:latin typeface="PT Sans" charset="-52"/>
                <a:ea typeface="PT Sans" charset="-52"/>
                <a:cs typeface="PT Sans" charset="-52"/>
              </a:rPr>
              <a:t>Jeremiah &amp; Lamentations</a:t>
            </a:r>
            <a:endParaRPr lang="en-US" b="1" dirty="0">
              <a:latin typeface="PT Sans" charset="-52"/>
              <a:ea typeface="PT Sans" charset="-52"/>
              <a:cs typeface="PT Sans" charset="-52"/>
            </a:endParaRPr>
          </a:p>
        </p:txBody>
      </p:sp>
      <p:sp>
        <p:nvSpPr>
          <p:cNvPr id="3" name="Subtitle 2"/>
          <p:cNvSpPr>
            <a:spLocks noGrp="1"/>
          </p:cNvSpPr>
          <p:nvPr>
            <p:ph type="subTitle" idx="1"/>
          </p:nvPr>
        </p:nvSpPr>
        <p:spPr>
          <a:xfrm>
            <a:off x="762483" y="3602038"/>
            <a:ext cx="7619035" cy="1655762"/>
          </a:xfrm>
        </p:spPr>
        <p:txBody>
          <a:bodyPr>
            <a:normAutofit/>
          </a:bodyPr>
          <a:lstStyle/>
          <a:p>
            <a:r>
              <a:rPr lang="en-US" sz="3600" dirty="0" smtClean="0">
                <a:solidFill>
                  <a:srgbClr val="FFFF00"/>
                </a:solidFill>
                <a:latin typeface="PT Sans" charset="-52"/>
                <a:ea typeface="PT Sans" charset="-52"/>
                <a:cs typeface="PT Sans" charset="-52"/>
              </a:rPr>
              <a:t>#50 - Final Review</a:t>
            </a:r>
            <a:endParaRPr lang="en-US" sz="3600" dirty="0" smtClean="0">
              <a:solidFill>
                <a:srgbClr val="FFFF00"/>
              </a:solidFill>
              <a:latin typeface="PT Sans" charset="-52"/>
              <a:ea typeface="PT Sans" charset="-52"/>
              <a:cs typeface="PT Sans" charset="-52"/>
            </a:endParaRPr>
          </a:p>
          <a:p>
            <a:r>
              <a:rPr lang="en-US" sz="3600" dirty="0" smtClean="0">
                <a:solidFill>
                  <a:srgbClr val="FFFF00"/>
                </a:solidFill>
                <a:latin typeface="PT Sans" charset="-52"/>
                <a:ea typeface="PT Sans" charset="-52"/>
                <a:cs typeface="PT Sans" charset="-52"/>
              </a:rPr>
              <a:t>Next: </a:t>
            </a:r>
            <a:r>
              <a:rPr lang="en-US" sz="3600" i="1" dirty="0" smtClean="0">
                <a:solidFill>
                  <a:srgbClr val="FFFF00"/>
                </a:solidFill>
                <a:latin typeface="PT Sans" charset="-52"/>
                <a:ea typeface="PT Sans" charset="-52"/>
                <a:cs typeface="PT Sans" charset="-52"/>
              </a:rPr>
              <a:t>Philippians on Sunday</a:t>
            </a:r>
            <a:endParaRPr lang="en-US" sz="3600" i="1" dirty="0">
              <a:solidFill>
                <a:srgbClr val="FFFF00"/>
              </a:solidFill>
              <a:latin typeface="PT Sans" charset="-52"/>
              <a:ea typeface="PT Sans" charset="-52"/>
              <a:cs typeface="PT Sans" charset="-52"/>
            </a:endParaRPr>
          </a:p>
        </p:txBody>
      </p:sp>
    </p:spTree>
    <p:extLst>
      <p:ext uri="{BB962C8B-B14F-4D97-AF65-F5344CB8AC3E}">
        <p14:creationId xmlns:p14="http://schemas.microsoft.com/office/powerpoint/2010/main" val="332095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00000"/>
              </a:lnSpc>
            </a:pPr>
            <a:r>
              <a:rPr lang="en-US" dirty="0" smtClean="0">
                <a:solidFill>
                  <a:srgbClr val="FFFF00"/>
                </a:solidFill>
                <a:latin typeface="PT Sans" charset="-52"/>
                <a:ea typeface="PT Sans" charset="-52"/>
                <a:cs typeface="PT Sans" charset="-52"/>
              </a:rPr>
              <a:t>Structure of Jeremiah</a:t>
            </a:r>
            <a:endParaRPr lang="en-US" dirty="0">
              <a:solidFill>
                <a:srgbClr val="FFFF00"/>
              </a:solidFill>
              <a:latin typeface="PT Sans" charset="-52"/>
              <a:ea typeface="PT Sans" charset="-52"/>
              <a:cs typeface="PT Sans" charset="-52"/>
            </a:endParaRPr>
          </a:p>
        </p:txBody>
      </p:sp>
      <p:sp>
        <p:nvSpPr>
          <p:cNvPr id="6" name="Rectangle 5"/>
          <p:cNvSpPr/>
          <p:nvPr/>
        </p:nvSpPr>
        <p:spPr>
          <a:xfrm>
            <a:off x="1036838" y="1690691"/>
            <a:ext cx="7070324" cy="4039957"/>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480060">
              <a:lnSpc>
                <a:spcPct val="150000"/>
              </a:lnSpc>
              <a:buFont typeface="Arial" charset="0"/>
              <a:buChar char="•"/>
            </a:pPr>
            <a:r>
              <a:rPr lang="en-US" sz="3200" dirty="0">
                <a:solidFill>
                  <a:schemeClr val="bg1"/>
                </a:solidFill>
                <a:latin typeface="PT Sans" charset="-52"/>
                <a:ea typeface="PT Sans" charset="-52"/>
                <a:cs typeface="PT Sans" charset="-52"/>
              </a:rPr>
              <a:t>Oracles Against </a:t>
            </a:r>
            <a:r>
              <a:rPr lang="en-US" sz="3200" dirty="0" smtClean="0">
                <a:solidFill>
                  <a:schemeClr val="bg1"/>
                </a:solidFill>
                <a:latin typeface="PT Sans" charset="-52"/>
                <a:ea typeface="PT Sans" charset="-52"/>
                <a:cs typeface="PT Sans" charset="-52"/>
              </a:rPr>
              <a:t>_______ (</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1-25)</a:t>
            </a:r>
          </a:p>
          <a:p>
            <a:pPr marL="1028700" lvl="1" indent="-480060">
              <a:lnSpc>
                <a:spcPct val="150000"/>
              </a:lnSpc>
              <a:buFont typeface="Wingdings" charset="2"/>
              <a:buChar char="§"/>
            </a:pPr>
            <a:r>
              <a:rPr lang="en-US" sz="3200" dirty="0" smtClean="0">
                <a:solidFill>
                  <a:schemeClr val="bg1"/>
                </a:solidFill>
                <a:latin typeface="PT Sans" charset="-52"/>
                <a:ea typeface="PT Sans" charset="-52"/>
                <a:cs typeface="PT Sans" charset="-52"/>
              </a:rPr>
              <a:t>___________ Interlude </a:t>
            </a:r>
            <a:r>
              <a:rPr lang="en-US" sz="3200" dirty="0">
                <a:solidFill>
                  <a:schemeClr val="bg1"/>
                </a:solidFill>
                <a:latin typeface="PT Sans" charset="-52"/>
                <a:ea typeface="PT Sans" charset="-52"/>
                <a:cs typeface="PT Sans" charset="-52"/>
              </a:rPr>
              <a:t>(</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26-29)</a:t>
            </a:r>
          </a:p>
          <a:p>
            <a:pPr marL="1485900" lvl="2" indent="-480060">
              <a:lnSpc>
                <a:spcPct val="150000"/>
              </a:lnSpc>
              <a:buFont typeface="Wingdings" charset="2"/>
              <a:buChar char="Ø"/>
            </a:pPr>
            <a:r>
              <a:rPr lang="en-US" sz="3200" dirty="0">
                <a:solidFill>
                  <a:schemeClr val="bg1"/>
                </a:solidFill>
                <a:latin typeface="PT Sans" charset="-52"/>
                <a:ea typeface="PT Sans" charset="-52"/>
                <a:cs typeface="PT Sans" charset="-52"/>
              </a:rPr>
              <a:t>Book of </a:t>
            </a:r>
            <a:r>
              <a:rPr lang="en-US" sz="3200" dirty="0" smtClean="0">
                <a:solidFill>
                  <a:schemeClr val="bg1"/>
                </a:solidFill>
                <a:latin typeface="PT Sans" charset="-52"/>
                <a:ea typeface="PT Sans" charset="-52"/>
                <a:cs typeface="PT Sans" charset="-52"/>
              </a:rPr>
              <a:t>_________  (</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30-33)</a:t>
            </a:r>
          </a:p>
          <a:p>
            <a:pPr marL="1028700" lvl="1" indent="-480060">
              <a:lnSpc>
                <a:spcPct val="150000"/>
              </a:lnSpc>
              <a:buFont typeface="Wingdings" charset="2"/>
              <a:buChar char="§"/>
            </a:pPr>
            <a:r>
              <a:rPr lang="en-US" sz="3200" dirty="0" smtClean="0">
                <a:solidFill>
                  <a:schemeClr val="bg1"/>
                </a:solidFill>
                <a:latin typeface="PT Sans" charset="-52"/>
                <a:ea typeface="PT Sans" charset="-52"/>
                <a:cs typeface="PT Sans" charset="-52"/>
              </a:rPr>
              <a:t>___________ Interlude </a:t>
            </a:r>
            <a:r>
              <a:rPr lang="en-US" sz="3200" dirty="0">
                <a:solidFill>
                  <a:schemeClr val="bg1"/>
                </a:solidFill>
                <a:latin typeface="PT Sans" charset="-52"/>
                <a:ea typeface="PT Sans" charset="-52"/>
                <a:cs typeface="PT Sans" charset="-52"/>
              </a:rPr>
              <a:t>(</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34-45)</a:t>
            </a:r>
          </a:p>
          <a:p>
            <a:pPr marL="571500" indent="-480060">
              <a:lnSpc>
                <a:spcPct val="150000"/>
              </a:lnSpc>
              <a:spcAft>
                <a:spcPts val="3000"/>
              </a:spcAft>
              <a:buFont typeface="Arial" charset="0"/>
              <a:buChar char="•"/>
            </a:pPr>
            <a:r>
              <a:rPr lang="en-US" sz="3200" dirty="0">
                <a:solidFill>
                  <a:schemeClr val="bg1"/>
                </a:solidFill>
                <a:latin typeface="PT Sans" charset="-52"/>
                <a:ea typeface="PT Sans" charset="-52"/>
                <a:cs typeface="PT Sans" charset="-52"/>
              </a:rPr>
              <a:t>Oracles Against </a:t>
            </a:r>
            <a:r>
              <a:rPr lang="en-US" sz="3200" dirty="0" smtClean="0">
                <a:solidFill>
                  <a:schemeClr val="bg1"/>
                </a:solidFill>
                <a:latin typeface="PT Sans" charset="-52"/>
                <a:ea typeface="PT Sans" charset="-52"/>
                <a:cs typeface="PT Sans" charset="-52"/>
              </a:rPr>
              <a:t>_________ (</a:t>
            </a:r>
            <a:r>
              <a:rPr lang="en-US" sz="3200" dirty="0">
                <a:solidFill>
                  <a:schemeClr val="bg1"/>
                </a:solidFill>
                <a:latin typeface="PT Sans" charset="-52"/>
                <a:ea typeface="PT Sans" charset="-52"/>
                <a:cs typeface="PT Sans" charset="-52"/>
              </a:rPr>
              <a:t>ch.46-51)</a:t>
            </a:r>
          </a:p>
        </p:txBody>
      </p:sp>
      <p:sp>
        <p:nvSpPr>
          <p:cNvPr id="5" name="TextBox 4"/>
          <p:cNvSpPr txBox="1"/>
          <p:nvPr/>
        </p:nvSpPr>
        <p:spPr>
          <a:xfrm>
            <a:off x="4498751" y="1964855"/>
            <a:ext cx="1172845" cy="584775"/>
          </a:xfrm>
          <a:prstGeom prst="rect">
            <a:avLst/>
          </a:prstGeom>
          <a:solidFill>
            <a:schemeClr val="accent2">
              <a:lumMod val="60000"/>
              <a:lumOff val="40000"/>
            </a:schemeClr>
          </a:solidFill>
        </p:spPr>
        <p:txBody>
          <a:bodyPr wrap="square" rtlCol="0">
            <a:spAutoFit/>
          </a:bodyPr>
          <a:lstStyle/>
          <a:p>
            <a:pPr marL="571500" indent="-754380" algn="ctr"/>
            <a:r>
              <a:rPr lang="en-US" sz="3200" smtClean="0">
                <a:solidFill>
                  <a:prstClr val="black"/>
                </a:solidFill>
                <a:latin typeface="PT Sans" charset="-52"/>
                <a:ea typeface="PT Sans" charset="-52"/>
                <a:cs typeface="PT Sans" charset="-52"/>
              </a:rPr>
              <a:t>Judah</a:t>
            </a:r>
            <a:endParaRPr lang="en-US" sz="3200" dirty="0">
              <a:solidFill>
                <a:prstClr val="black"/>
              </a:solidFill>
              <a:latin typeface="PT Sans" charset="-52"/>
              <a:ea typeface="PT Sans" charset="-52"/>
              <a:cs typeface="PT Sans" charset="-52"/>
            </a:endParaRPr>
          </a:p>
        </p:txBody>
      </p:sp>
      <p:sp>
        <p:nvSpPr>
          <p:cNvPr id="7" name="TextBox 6"/>
          <p:cNvSpPr txBox="1"/>
          <p:nvPr/>
        </p:nvSpPr>
        <p:spPr>
          <a:xfrm>
            <a:off x="4490975" y="4906754"/>
            <a:ext cx="1527861" cy="584775"/>
          </a:xfrm>
          <a:prstGeom prst="rect">
            <a:avLst/>
          </a:prstGeom>
          <a:solidFill>
            <a:schemeClr val="accent2">
              <a:lumMod val="60000"/>
              <a:lumOff val="40000"/>
            </a:schemeClr>
          </a:solidFill>
        </p:spPr>
        <p:txBody>
          <a:bodyPr wrap="square" rtlCol="0">
            <a:spAutoFit/>
          </a:bodyPr>
          <a:lstStyle/>
          <a:p>
            <a:pPr marL="571500" indent="-754380" algn="ctr"/>
            <a:r>
              <a:rPr lang="en-US" sz="3200" smtClean="0">
                <a:solidFill>
                  <a:prstClr val="black"/>
                </a:solidFill>
                <a:latin typeface="PT Sans" charset="-52"/>
                <a:ea typeface="PT Sans" charset="-52"/>
                <a:cs typeface="PT Sans" charset="-52"/>
              </a:rPr>
              <a:t>Nations</a:t>
            </a:r>
            <a:endParaRPr lang="en-US" sz="3200" dirty="0">
              <a:solidFill>
                <a:prstClr val="black"/>
              </a:solidFill>
              <a:latin typeface="PT Sans" charset="-52"/>
              <a:ea typeface="PT Sans" charset="-52"/>
              <a:cs typeface="PT Sans" charset="-52"/>
            </a:endParaRPr>
          </a:p>
        </p:txBody>
      </p:sp>
      <p:sp>
        <p:nvSpPr>
          <p:cNvPr id="3" name="TextBox 2"/>
          <p:cNvSpPr txBox="1"/>
          <p:nvPr/>
        </p:nvSpPr>
        <p:spPr>
          <a:xfrm>
            <a:off x="6886937" y="6065134"/>
            <a:ext cx="184731" cy="369332"/>
          </a:xfrm>
          <a:prstGeom prst="rect">
            <a:avLst/>
          </a:prstGeom>
          <a:noFill/>
        </p:spPr>
        <p:txBody>
          <a:bodyPr wrap="none" rtlCol="0">
            <a:spAutoFit/>
          </a:bodyPr>
          <a:lstStyle/>
          <a:p>
            <a:endParaRPr lang="en-US" dirty="0"/>
          </a:p>
        </p:txBody>
      </p:sp>
      <p:sp>
        <p:nvSpPr>
          <p:cNvPr id="8" name="TextBox 7"/>
          <p:cNvSpPr txBox="1"/>
          <p:nvPr/>
        </p:nvSpPr>
        <p:spPr>
          <a:xfrm>
            <a:off x="2120093" y="2713947"/>
            <a:ext cx="1850023" cy="584775"/>
          </a:xfrm>
          <a:prstGeom prst="rect">
            <a:avLst/>
          </a:prstGeom>
          <a:solidFill>
            <a:schemeClr val="accent2">
              <a:lumMod val="60000"/>
              <a:lumOff val="40000"/>
            </a:schemeClr>
          </a:solidFill>
        </p:spPr>
        <p:txBody>
          <a:bodyPr wrap="square" rtlCol="0">
            <a:spAutoFit/>
          </a:bodyPr>
          <a:lstStyle/>
          <a:p>
            <a:pPr marL="571500" indent="-754380" algn="ctr"/>
            <a:r>
              <a:rPr lang="en-US" sz="3200" smtClean="0">
                <a:solidFill>
                  <a:prstClr val="black"/>
                </a:solidFill>
                <a:latin typeface="PT Sans" charset="-52"/>
                <a:ea typeface="PT Sans" charset="-52"/>
                <a:cs typeface="PT Sans" charset="-52"/>
              </a:rPr>
              <a:t>Historical</a:t>
            </a:r>
            <a:endParaRPr lang="en-US" sz="3200" dirty="0">
              <a:solidFill>
                <a:prstClr val="black"/>
              </a:solidFill>
              <a:latin typeface="PT Sans" charset="-52"/>
              <a:ea typeface="PT Sans" charset="-52"/>
              <a:cs typeface="PT Sans" charset="-52"/>
            </a:endParaRPr>
          </a:p>
        </p:txBody>
      </p:sp>
      <p:sp>
        <p:nvSpPr>
          <p:cNvPr id="10" name="TextBox 9"/>
          <p:cNvSpPr txBox="1"/>
          <p:nvPr/>
        </p:nvSpPr>
        <p:spPr>
          <a:xfrm>
            <a:off x="2120093" y="4139563"/>
            <a:ext cx="1850023" cy="584775"/>
          </a:xfrm>
          <a:prstGeom prst="rect">
            <a:avLst/>
          </a:prstGeom>
          <a:solidFill>
            <a:schemeClr val="accent2">
              <a:lumMod val="60000"/>
              <a:lumOff val="40000"/>
            </a:schemeClr>
          </a:solidFill>
        </p:spPr>
        <p:txBody>
          <a:bodyPr wrap="square" rtlCol="0">
            <a:spAutoFit/>
          </a:bodyPr>
          <a:lstStyle/>
          <a:p>
            <a:pPr marL="571500" indent="-754380" algn="ctr"/>
            <a:r>
              <a:rPr lang="en-US" sz="3200" smtClean="0">
                <a:solidFill>
                  <a:prstClr val="black"/>
                </a:solidFill>
                <a:latin typeface="PT Sans" charset="-52"/>
                <a:ea typeface="PT Sans" charset="-52"/>
                <a:cs typeface="PT Sans" charset="-52"/>
              </a:rPr>
              <a:t>Historical</a:t>
            </a:r>
            <a:endParaRPr lang="en-US" sz="3200" dirty="0">
              <a:solidFill>
                <a:prstClr val="black"/>
              </a:solidFill>
              <a:latin typeface="PT Sans" charset="-52"/>
              <a:ea typeface="PT Sans" charset="-52"/>
              <a:cs typeface="PT Sans" charset="-52"/>
            </a:endParaRPr>
          </a:p>
        </p:txBody>
      </p:sp>
      <p:sp>
        <p:nvSpPr>
          <p:cNvPr id="11" name="TextBox 10"/>
          <p:cNvSpPr txBox="1"/>
          <p:nvPr/>
        </p:nvSpPr>
        <p:spPr>
          <a:xfrm>
            <a:off x="4043451" y="3435804"/>
            <a:ext cx="1628145" cy="584775"/>
          </a:xfrm>
          <a:prstGeom prst="rect">
            <a:avLst/>
          </a:prstGeom>
          <a:solidFill>
            <a:schemeClr val="accent2">
              <a:lumMod val="60000"/>
              <a:lumOff val="40000"/>
            </a:schemeClr>
          </a:solidFill>
        </p:spPr>
        <p:txBody>
          <a:bodyPr wrap="square" rtlCol="0">
            <a:spAutoFit/>
          </a:bodyPr>
          <a:lstStyle/>
          <a:p>
            <a:pPr marL="571500" indent="-754380" algn="ctr"/>
            <a:r>
              <a:rPr lang="en-US" sz="3200" smtClean="0">
                <a:solidFill>
                  <a:prstClr val="black"/>
                </a:solidFill>
                <a:latin typeface="PT Sans" charset="-52"/>
                <a:ea typeface="PT Sans" charset="-52"/>
                <a:cs typeface="PT Sans" charset="-52"/>
              </a:rPr>
              <a:t>Comfort</a:t>
            </a:r>
            <a:endParaRPr lang="en-US" sz="3200" dirty="0">
              <a:solidFill>
                <a:prstClr val="black"/>
              </a:solidFill>
              <a:latin typeface="PT Sans" charset="-52"/>
              <a:ea typeface="PT Sans" charset="-52"/>
              <a:cs typeface="PT Sans" charset="-52"/>
            </a:endParaRPr>
          </a:p>
        </p:txBody>
      </p:sp>
    </p:spTree>
    <p:extLst>
      <p:ext uri="{BB962C8B-B14F-4D97-AF65-F5344CB8AC3E}">
        <p14:creationId xmlns:p14="http://schemas.microsoft.com/office/powerpoint/2010/main" val="132545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3" animBg="1"/>
      <p:bldP spid="5" grpId="0" animBg="1"/>
      <p:bldP spid="7" grpId="0" animBg="1"/>
      <p:bldP spid="8"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8243" y="127322"/>
            <a:ext cx="8740297" cy="6643868"/>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20000"/>
              </a:lnSpc>
              <a:spcBef>
                <a:spcPts val="0"/>
              </a:spcBef>
              <a:spcAft>
                <a:spcPts val="600"/>
              </a:spcAft>
              <a:buFont typeface="Arial" charset="0"/>
              <a:buChar char="•"/>
            </a:pPr>
            <a:r>
              <a:rPr lang="en-US" dirty="0">
                <a:solidFill>
                  <a:prstClr val="white"/>
                </a:solidFill>
                <a:latin typeface="PT Sans" charset="-52"/>
                <a:ea typeface="PT Sans" charset="-52"/>
                <a:cs typeface="PT Sans" charset="-52"/>
              </a:rPr>
              <a:t>“forsaken me, the </a:t>
            </a:r>
            <a:r>
              <a:rPr lang="en-US" dirty="0" smtClean="0">
                <a:solidFill>
                  <a:prstClr val="white"/>
                </a:solidFill>
                <a:latin typeface="PT Sans" charset="-52"/>
                <a:ea typeface="PT Sans" charset="-52"/>
                <a:cs typeface="PT Sans" charset="-52"/>
              </a:rPr>
              <a:t>___________ </a:t>
            </a:r>
            <a:r>
              <a:rPr lang="en-US" dirty="0">
                <a:solidFill>
                  <a:prstClr val="white"/>
                </a:solidFill>
                <a:latin typeface="PT Sans" charset="-52"/>
                <a:ea typeface="PT Sans" charset="-52"/>
                <a:cs typeface="PT Sans" charset="-52"/>
              </a:rPr>
              <a:t>of living waters,  and hewed                    out for themselves broken </a:t>
            </a:r>
            <a:r>
              <a:rPr lang="en-US" dirty="0" smtClean="0">
                <a:solidFill>
                  <a:prstClr val="white"/>
                </a:solidFill>
                <a:latin typeface="PT Sans" charset="-52"/>
                <a:ea typeface="PT Sans" charset="-52"/>
                <a:cs typeface="PT Sans" charset="-52"/>
              </a:rPr>
              <a:t>__________.” </a:t>
            </a:r>
            <a:r>
              <a:rPr lang="en-US" dirty="0">
                <a:solidFill>
                  <a:prstClr val="white"/>
                </a:solidFill>
                <a:latin typeface="PT Sans" charset="-52"/>
                <a:ea typeface="PT Sans" charset="-52"/>
                <a:cs typeface="PT Sans" charset="-52"/>
              </a:rPr>
              <a:t>(2:13</a:t>
            </a:r>
            <a:r>
              <a:rPr lang="en-US" dirty="0" smtClean="0">
                <a:solidFill>
                  <a:prstClr val="white"/>
                </a:solidFill>
                <a:latin typeface="PT Sans" charset="-52"/>
                <a:ea typeface="PT Sans" charset="-52"/>
                <a:cs typeface="PT Sans" charset="-52"/>
              </a:rPr>
              <a:t>)</a:t>
            </a:r>
          </a:p>
          <a:p>
            <a:pPr marL="571500" indent="-480060" algn="l">
              <a:lnSpc>
                <a:spcPct val="120000"/>
              </a:lnSpc>
              <a:spcBef>
                <a:spcPts val="0"/>
              </a:spcBef>
              <a:spcAft>
                <a:spcPts val="600"/>
              </a:spcAft>
              <a:buFont typeface="Arial" charset="0"/>
              <a:buChar char="•"/>
            </a:pPr>
            <a:r>
              <a:rPr lang="en-US" dirty="0" smtClean="0">
                <a:solidFill>
                  <a:prstClr val="white"/>
                </a:solidFill>
                <a:latin typeface="PT Sans" charset="-52"/>
                <a:ea typeface="PT Sans" charset="-52"/>
                <a:cs typeface="PT Sans" charset="-52"/>
              </a:rPr>
              <a:t>“They have healed the wound of my people </a:t>
            </a:r>
            <a:r>
              <a:rPr lang="en-US" dirty="0" smtClean="0">
                <a:solidFill>
                  <a:prstClr val="white"/>
                </a:solidFill>
                <a:latin typeface="PT Sans" charset="-52"/>
                <a:ea typeface="PT Sans" charset="-52"/>
                <a:cs typeface="PT Sans" charset="-52"/>
              </a:rPr>
              <a:t>__________, </a:t>
            </a:r>
            <a:r>
              <a:rPr lang="en-US" dirty="0" smtClean="0">
                <a:solidFill>
                  <a:prstClr val="white"/>
                </a:solidFill>
                <a:latin typeface="PT Sans" charset="-52"/>
                <a:ea typeface="PT Sans" charset="-52"/>
                <a:cs typeface="PT Sans" charset="-52"/>
              </a:rPr>
              <a:t>saying, </a:t>
            </a:r>
            <a:r>
              <a:rPr lang="en-US" dirty="0" smtClean="0">
                <a:solidFill>
                  <a:prstClr val="white"/>
                </a:solidFill>
                <a:latin typeface="PT Sans" charset="-52"/>
                <a:ea typeface="PT Sans" charset="-52"/>
                <a:cs typeface="PT Sans" charset="-52"/>
              </a:rPr>
              <a:t>__________________, </a:t>
            </a:r>
            <a:r>
              <a:rPr lang="en-US" dirty="0" smtClean="0">
                <a:solidFill>
                  <a:prstClr val="white"/>
                </a:solidFill>
                <a:latin typeface="PT Sans" charset="-52"/>
                <a:ea typeface="PT Sans" charset="-52"/>
                <a:cs typeface="PT Sans" charset="-52"/>
              </a:rPr>
              <a:t>when there is no peace.” (6:14)</a:t>
            </a:r>
          </a:p>
          <a:p>
            <a:pPr marL="571500" indent="-480060" algn="l">
              <a:lnSpc>
                <a:spcPct val="120000"/>
              </a:lnSpc>
              <a:spcBef>
                <a:spcPts val="0"/>
              </a:spcBef>
              <a:spcAft>
                <a:spcPts val="600"/>
              </a:spcAft>
              <a:buFont typeface="Arial" charset="0"/>
              <a:buChar char="•"/>
            </a:pPr>
            <a:r>
              <a:rPr lang="en-US" dirty="0" smtClean="0">
                <a:solidFill>
                  <a:prstClr val="white"/>
                </a:solidFill>
                <a:latin typeface="PT Sans" charset="-52"/>
                <a:ea typeface="PT Sans" charset="-52"/>
                <a:cs typeface="PT Sans" charset="-52"/>
              </a:rPr>
              <a:t>“Look for the ancient paths, walk in the good way, and you will </a:t>
            </a:r>
            <a:r>
              <a:rPr lang="en-US" dirty="0" smtClean="0">
                <a:solidFill>
                  <a:prstClr val="white"/>
                </a:solidFill>
                <a:latin typeface="PT Sans" charset="-52"/>
                <a:ea typeface="PT Sans" charset="-52"/>
                <a:cs typeface="PT Sans" charset="-52"/>
              </a:rPr>
              <a:t> find _______  </a:t>
            </a:r>
            <a:r>
              <a:rPr lang="en-US" dirty="0" smtClean="0">
                <a:solidFill>
                  <a:prstClr val="white"/>
                </a:solidFill>
                <a:latin typeface="PT Sans" charset="-52"/>
                <a:ea typeface="PT Sans" charset="-52"/>
                <a:cs typeface="PT Sans" charset="-52"/>
              </a:rPr>
              <a:t>____   ______  </a:t>
            </a:r>
            <a:r>
              <a:rPr lang="en-US" dirty="0" smtClean="0">
                <a:solidFill>
                  <a:prstClr val="white"/>
                </a:solidFill>
                <a:latin typeface="PT Sans" charset="-52"/>
                <a:ea typeface="PT Sans" charset="-52"/>
                <a:cs typeface="PT Sans" charset="-52"/>
              </a:rPr>
              <a:t>________.” </a:t>
            </a:r>
            <a:r>
              <a:rPr lang="en-US" dirty="0" smtClean="0">
                <a:solidFill>
                  <a:prstClr val="white"/>
                </a:solidFill>
                <a:latin typeface="PT Sans" charset="-52"/>
                <a:ea typeface="PT Sans" charset="-52"/>
                <a:cs typeface="PT Sans" charset="-52"/>
              </a:rPr>
              <a:t>(6:16)</a:t>
            </a:r>
          </a:p>
          <a:p>
            <a:pPr marL="571500" indent="-480060" algn="l">
              <a:lnSpc>
                <a:spcPct val="120000"/>
              </a:lnSpc>
              <a:spcBef>
                <a:spcPts val="0"/>
              </a:spcBef>
              <a:spcAft>
                <a:spcPts val="600"/>
              </a:spcAft>
              <a:buFont typeface="Arial" charset="0"/>
              <a:buChar char="•"/>
            </a:pPr>
            <a:r>
              <a:rPr lang="en-US" dirty="0" smtClean="0">
                <a:solidFill>
                  <a:prstClr val="white"/>
                </a:solidFill>
                <a:latin typeface="PT Sans" charset="-52"/>
                <a:ea typeface="PT Sans" charset="-52"/>
                <a:cs typeface="PT Sans" charset="-52"/>
              </a:rPr>
              <a:t>“Has this house, which is called by my name, become a ______________________ in your sight?” (7:12</a:t>
            </a:r>
            <a:r>
              <a:rPr lang="en-US" dirty="0" smtClean="0">
                <a:solidFill>
                  <a:prstClr val="white"/>
                </a:solidFill>
                <a:latin typeface="PT Sans" charset="-52"/>
                <a:ea typeface="PT Sans" charset="-52"/>
                <a:cs typeface="PT Sans" charset="-52"/>
              </a:rPr>
              <a:t>)</a:t>
            </a:r>
          </a:p>
          <a:p>
            <a:pPr marL="571500" indent="-480060" algn="l">
              <a:lnSpc>
                <a:spcPct val="120000"/>
              </a:lnSpc>
              <a:spcBef>
                <a:spcPts val="0"/>
              </a:spcBef>
              <a:spcAft>
                <a:spcPts val="600"/>
              </a:spcAft>
              <a:buFont typeface="Arial" charset="0"/>
              <a:buChar char="•"/>
            </a:pPr>
            <a:r>
              <a:rPr lang="en-US" dirty="0">
                <a:latin typeface="PT Sans" charset="-52"/>
                <a:ea typeface="PT Sans" charset="-52"/>
                <a:cs typeface="PT Sans" charset="-52"/>
              </a:rPr>
              <a:t>O Lord, you have </a:t>
            </a:r>
            <a:r>
              <a:rPr lang="en-US" dirty="0" smtClean="0">
                <a:latin typeface="PT Sans" charset="-52"/>
                <a:ea typeface="PT Sans" charset="-52"/>
                <a:cs typeface="PT Sans" charset="-52"/>
              </a:rPr>
              <a:t>____________ </a:t>
            </a:r>
            <a:r>
              <a:rPr lang="en-US" dirty="0">
                <a:latin typeface="PT Sans" charset="-52"/>
                <a:ea typeface="PT Sans" charset="-52"/>
                <a:cs typeface="PT Sans" charset="-52"/>
              </a:rPr>
              <a:t>me, and I was ___________; you have ____________ me and prevailed. (20:7)</a:t>
            </a:r>
          </a:p>
          <a:p>
            <a:pPr marL="571500" indent="-480060" algn="l">
              <a:lnSpc>
                <a:spcPct val="120000"/>
              </a:lnSpc>
              <a:spcBef>
                <a:spcPts val="0"/>
              </a:spcBef>
              <a:spcAft>
                <a:spcPts val="600"/>
              </a:spcAft>
              <a:buFont typeface="Arial" charset="0"/>
              <a:buChar char="•"/>
            </a:pPr>
            <a:r>
              <a:rPr lang="en-US" dirty="0">
                <a:latin typeface="PT Sans" charset="-52"/>
                <a:ea typeface="PT Sans" charset="-52"/>
                <a:cs typeface="PT Sans" charset="-52"/>
              </a:rPr>
              <a:t>But if I say, “I will not </a:t>
            </a:r>
            <a:r>
              <a:rPr lang="mr-IN" dirty="0">
                <a:latin typeface="PT Sans" charset="-52"/>
                <a:ea typeface="PT Sans" charset="-52"/>
                <a:cs typeface="PT Sans" charset="-52"/>
              </a:rPr>
              <a:t>…</a:t>
            </a:r>
            <a:r>
              <a:rPr lang="en-US" dirty="0">
                <a:latin typeface="PT Sans" charset="-52"/>
                <a:ea typeface="PT Sans" charset="-52"/>
                <a:cs typeface="PT Sans" charset="-52"/>
              </a:rPr>
              <a:t> speak anymore in His name, then in my heart it becomes like a ____________ ______ .” (20:9</a:t>
            </a:r>
            <a:r>
              <a:rPr lang="en-US" dirty="0" smtClean="0">
                <a:latin typeface="PT Sans" charset="-52"/>
                <a:ea typeface="PT Sans" charset="-52"/>
                <a:cs typeface="PT Sans" charset="-52"/>
              </a:rPr>
              <a:t>)</a:t>
            </a:r>
          </a:p>
          <a:p>
            <a:pPr marL="571500" indent="-480060" algn="l">
              <a:lnSpc>
                <a:spcPct val="120000"/>
              </a:lnSpc>
              <a:spcBef>
                <a:spcPts val="0"/>
              </a:spcBef>
              <a:spcAft>
                <a:spcPts val="600"/>
              </a:spcAft>
              <a:buFont typeface="Arial" charset="0"/>
              <a:buChar char="•"/>
            </a:pPr>
            <a:r>
              <a:rPr lang="en-US" dirty="0">
                <a:latin typeface="PT Sans" charset="-52"/>
                <a:ea typeface="PT Sans" charset="-52"/>
                <a:cs typeface="PT Sans" charset="-52"/>
              </a:rPr>
              <a:t>I will raise up for David a __________ ; He will reign as king and </a:t>
            </a:r>
            <a:r>
              <a:rPr lang="en-US" dirty="0" smtClean="0">
                <a:latin typeface="PT Sans" charset="-52"/>
                <a:ea typeface="PT Sans" charset="-52"/>
                <a:cs typeface="PT Sans" charset="-52"/>
              </a:rPr>
              <a:t>   act </a:t>
            </a:r>
            <a:r>
              <a:rPr lang="en-US" dirty="0">
                <a:latin typeface="PT Sans" charset="-52"/>
                <a:ea typeface="PT Sans" charset="-52"/>
                <a:cs typeface="PT Sans" charset="-52"/>
              </a:rPr>
              <a:t>wisely and do ___________ &amp; </a:t>
            </a:r>
            <a:r>
              <a:rPr lang="en-US" dirty="0" smtClean="0">
                <a:latin typeface="PT Sans" charset="-52"/>
                <a:ea typeface="PT Sans" charset="-52"/>
                <a:cs typeface="PT Sans" charset="-52"/>
              </a:rPr>
              <a:t>_________________ </a:t>
            </a:r>
            <a:r>
              <a:rPr lang="en-US" dirty="0">
                <a:latin typeface="PT Sans" charset="-52"/>
                <a:ea typeface="PT Sans" charset="-52"/>
                <a:cs typeface="PT Sans" charset="-52"/>
              </a:rPr>
              <a:t>(23:5)</a:t>
            </a:r>
          </a:p>
          <a:p>
            <a:pPr marL="571500" indent="-480060" algn="l">
              <a:lnSpc>
                <a:spcPct val="120000"/>
              </a:lnSpc>
              <a:spcBef>
                <a:spcPts val="0"/>
              </a:spcBef>
              <a:spcAft>
                <a:spcPts val="600"/>
              </a:spcAft>
              <a:buFont typeface="Arial" charset="0"/>
              <a:buChar char="•"/>
            </a:pPr>
            <a:r>
              <a:rPr lang="en-US" dirty="0">
                <a:latin typeface="PT Sans" charset="-52"/>
                <a:ea typeface="PT Sans" charset="-52"/>
                <a:cs typeface="PT Sans" charset="-52"/>
              </a:rPr>
              <a:t>This whole land will be a desolation and a horror, and these nations will serve the king of Babylon </a:t>
            </a:r>
            <a:r>
              <a:rPr lang="en-US" dirty="0" smtClean="0">
                <a:latin typeface="PT Sans" charset="-52"/>
                <a:ea typeface="PT Sans" charset="-52"/>
                <a:cs typeface="PT Sans" charset="-52"/>
              </a:rPr>
              <a:t>__________ </a:t>
            </a:r>
            <a:r>
              <a:rPr lang="en-US" dirty="0">
                <a:latin typeface="PT Sans" charset="-52"/>
                <a:ea typeface="PT Sans" charset="-52"/>
                <a:cs typeface="PT Sans" charset="-52"/>
              </a:rPr>
              <a:t>years. (25:11</a:t>
            </a:r>
            <a:r>
              <a:rPr lang="en-US" dirty="0" smtClean="0">
                <a:latin typeface="PT Sans" charset="-52"/>
                <a:ea typeface="PT Sans" charset="-52"/>
                <a:cs typeface="PT Sans" charset="-52"/>
              </a:rPr>
              <a:t>)</a:t>
            </a:r>
            <a:endParaRPr lang="en-US" dirty="0">
              <a:latin typeface="PT Sans" charset="-52"/>
              <a:ea typeface="PT Sans" charset="-52"/>
              <a:cs typeface="PT Sans" charset="-52"/>
            </a:endParaRPr>
          </a:p>
        </p:txBody>
      </p:sp>
      <p:sp>
        <p:nvSpPr>
          <p:cNvPr id="7" name="TextBox 6"/>
          <p:cNvSpPr txBox="1"/>
          <p:nvPr/>
        </p:nvSpPr>
        <p:spPr>
          <a:xfrm>
            <a:off x="742666" y="2959030"/>
            <a:ext cx="2504495" cy="365760"/>
          </a:xfrm>
          <a:prstGeom prst="rect">
            <a:avLst/>
          </a:prstGeom>
          <a:solidFill>
            <a:schemeClr val="accent6"/>
          </a:solidFill>
        </p:spPr>
        <p:txBody>
          <a:bodyPr wrap="square" rtlCol="0" anchor="ctr">
            <a:spAutoFit/>
          </a:bodyPr>
          <a:lstStyle/>
          <a:p>
            <a:pPr marL="571500" indent="-754380" algn="ctr"/>
            <a:r>
              <a:rPr lang="en-US" sz="2200" dirty="0" smtClean="0">
                <a:solidFill>
                  <a:prstClr val="black"/>
                </a:solidFill>
                <a:latin typeface="PT Sans" charset="-52"/>
                <a:ea typeface="PT Sans" charset="-52"/>
                <a:cs typeface="PT Sans" charset="-52"/>
              </a:rPr>
              <a:t>Den of Robbers</a:t>
            </a:r>
            <a:endParaRPr lang="en-US" sz="2200" dirty="0">
              <a:solidFill>
                <a:prstClr val="black"/>
              </a:solidFill>
              <a:latin typeface="PT Sans" charset="-52"/>
              <a:ea typeface="PT Sans" charset="-52"/>
              <a:cs typeface="PT Sans" charset="-52"/>
            </a:endParaRPr>
          </a:p>
        </p:txBody>
      </p:sp>
      <p:sp>
        <p:nvSpPr>
          <p:cNvPr id="19" name="TextBox 18"/>
          <p:cNvSpPr txBox="1"/>
          <p:nvPr/>
        </p:nvSpPr>
        <p:spPr>
          <a:xfrm>
            <a:off x="780519" y="1293184"/>
            <a:ext cx="1974253" cy="430887"/>
          </a:xfrm>
          <a:prstGeom prst="rect">
            <a:avLst/>
          </a:prstGeom>
          <a:solidFill>
            <a:schemeClr val="accent1"/>
          </a:solidFill>
        </p:spPr>
        <p:txBody>
          <a:bodyPr wrap="square" rtlCol="0" anchor="ctr">
            <a:spAutoFit/>
          </a:bodyPr>
          <a:lstStyle/>
          <a:p>
            <a:pPr marL="571500" indent="-754380" algn="ctr"/>
            <a:r>
              <a:rPr lang="en-US" sz="2200" smtClean="0">
                <a:solidFill>
                  <a:prstClr val="black"/>
                </a:solidFill>
                <a:latin typeface="PT Sans" charset="-52"/>
                <a:ea typeface="PT Sans" charset="-52"/>
                <a:cs typeface="PT Sans" charset="-52"/>
              </a:rPr>
              <a:t>“Peace, Peace!”</a:t>
            </a:r>
            <a:endParaRPr lang="en-US" sz="2200" dirty="0">
              <a:solidFill>
                <a:prstClr val="black"/>
              </a:solidFill>
              <a:latin typeface="PT Sans" charset="-52"/>
              <a:ea typeface="PT Sans" charset="-52"/>
              <a:cs typeface="PT Sans" charset="-52"/>
            </a:endParaRPr>
          </a:p>
        </p:txBody>
      </p:sp>
      <p:sp>
        <p:nvSpPr>
          <p:cNvPr id="20" name="TextBox 19"/>
          <p:cNvSpPr txBox="1"/>
          <p:nvPr/>
        </p:nvSpPr>
        <p:spPr>
          <a:xfrm>
            <a:off x="1352826" y="2134250"/>
            <a:ext cx="656770" cy="430887"/>
          </a:xfrm>
          <a:prstGeom prst="rect">
            <a:avLst/>
          </a:prstGeom>
          <a:solidFill>
            <a:schemeClr val="accent2"/>
          </a:solidFill>
        </p:spPr>
        <p:txBody>
          <a:bodyPr wrap="square" rtlCol="0" anchor="ctr">
            <a:spAutoFit/>
          </a:bodyPr>
          <a:lstStyle/>
          <a:p>
            <a:pPr marL="571500" indent="-754380" algn="ctr"/>
            <a:r>
              <a:rPr lang="en-US" sz="2200" dirty="0" smtClean="0">
                <a:solidFill>
                  <a:prstClr val="black"/>
                </a:solidFill>
                <a:latin typeface="PT Sans" charset="-52"/>
                <a:ea typeface="PT Sans" charset="-52"/>
                <a:cs typeface="PT Sans" charset="-52"/>
              </a:rPr>
              <a:t>rest</a:t>
            </a:r>
            <a:endParaRPr lang="en-US" sz="2200" dirty="0">
              <a:solidFill>
                <a:prstClr val="black"/>
              </a:solidFill>
              <a:latin typeface="PT Sans" charset="-52"/>
              <a:ea typeface="PT Sans" charset="-52"/>
              <a:cs typeface="PT Sans" charset="-52"/>
            </a:endParaRPr>
          </a:p>
        </p:txBody>
      </p:sp>
      <p:sp>
        <p:nvSpPr>
          <p:cNvPr id="21" name="TextBox 20"/>
          <p:cNvSpPr txBox="1"/>
          <p:nvPr/>
        </p:nvSpPr>
        <p:spPr>
          <a:xfrm>
            <a:off x="2211664" y="2127991"/>
            <a:ext cx="549116" cy="430887"/>
          </a:xfrm>
          <a:prstGeom prst="rect">
            <a:avLst/>
          </a:prstGeom>
          <a:solidFill>
            <a:schemeClr val="accent2"/>
          </a:solidFill>
        </p:spPr>
        <p:txBody>
          <a:bodyPr wrap="square" rtlCol="0" anchor="ctr">
            <a:spAutoFit/>
          </a:bodyPr>
          <a:lstStyle/>
          <a:p>
            <a:pPr marL="571500" indent="-754380" algn="ctr"/>
            <a:r>
              <a:rPr lang="en-US" sz="2200" dirty="0" smtClean="0">
                <a:solidFill>
                  <a:prstClr val="black"/>
                </a:solidFill>
                <a:latin typeface="PT Sans" charset="-52"/>
                <a:ea typeface="PT Sans" charset="-52"/>
                <a:cs typeface="PT Sans" charset="-52"/>
              </a:rPr>
              <a:t>for</a:t>
            </a:r>
            <a:endParaRPr lang="en-US" sz="2200" dirty="0">
              <a:solidFill>
                <a:prstClr val="black"/>
              </a:solidFill>
              <a:latin typeface="PT Sans" charset="-52"/>
              <a:ea typeface="PT Sans" charset="-52"/>
              <a:cs typeface="PT Sans" charset="-52"/>
            </a:endParaRPr>
          </a:p>
        </p:txBody>
      </p:sp>
      <p:sp>
        <p:nvSpPr>
          <p:cNvPr id="22" name="TextBox 21"/>
          <p:cNvSpPr txBox="1"/>
          <p:nvPr/>
        </p:nvSpPr>
        <p:spPr>
          <a:xfrm>
            <a:off x="2908158" y="2134249"/>
            <a:ext cx="715153" cy="430887"/>
          </a:xfrm>
          <a:prstGeom prst="rect">
            <a:avLst/>
          </a:prstGeom>
          <a:solidFill>
            <a:schemeClr val="accent2"/>
          </a:solidFill>
        </p:spPr>
        <p:txBody>
          <a:bodyPr wrap="square" rtlCol="0" anchor="ctr">
            <a:spAutoFit/>
          </a:bodyPr>
          <a:lstStyle/>
          <a:p>
            <a:pPr marL="571500" indent="-754380" algn="ctr"/>
            <a:r>
              <a:rPr lang="en-US" sz="2200" smtClean="0">
                <a:solidFill>
                  <a:prstClr val="black"/>
                </a:solidFill>
                <a:latin typeface="PT Sans" charset="-52"/>
                <a:ea typeface="PT Sans" charset="-52"/>
                <a:cs typeface="PT Sans" charset="-52"/>
              </a:rPr>
              <a:t>your</a:t>
            </a:r>
            <a:endParaRPr lang="en-US" sz="2200" dirty="0">
              <a:solidFill>
                <a:prstClr val="black"/>
              </a:solidFill>
              <a:latin typeface="PT Sans" charset="-52"/>
              <a:ea typeface="PT Sans" charset="-52"/>
              <a:cs typeface="PT Sans" charset="-52"/>
            </a:endParaRPr>
          </a:p>
        </p:txBody>
      </p:sp>
      <p:sp>
        <p:nvSpPr>
          <p:cNvPr id="23" name="TextBox 22"/>
          <p:cNvSpPr txBox="1"/>
          <p:nvPr/>
        </p:nvSpPr>
        <p:spPr>
          <a:xfrm>
            <a:off x="3759114" y="2127991"/>
            <a:ext cx="866314" cy="430887"/>
          </a:xfrm>
          <a:prstGeom prst="rect">
            <a:avLst/>
          </a:prstGeom>
          <a:solidFill>
            <a:schemeClr val="accent2"/>
          </a:solidFill>
        </p:spPr>
        <p:txBody>
          <a:bodyPr wrap="square" rtlCol="0" anchor="ctr">
            <a:spAutoFit/>
          </a:bodyPr>
          <a:lstStyle/>
          <a:p>
            <a:pPr marL="571500" indent="-754380" algn="ctr"/>
            <a:r>
              <a:rPr lang="en-US" sz="2200" dirty="0" smtClean="0">
                <a:solidFill>
                  <a:prstClr val="black"/>
                </a:solidFill>
                <a:latin typeface="PT Sans" charset="-52"/>
                <a:ea typeface="PT Sans" charset="-52"/>
                <a:cs typeface="PT Sans" charset="-52"/>
              </a:rPr>
              <a:t>souls</a:t>
            </a:r>
            <a:endParaRPr lang="en-US" sz="2200" dirty="0">
              <a:solidFill>
                <a:prstClr val="black"/>
              </a:solidFill>
              <a:latin typeface="PT Sans" charset="-52"/>
              <a:ea typeface="PT Sans" charset="-52"/>
              <a:cs typeface="PT Sans" charset="-52"/>
            </a:endParaRPr>
          </a:p>
        </p:txBody>
      </p:sp>
      <p:sp>
        <p:nvSpPr>
          <p:cNvPr id="13" name="TextBox 12"/>
          <p:cNvSpPr txBox="1"/>
          <p:nvPr/>
        </p:nvSpPr>
        <p:spPr>
          <a:xfrm>
            <a:off x="6007181" y="966621"/>
            <a:ext cx="1088615" cy="365760"/>
          </a:xfrm>
          <a:prstGeom prst="rect">
            <a:avLst/>
          </a:prstGeom>
          <a:solidFill>
            <a:schemeClr val="accent1"/>
          </a:solidFill>
        </p:spPr>
        <p:txBody>
          <a:bodyPr wrap="square" rtlCol="0" anchor="ctr">
            <a:spAutoFit/>
          </a:bodyPr>
          <a:lstStyle/>
          <a:p>
            <a:pPr marL="571500" indent="-754380" algn="ctr"/>
            <a:r>
              <a:rPr lang="en-US" sz="2200" dirty="0" smtClean="0">
                <a:solidFill>
                  <a:prstClr val="black"/>
                </a:solidFill>
                <a:latin typeface="PT Sans" charset="-52"/>
                <a:ea typeface="PT Sans" charset="-52"/>
                <a:cs typeface="PT Sans" charset="-52"/>
              </a:rPr>
              <a:t>Lightly</a:t>
            </a:r>
            <a:endParaRPr lang="en-US" sz="2200" dirty="0">
              <a:solidFill>
                <a:prstClr val="black"/>
              </a:solidFill>
              <a:latin typeface="PT Sans" charset="-52"/>
              <a:ea typeface="PT Sans" charset="-52"/>
              <a:cs typeface="PT Sans" charset="-52"/>
            </a:endParaRPr>
          </a:p>
        </p:txBody>
      </p:sp>
      <p:sp>
        <p:nvSpPr>
          <p:cNvPr id="18" name="TextBox 17"/>
          <p:cNvSpPr txBox="1"/>
          <p:nvPr/>
        </p:nvSpPr>
        <p:spPr>
          <a:xfrm>
            <a:off x="2879350" y="108742"/>
            <a:ext cx="1241236" cy="430887"/>
          </a:xfrm>
          <a:prstGeom prst="rect">
            <a:avLst/>
          </a:prstGeom>
          <a:solidFill>
            <a:schemeClr val="accent3"/>
          </a:solidFill>
        </p:spPr>
        <p:txBody>
          <a:bodyPr wrap="square" rtlCol="0" anchor="ctr">
            <a:spAutoFit/>
          </a:bodyPr>
          <a:lstStyle/>
          <a:p>
            <a:pPr marL="571500" indent="-754380" algn="ctr"/>
            <a:r>
              <a:rPr lang="en-US" sz="2200" dirty="0" smtClean="0">
                <a:solidFill>
                  <a:prstClr val="black"/>
                </a:solidFill>
                <a:latin typeface="PT Sans" charset="-52"/>
                <a:ea typeface="PT Sans" charset="-52"/>
                <a:cs typeface="PT Sans" charset="-52"/>
              </a:rPr>
              <a:t>Fountain</a:t>
            </a:r>
            <a:endParaRPr lang="en-US" sz="2200" dirty="0">
              <a:solidFill>
                <a:prstClr val="black"/>
              </a:solidFill>
              <a:latin typeface="PT Sans" charset="-52"/>
              <a:ea typeface="PT Sans" charset="-52"/>
              <a:cs typeface="PT Sans" charset="-52"/>
            </a:endParaRPr>
          </a:p>
        </p:txBody>
      </p:sp>
      <p:sp>
        <p:nvSpPr>
          <p:cNvPr id="25" name="TextBox 24"/>
          <p:cNvSpPr txBox="1"/>
          <p:nvPr/>
        </p:nvSpPr>
        <p:spPr>
          <a:xfrm>
            <a:off x="3925134" y="486659"/>
            <a:ext cx="1144575" cy="430887"/>
          </a:xfrm>
          <a:prstGeom prst="rect">
            <a:avLst/>
          </a:prstGeom>
          <a:solidFill>
            <a:schemeClr val="accent3"/>
          </a:solidFill>
        </p:spPr>
        <p:txBody>
          <a:bodyPr wrap="square" rtlCol="0" anchor="ctr">
            <a:spAutoFit/>
          </a:bodyPr>
          <a:lstStyle/>
          <a:p>
            <a:pPr marL="571500" indent="-754380" algn="ctr"/>
            <a:r>
              <a:rPr lang="en-US" sz="2200" dirty="0" smtClean="0">
                <a:solidFill>
                  <a:prstClr val="black"/>
                </a:solidFill>
                <a:latin typeface="PT Sans" charset="-52"/>
                <a:ea typeface="PT Sans" charset="-52"/>
                <a:cs typeface="PT Sans" charset="-52"/>
              </a:rPr>
              <a:t>Cisterns</a:t>
            </a:r>
            <a:endParaRPr lang="en-US" sz="2200" dirty="0">
              <a:solidFill>
                <a:prstClr val="black"/>
              </a:solidFill>
              <a:latin typeface="PT Sans" charset="-52"/>
              <a:ea typeface="PT Sans" charset="-52"/>
              <a:cs typeface="PT Sans" charset="-52"/>
            </a:endParaRPr>
          </a:p>
        </p:txBody>
      </p:sp>
      <p:sp>
        <p:nvSpPr>
          <p:cNvPr id="12" name="TextBox 11"/>
          <p:cNvSpPr txBox="1"/>
          <p:nvPr/>
        </p:nvSpPr>
        <p:spPr>
          <a:xfrm>
            <a:off x="754241" y="3761274"/>
            <a:ext cx="1365495" cy="430887"/>
          </a:xfrm>
          <a:prstGeom prst="rect">
            <a:avLst/>
          </a:prstGeom>
          <a:solidFill>
            <a:schemeClr val="accent1"/>
          </a:solidFill>
        </p:spPr>
        <p:txBody>
          <a:bodyPr wrap="square" rtlCol="0" anchor="ctr">
            <a:spAutoFit/>
          </a:bodyPr>
          <a:lstStyle/>
          <a:p>
            <a:pPr marL="571500" indent="-754380" algn="ctr"/>
            <a:r>
              <a:rPr lang="en-US" sz="2200" smtClean="0">
                <a:solidFill>
                  <a:schemeClr val="bg1"/>
                </a:solidFill>
                <a:latin typeface="PT Sans" charset="-52"/>
                <a:ea typeface="PT Sans" charset="-52"/>
                <a:cs typeface="PT Sans" charset="-52"/>
              </a:rPr>
              <a:t>overcome</a:t>
            </a:r>
            <a:endParaRPr lang="en-US" sz="2200" dirty="0">
              <a:solidFill>
                <a:schemeClr val="bg1"/>
              </a:solidFill>
              <a:latin typeface="PT Sans" charset="-52"/>
              <a:ea typeface="PT Sans" charset="-52"/>
              <a:cs typeface="PT Sans" charset="-52"/>
            </a:endParaRPr>
          </a:p>
        </p:txBody>
      </p:sp>
      <p:sp>
        <p:nvSpPr>
          <p:cNvPr id="14" name="TextBox 13"/>
          <p:cNvSpPr txBox="1"/>
          <p:nvPr/>
        </p:nvSpPr>
        <p:spPr>
          <a:xfrm>
            <a:off x="2831526" y="3362950"/>
            <a:ext cx="1289060" cy="430887"/>
          </a:xfrm>
          <a:prstGeom prst="rect">
            <a:avLst/>
          </a:prstGeom>
          <a:solidFill>
            <a:schemeClr val="accent1"/>
          </a:solidFill>
        </p:spPr>
        <p:txBody>
          <a:bodyPr wrap="square" rtlCol="0" anchor="ctr">
            <a:spAutoFit/>
          </a:bodyPr>
          <a:lstStyle/>
          <a:p>
            <a:pPr marL="571500" indent="-754380" algn="ctr"/>
            <a:r>
              <a:rPr lang="en-US" sz="2200" smtClean="0">
                <a:solidFill>
                  <a:schemeClr val="bg1"/>
                </a:solidFill>
                <a:latin typeface="PT Sans" charset="-52"/>
                <a:ea typeface="PT Sans" charset="-52"/>
                <a:cs typeface="PT Sans" charset="-52"/>
              </a:rPr>
              <a:t>deceived</a:t>
            </a:r>
            <a:endParaRPr lang="en-US" sz="2200" dirty="0">
              <a:solidFill>
                <a:schemeClr val="bg1"/>
              </a:solidFill>
              <a:latin typeface="PT Sans" charset="-52"/>
              <a:ea typeface="PT Sans" charset="-52"/>
              <a:cs typeface="PT Sans" charset="-52"/>
            </a:endParaRPr>
          </a:p>
        </p:txBody>
      </p:sp>
      <p:sp>
        <p:nvSpPr>
          <p:cNvPr id="15" name="TextBox 14"/>
          <p:cNvSpPr txBox="1"/>
          <p:nvPr/>
        </p:nvSpPr>
        <p:spPr>
          <a:xfrm>
            <a:off x="3596500" y="4551647"/>
            <a:ext cx="1195416" cy="430887"/>
          </a:xfrm>
          <a:prstGeom prst="rect">
            <a:avLst/>
          </a:prstGeom>
          <a:solidFill>
            <a:schemeClr val="accent2">
              <a:lumMod val="60000"/>
              <a:lumOff val="40000"/>
            </a:schemeClr>
          </a:solidFill>
        </p:spPr>
        <p:txBody>
          <a:bodyPr wrap="square" rtlCol="0" anchor="ctr">
            <a:spAutoFit/>
          </a:bodyPr>
          <a:lstStyle/>
          <a:p>
            <a:pPr marL="571500" indent="-754380" algn="ctr"/>
            <a:r>
              <a:rPr lang="en-US" sz="2200" smtClean="0">
                <a:solidFill>
                  <a:schemeClr val="bg1"/>
                </a:solidFill>
                <a:latin typeface="PT Sans" charset="-52"/>
                <a:ea typeface="PT Sans" charset="-52"/>
                <a:cs typeface="PT Sans" charset="-52"/>
              </a:rPr>
              <a:t>burning</a:t>
            </a:r>
            <a:endParaRPr lang="en-US" sz="2200" dirty="0">
              <a:solidFill>
                <a:schemeClr val="bg1"/>
              </a:solidFill>
              <a:latin typeface="PT Sans" charset="-52"/>
              <a:ea typeface="PT Sans" charset="-52"/>
              <a:cs typeface="PT Sans" charset="-52"/>
            </a:endParaRPr>
          </a:p>
        </p:txBody>
      </p:sp>
      <p:sp>
        <p:nvSpPr>
          <p:cNvPr id="16" name="TextBox 15"/>
          <p:cNvSpPr txBox="1"/>
          <p:nvPr/>
        </p:nvSpPr>
        <p:spPr>
          <a:xfrm>
            <a:off x="4987475" y="4551646"/>
            <a:ext cx="667021" cy="430887"/>
          </a:xfrm>
          <a:prstGeom prst="rect">
            <a:avLst/>
          </a:prstGeom>
          <a:solidFill>
            <a:schemeClr val="accent2">
              <a:lumMod val="60000"/>
              <a:lumOff val="40000"/>
            </a:schemeClr>
          </a:solidFill>
        </p:spPr>
        <p:txBody>
          <a:bodyPr wrap="square" rtlCol="0" anchor="ctr">
            <a:spAutoFit/>
          </a:bodyPr>
          <a:lstStyle/>
          <a:p>
            <a:pPr marL="571500" indent="-754380" algn="ctr"/>
            <a:r>
              <a:rPr lang="en-US" sz="2200" smtClean="0">
                <a:solidFill>
                  <a:schemeClr val="bg1"/>
                </a:solidFill>
                <a:latin typeface="PT Sans" charset="-52"/>
                <a:ea typeface="PT Sans" charset="-52"/>
                <a:cs typeface="PT Sans" charset="-52"/>
              </a:rPr>
              <a:t>fire</a:t>
            </a:r>
            <a:endParaRPr lang="en-US" sz="2200" dirty="0">
              <a:solidFill>
                <a:schemeClr val="bg1"/>
              </a:solidFill>
              <a:latin typeface="PT Sans" charset="-52"/>
              <a:ea typeface="PT Sans" charset="-52"/>
              <a:cs typeface="PT Sans" charset="-52"/>
            </a:endParaRPr>
          </a:p>
        </p:txBody>
      </p:sp>
      <p:sp>
        <p:nvSpPr>
          <p:cNvPr id="17" name="TextBox 16"/>
          <p:cNvSpPr txBox="1"/>
          <p:nvPr/>
        </p:nvSpPr>
        <p:spPr>
          <a:xfrm>
            <a:off x="5874047" y="3395513"/>
            <a:ext cx="1354882" cy="365760"/>
          </a:xfrm>
          <a:prstGeom prst="rect">
            <a:avLst/>
          </a:prstGeom>
          <a:solidFill>
            <a:schemeClr val="accent1"/>
          </a:solidFill>
        </p:spPr>
        <p:txBody>
          <a:bodyPr wrap="square" rtlCol="0" anchor="ctr">
            <a:spAutoFit/>
          </a:bodyPr>
          <a:lstStyle/>
          <a:p>
            <a:pPr marL="571500" indent="-754380" algn="ctr"/>
            <a:r>
              <a:rPr lang="en-US" sz="2200" smtClean="0">
                <a:solidFill>
                  <a:schemeClr val="bg1"/>
                </a:solidFill>
                <a:latin typeface="PT Sans" charset="-52"/>
                <a:ea typeface="PT Sans" charset="-52"/>
                <a:cs typeface="PT Sans" charset="-52"/>
              </a:rPr>
              <a:t>deceived</a:t>
            </a:r>
            <a:endParaRPr lang="en-US" sz="2200" dirty="0">
              <a:solidFill>
                <a:schemeClr val="bg1"/>
              </a:solidFill>
              <a:latin typeface="PT Sans" charset="-52"/>
              <a:ea typeface="PT Sans" charset="-52"/>
              <a:cs typeface="PT Sans" charset="-52"/>
            </a:endParaRPr>
          </a:p>
        </p:txBody>
      </p:sp>
      <p:sp>
        <p:nvSpPr>
          <p:cNvPr id="24" name="TextBox 23"/>
          <p:cNvSpPr txBox="1"/>
          <p:nvPr/>
        </p:nvSpPr>
        <p:spPr>
          <a:xfrm>
            <a:off x="2906772" y="5404434"/>
            <a:ext cx="1169747" cy="365760"/>
          </a:xfrm>
          <a:prstGeom prst="rect">
            <a:avLst/>
          </a:prstGeom>
          <a:solidFill>
            <a:schemeClr val="accent6"/>
          </a:solidFill>
        </p:spPr>
        <p:txBody>
          <a:bodyPr wrap="square" rtlCol="0" anchor="ctr">
            <a:spAutoFit/>
          </a:bodyPr>
          <a:lstStyle/>
          <a:p>
            <a:pPr marL="571500" indent="-754380" algn="ctr"/>
            <a:r>
              <a:rPr lang="en-US" sz="2200" dirty="0" smtClean="0">
                <a:solidFill>
                  <a:schemeClr val="bg1"/>
                </a:solidFill>
                <a:latin typeface="PT Sans" charset="-52"/>
                <a:ea typeface="PT Sans" charset="-52"/>
                <a:cs typeface="PT Sans" charset="-52"/>
              </a:rPr>
              <a:t>justice</a:t>
            </a:r>
            <a:endParaRPr lang="en-US" sz="2200" dirty="0">
              <a:solidFill>
                <a:schemeClr val="bg1"/>
              </a:solidFill>
              <a:latin typeface="PT Sans" charset="-52"/>
              <a:ea typeface="PT Sans" charset="-52"/>
              <a:cs typeface="PT Sans" charset="-52"/>
            </a:endParaRPr>
          </a:p>
        </p:txBody>
      </p:sp>
      <p:sp>
        <p:nvSpPr>
          <p:cNvPr id="26" name="TextBox 25"/>
          <p:cNvSpPr txBox="1"/>
          <p:nvPr/>
        </p:nvSpPr>
        <p:spPr>
          <a:xfrm>
            <a:off x="5298670" y="6225936"/>
            <a:ext cx="1150753" cy="365760"/>
          </a:xfrm>
          <a:prstGeom prst="rect">
            <a:avLst/>
          </a:prstGeom>
          <a:solidFill>
            <a:schemeClr val="accent1"/>
          </a:solidFill>
        </p:spPr>
        <p:txBody>
          <a:bodyPr wrap="square" rtlCol="0" anchor="ctr">
            <a:spAutoFit/>
          </a:bodyPr>
          <a:lstStyle/>
          <a:p>
            <a:pPr marL="571500" indent="-754380" algn="ctr"/>
            <a:r>
              <a:rPr lang="en-US" sz="2200" smtClean="0">
                <a:solidFill>
                  <a:schemeClr val="bg1"/>
                </a:solidFill>
                <a:latin typeface="PT Sans" charset="-52"/>
                <a:ea typeface="PT Sans" charset="-52"/>
                <a:cs typeface="PT Sans" charset="-52"/>
              </a:rPr>
              <a:t>seventy</a:t>
            </a:r>
            <a:endParaRPr lang="en-US" sz="2200" dirty="0">
              <a:solidFill>
                <a:schemeClr val="bg1"/>
              </a:solidFill>
              <a:latin typeface="PT Sans" charset="-52"/>
              <a:ea typeface="PT Sans" charset="-52"/>
              <a:cs typeface="PT Sans" charset="-52"/>
            </a:endParaRPr>
          </a:p>
        </p:txBody>
      </p:sp>
      <p:sp>
        <p:nvSpPr>
          <p:cNvPr id="27" name="TextBox 26"/>
          <p:cNvSpPr txBox="1"/>
          <p:nvPr/>
        </p:nvSpPr>
        <p:spPr>
          <a:xfrm>
            <a:off x="4479624" y="5406773"/>
            <a:ext cx="2036698" cy="365760"/>
          </a:xfrm>
          <a:prstGeom prst="rect">
            <a:avLst/>
          </a:prstGeom>
          <a:solidFill>
            <a:schemeClr val="accent6"/>
          </a:solidFill>
        </p:spPr>
        <p:txBody>
          <a:bodyPr wrap="square" rtlCol="0" anchor="ctr">
            <a:spAutoFit/>
          </a:bodyPr>
          <a:lstStyle/>
          <a:p>
            <a:pPr marL="571500" indent="-754380" algn="ctr"/>
            <a:r>
              <a:rPr lang="en-US" sz="2200" smtClean="0">
                <a:solidFill>
                  <a:schemeClr val="bg1"/>
                </a:solidFill>
                <a:latin typeface="PT Sans" charset="-52"/>
                <a:ea typeface="PT Sans" charset="-52"/>
                <a:cs typeface="PT Sans" charset="-52"/>
              </a:rPr>
              <a:t>righteousness</a:t>
            </a:r>
            <a:endParaRPr lang="en-US" sz="2200" dirty="0">
              <a:solidFill>
                <a:schemeClr val="bg1"/>
              </a:solidFill>
              <a:latin typeface="PT Sans" charset="-52"/>
              <a:ea typeface="PT Sans" charset="-52"/>
              <a:cs typeface="PT Sans" charset="-52"/>
            </a:endParaRPr>
          </a:p>
        </p:txBody>
      </p:sp>
      <p:sp>
        <p:nvSpPr>
          <p:cNvPr id="28" name="TextBox 27"/>
          <p:cNvSpPr txBox="1"/>
          <p:nvPr/>
        </p:nvSpPr>
        <p:spPr>
          <a:xfrm>
            <a:off x="3834882" y="5026245"/>
            <a:ext cx="1086405" cy="365760"/>
          </a:xfrm>
          <a:prstGeom prst="rect">
            <a:avLst/>
          </a:prstGeom>
          <a:solidFill>
            <a:schemeClr val="accent6"/>
          </a:solidFill>
        </p:spPr>
        <p:txBody>
          <a:bodyPr wrap="square" rtlCol="0" anchor="ctr">
            <a:spAutoFit/>
          </a:bodyPr>
          <a:lstStyle/>
          <a:p>
            <a:pPr marL="571500" indent="-754380" algn="ctr"/>
            <a:r>
              <a:rPr lang="en-US" sz="2200" dirty="0" smtClean="0">
                <a:solidFill>
                  <a:schemeClr val="bg1"/>
                </a:solidFill>
                <a:latin typeface="PT Sans" charset="-52"/>
                <a:ea typeface="PT Sans" charset="-52"/>
                <a:cs typeface="PT Sans" charset="-52"/>
              </a:rPr>
              <a:t>Branch</a:t>
            </a:r>
            <a:endParaRPr lang="en-US" sz="2200" dirty="0">
              <a:solidFill>
                <a:schemeClr val="bg1"/>
              </a:solidFill>
              <a:latin typeface="PT Sans" charset="-52"/>
              <a:ea typeface="PT Sans" charset="-52"/>
              <a:cs typeface="PT Sans" charset="-52"/>
            </a:endParaRPr>
          </a:p>
        </p:txBody>
      </p:sp>
      <p:sp>
        <p:nvSpPr>
          <p:cNvPr id="29" name="TextBox 28"/>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1-25 : </a:t>
            </a:r>
            <a:r>
              <a:rPr lang="en-US" sz="2200" smtClean="0">
                <a:solidFill>
                  <a:schemeClr val="accent4"/>
                </a:solidFill>
                <a:latin typeface="PT Sans" charset="-52"/>
                <a:ea typeface="PT Sans" charset="-52"/>
                <a:cs typeface="PT Sans" charset="-52"/>
              </a:rPr>
              <a:t>Oracles Against Judah</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42887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P spid="22" grpId="0" animBg="1"/>
      <p:bldP spid="23" grpId="0" animBg="1"/>
      <p:bldP spid="13" grpId="0" animBg="1"/>
      <p:bldP spid="18" grpId="0" animBg="1"/>
      <p:bldP spid="25" grpId="0" animBg="1"/>
      <p:bldP spid="12" grpId="0" animBg="1"/>
      <p:bldP spid="14" grpId="0" animBg="1"/>
      <p:bldP spid="15" grpId="0" animBg="1"/>
      <p:bldP spid="16" grpId="0" animBg="1"/>
      <p:bldP spid="17" grpId="0" animBg="1"/>
      <p:bldP spid="24" grpId="0" animBg="1"/>
      <p:bldP spid="26" grpId="0" animBg="1"/>
      <p:bldP spid="27"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138896"/>
            <a:ext cx="8408620" cy="662071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300" dirty="0"/>
              <a:t>The word that came to Jeremiah from the </a:t>
            </a:r>
            <a:r>
              <a:rPr lang="en-US" sz="2300" cap="small" dirty="0"/>
              <a:t>Lord</a:t>
            </a:r>
            <a:r>
              <a:rPr lang="en-US" sz="2300" dirty="0"/>
              <a:t>: “Stand in the gate of the </a:t>
            </a:r>
            <a:r>
              <a:rPr lang="en-US" sz="2300" cap="small" dirty="0"/>
              <a:t>Lord</a:t>
            </a:r>
            <a:r>
              <a:rPr lang="en-US" sz="2300" dirty="0"/>
              <a:t>'s house, and proclaim there this word, and say, Hear the word of the </a:t>
            </a:r>
            <a:r>
              <a:rPr lang="en-US" sz="2300" cap="small" dirty="0"/>
              <a:t>Lord</a:t>
            </a:r>
            <a:r>
              <a:rPr lang="en-US" sz="2300" dirty="0"/>
              <a:t>, all you men of Judah who enter these gates to worship the </a:t>
            </a:r>
            <a:r>
              <a:rPr lang="en-US" sz="2300" cap="small" dirty="0"/>
              <a:t>Lord</a:t>
            </a:r>
            <a:r>
              <a:rPr lang="en-US" sz="2300" dirty="0"/>
              <a:t>. Thus says the </a:t>
            </a:r>
            <a:r>
              <a:rPr lang="en-US" sz="2300" cap="small" dirty="0"/>
              <a:t>Lord</a:t>
            </a:r>
            <a:r>
              <a:rPr lang="en-US" sz="2300" dirty="0"/>
              <a:t> of hosts, the God of </a:t>
            </a:r>
            <a:r>
              <a:rPr lang="en-US" sz="2300" dirty="0" smtClean="0"/>
              <a:t>Israel: Amend </a:t>
            </a:r>
            <a:r>
              <a:rPr lang="en-US" sz="2300" dirty="0"/>
              <a:t>your ways and your deeds, and I will let you dwell in this place. Do not trust in these deceptive words: ‘This is the temple of the </a:t>
            </a:r>
            <a:r>
              <a:rPr lang="en-US" sz="2300" cap="small" dirty="0"/>
              <a:t>Lord</a:t>
            </a:r>
            <a:r>
              <a:rPr lang="en-US" sz="2300" dirty="0"/>
              <a:t>, the temple of the </a:t>
            </a:r>
            <a:r>
              <a:rPr lang="en-US" sz="2300" cap="small" dirty="0"/>
              <a:t>Lord</a:t>
            </a:r>
            <a:r>
              <a:rPr lang="en-US" sz="2300" dirty="0"/>
              <a:t>, the temple of the </a:t>
            </a:r>
            <a:r>
              <a:rPr lang="en-US" sz="2300" cap="small" dirty="0"/>
              <a:t>Lord</a:t>
            </a:r>
            <a:r>
              <a:rPr lang="en-US" sz="2300" dirty="0"/>
              <a:t>.’</a:t>
            </a:r>
          </a:p>
          <a:p>
            <a:pPr algn="l"/>
            <a:r>
              <a:rPr lang="en-US" sz="2300" dirty="0"/>
              <a:t>“For if you truly amend your ways and your deeds, if you </a:t>
            </a:r>
            <a:r>
              <a:rPr lang="en-US" sz="2300" dirty="0" smtClean="0"/>
              <a:t>truly execute </a:t>
            </a:r>
            <a:r>
              <a:rPr lang="en-US" sz="2300" dirty="0"/>
              <a:t>justice one with another, if you do not oppress the </a:t>
            </a:r>
            <a:r>
              <a:rPr lang="en-US" sz="2300" dirty="0" smtClean="0"/>
              <a:t>sojourner, the </a:t>
            </a:r>
            <a:r>
              <a:rPr lang="en-US" sz="2300" dirty="0"/>
              <a:t>fatherless, or the widow, or shed innocent blood in this place, and if you do not go after other gods to your own </a:t>
            </a:r>
            <a:r>
              <a:rPr lang="en-US" sz="2300" dirty="0" smtClean="0"/>
              <a:t>harm, then </a:t>
            </a:r>
            <a:r>
              <a:rPr lang="en-US" sz="2300" dirty="0"/>
              <a:t>I will let you dwell in this place, in the land that I gave of old to your fathers forever.</a:t>
            </a:r>
          </a:p>
          <a:p>
            <a:pPr algn="l"/>
            <a:r>
              <a:rPr lang="en-US" sz="2300" dirty="0"/>
              <a:t>“Behold, you trust in deceptive words to no avail. Will you steal, murder, commit adultery, swear falsely, make offerings to </a:t>
            </a:r>
            <a:r>
              <a:rPr lang="en-US" sz="2300" dirty="0" smtClean="0"/>
              <a:t>Baal,</a:t>
            </a:r>
            <a:r>
              <a:rPr lang="en-US" sz="2300" dirty="0"/>
              <a:t> </a:t>
            </a:r>
            <a:r>
              <a:rPr lang="en-US" sz="2300" dirty="0" smtClean="0"/>
              <a:t>and </a:t>
            </a:r>
            <a:r>
              <a:rPr lang="en-US" sz="2300" dirty="0"/>
              <a:t>go after other gods that you have not known, and then come and stand before me in this house, which is called by my name, and say, ‘We are delivered!’—only to go on doing all these abominations? Has this house, which is called by my </a:t>
            </a:r>
            <a:r>
              <a:rPr lang="en-US" sz="2300" dirty="0" smtClean="0"/>
              <a:t>name, become </a:t>
            </a:r>
            <a:r>
              <a:rPr lang="en-US" sz="2300" dirty="0"/>
              <a:t>a den of robbers in your eyes</a:t>
            </a:r>
            <a:r>
              <a:rPr lang="en-US" sz="2300" dirty="0" smtClean="0"/>
              <a:t>? (Jeremiah 7:1-11)</a:t>
            </a:r>
            <a:endParaRPr lang="en-US" sz="2300" dirty="0" smtClean="0">
              <a:latin typeface="PT Sans" charset="-52"/>
              <a:ea typeface="PT Sans" charset="-52"/>
              <a:cs typeface="PT Sans" charset="-52"/>
            </a:endParaRPr>
          </a:p>
        </p:txBody>
      </p:sp>
      <p:sp>
        <p:nvSpPr>
          <p:cNvPr id="8" name="TextBox 7"/>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1-25 : </a:t>
            </a:r>
            <a:r>
              <a:rPr lang="en-US" sz="2200" smtClean="0">
                <a:solidFill>
                  <a:schemeClr val="accent4"/>
                </a:solidFill>
                <a:latin typeface="PT Sans" charset="-52"/>
                <a:ea typeface="PT Sans" charset="-52"/>
                <a:cs typeface="PT Sans" charset="-52"/>
              </a:rPr>
              <a:t>Oracles Against Judah</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433311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798651"/>
            <a:ext cx="8188329" cy="53938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t>And they came to Jerusalem. And he entered the temple and began to drive out those who sold and those who bought in the temple, and he overturned the tables of the money-changers and the seats of those who sold pigeons. And he would not allow anyone to carry anything through the temple. And he was teaching them and saying to them, “Is it not written, ‘My house shall be called a house of prayer for all the nations’? But you have made it a den of robbers.” And the chief priests and the scribes heard it and were seeking a way to destroy him, for they feared him, because all the crowd was astonished at his </a:t>
            </a:r>
            <a:r>
              <a:rPr lang="en-US" sz="2800" dirty="0" smtClean="0"/>
              <a:t>teaching. (Mark 11:15-18)</a:t>
            </a:r>
            <a:endParaRPr lang="en-US" sz="2800" dirty="0" smtClean="0">
              <a:latin typeface="PT Sans" charset="-52"/>
              <a:ea typeface="PT Sans" charset="-52"/>
              <a:cs typeface="PT Sans" charset="-52"/>
            </a:endParaRPr>
          </a:p>
        </p:txBody>
      </p:sp>
      <p:sp>
        <p:nvSpPr>
          <p:cNvPr id="8" name="TextBox 7"/>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1-25 : </a:t>
            </a:r>
            <a:r>
              <a:rPr lang="en-US" sz="2200" smtClean="0">
                <a:solidFill>
                  <a:schemeClr val="accent4"/>
                </a:solidFill>
                <a:latin typeface="PT Sans" charset="-52"/>
                <a:ea typeface="PT Sans" charset="-52"/>
                <a:cs typeface="PT Sans" charset="-52"/>
              </a:rPr>
              <a:t>Oracles Against Judah</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22598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2843" y="1009607"/>
            <a:ext cx="8767063" cy="37012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spcAft>
                <a:spcPts val="3000"/>
              </a:spcAft>
              <a:buFont typeface="Arial" charset="0"/>
              <a:buChar char="•"/>
            </a:pPr>
            <a:r>
              <a:rPr lang="en-US" sz="2800" dirty="0"/>
              <a:t>God tells Jeremiah to wear a </a:t>
            </a:r>
            <a:r>
              <a:rPr lang="en-US" sz="2800" dirty="0" smtClean="0"/>
              <a:t>_____ </a:t>
            </a:r>
            <a:r>
              <a:rPr lang="en-US" sz="2800" dirty="0"/>
              <a:t>to symbolize the submission of the nations to Nebuchadnezzar. (ch.27)</a:t>
            </a:r>
          </a:p>
          <a:p>
            <a:pPr marL="342900" indent="-342900" algn="l">
              <a:spcAft>
                <a:spcPts val="3000"/>
              </a:spcAft>
              <a:buFont typeface="Arial" charset="0"/>
              <a:buChar char="•"/>
            </a:pPr>
            <a:r>
              <a:rPr lang="en-US" sz="2800" dirty="0" err="1"/>
              <a:t>Hananiah</a:t>
            </a:r>
            <a:r>
              <a:rPr lang="en-US" sz="2800" dirty="0"/>
              <a:t> takes </a:t>
            </a:r>
            <a:r>
              <a:rPr lang="en-US" sz="2800" dirty="0" smtClean="0"/>
              <a:t>it from </a:t>
            </a:r>
            <a:r>
              <a:rPr lang="en-US" sz="2800" dirty="0"/>
              <a:t>Jeremiah </a:t>
            </a:r>
            <a:r>
              <a:rPr lang="en-US" sz="2800" dirty="0" smtClean="0"/>
              <a:t>&amp; ______ </a:t>
            </a:r>
            <a:r>
              <a:rPr lang="en-US" sz="2800" dirty="0"/>
              <a:t>it, claiming that the submission will end in just two years. (ch.28)</a:t>
            </a:r>
          </a:p>
          <a:p>
            <a:pPr marL="342900" indent="-342900" algn="l">
              <a:spcAft>
                <a:spcPts val="3000"/>
              </a:spcAft>
              <a:buFont typeface="Arial" charset="0"/>
              <a:buChar char="•"/>
            </a:pPr>
            <a:r>
              <a:rPr lang="en-US" sz="2800" dirty="0"/>
              <a:t>I know the plans I have for you, plans for </a:t>
            </a:r>
            <a:r>
              <a:rPr lang="en-US" sz="2800" dirty="0" smtClean="0"/>
              <a:t>_______ </a:t>
            </a:r>
            <a:r>
              <a:rPr lang="en-US" sz="2800" dirty="0"/>
              <a:t>and not for calamity to give you a future and a </a:t>
            </a:r>
            <a:r>
              <a:rPr lang="en-US" sz="2800" dirty="0" smtClean="0"/>
              <a:t>_____. </a:t>
            </a:r>
            <a:r>
              <a:rPr lang="en-US" sz="2800" dirty="0"/>
              <a:t>(</a:t>
            </a:r>
            <a:r>
              <a:rPr lang="en-US" sz="2800" dirty="0" smtClean="0"/>
              <a:t>29)</a:t>
            </a:r>
            <a:endParaRPr lang="en-US" sz="2800" dirty="0">
              <a:latin typeface="PT Sans" charset="-52"/>
              <a:ea typeface="PT Sans" charset="-52"/>
              <a:cs typeface="PT Sans" charset="-52"/>
            </a:endParaRPr>
          </a:p>
        </p:txBody>
      </p:sp>
      <p:sp>
        <p:nvSpPr>
          <p:cNvPr id="25" name="TextBox 24"/>
          <p:cNvSpPr txBox="1"/>
          <p:nvPr/>
        </p:nvSpPr>
        <p:spPr>
          <a:xfrm>
            <a:off x="5602872" y="2237368"/>
            <a:ext cx="1048808"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breaks</a:t>
            </a:r>
            <a:endParaRPr lang="en-US" sz="2400" dirty="0">
              <a:solidFill>
                <a:schemeClr val="bg1"/>
              </a:solidFill>
              <a:latin typeface="PT Sans" charset="-52"/>
              <a:ea typeface="PT Sans" charset="-52"/>
              <a:cs typeface="PT Sans" charset="-52"/>
            </a:endParaRPr>
          </a:p>
        </p:txBody>
      </p:sp>
      <p:sp>
        <p:nvSpPr>
          <p:cNvPr id="26" name="TextBox 25"/>
          <p:cNvSpPr txBox="1"/>
          <p:nvPr/>
        </p:nvSpPr>
        <p:spPr>
          <a:xfrm>
            <a:off x="4712354" y="964088"/>
            <a:ext cx="878943" cy="461665"/>
          </a:xfrm>
          <a:prstGeom prst="rect">
            <a:avLst/>
          </a:prstGeom>
          <a:solidFill>
            <a:schemeClr val="accent6"/>
          </a:solidFill>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yoke</a:t>
            </a:r>
            <a:endParaRPr lang="en-US" sz="2400" dirty="0">
              <a:solidFill>
                <a:schemeClr val="bg1"/>
              </a:solidFill>
              <a:latin typeface="PT Sans" charset="-52"/>
              <a:ea typeface="PT Sans" charset="-52"/>
              <a:cs typeface="PT Sans" charset="-52"/>
            </a:endParaRPr>
          </a:p>
        </p:txBody>
      </p:sp>
      <p:sp>
        <p:nvSpPr>
          <p:cNvPr id="9" name="TextBox 8"/>
          <p:cNvSpPr txBox="1"/>
          <p:nvPr/>
        </p:nvSpPr>
        <p:spPr>
          <a:xfrm>
            <a:off x="6427271" y="3521677"/>
            <a:ext cx="1177295" cy="461665"/>
          </a:xfrm>
          <a:prstGeom prst="rect">
            <a:avLst/>
          </a:prstGeom>
          <a:solidFill>
            <a:schemeClr val="accent2"/>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welfare</a:t>
            </a:r>
            <a:endParaRPr lang="en-US" sz="2400" dirty="0">
              <a:solidFill>
                <a:schemeClr val="bg1"/>
              </a:solidFill>
              <a:latin typeface="PT Sans" charset="-52"/>
              <a:ea typeface="PT Sans" charset="-52"/>
              <a:cs typeface="PT Sans" charset="-52"/>
            </a:endParaRPr>
          </a:p>
        </p:txBody>
      </p:sp>
      <p:sp>
        <p:nvSpPr>
          <p:cNvPr id="10" name="TextBox 9"/>
          <p:cNvSpPr txBox="1"/>
          <p:nvPr/>
        </p:nvSpPr>
        <p:spPr>
          <a:xfrm>
            <a:off x="6651679" y="3983343"/>
            <a:ext cx="855798" cy="461665"/>
          </a:xfrm>
          <a:prstGeom prst="rect">
            <a:avLst/>
          </a:prstGeom>
          <a:solidFill>
            <a:schemeClr val="accent2"/>
          </a:solidFill>
          <a:ln>
            <a:noFill/>
          </a:ln>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hope</a:t>
            </a:r>
            <a:endParaRPr lang="en-US" sz="2400" dirty="0">
              <a:solidFill>
                <a:schemeClr val="bg1"/>
              </a:solidFill>
              <a:latin typeface="PT Sans" charset="-52"/>
              <a:ea typeface="PT Sans" charset="-52"/>
              <a:cs typeface="PT Sans" charset="-52"/>
            </a:endParaRPr>
          </a:p>
        </p:txBody>
      </p:sp>
      <p:sp>
        <p:nvSpPr>
          <p:cNvPr id="15" name="TextBox 14"/>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26-29 : Historical Interlude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99291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798651"/>
            <a:ext cx="8188329" cy="539380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smtClean="0"/>
              <a:t>For </a:t>
            </a:r>
            <a:r>
              <a:rPr lang="en-US" sz="2800" dirty="0"/>
              <a:t>thus says the </a:t>
            </a:r>
            <a:r>
              <a:rPr lang="en-US" sz="2800" cap="small" dirty="0"/>
              <a:t>Lord</a:t>
            </a:r>
            <a:r>
              <a:rPr lang="en-US" sz="2800" dirty="0"/>
              <a:t>: When seventy years are completed for Babylon, I will visit you, and I will fulfill to you my promise and bring you back to this place. For I know the plans I have for you, declares the </a:t>
            </a:r>
            <a:r>
              <a:rPr lang="en-US" sz="2800" cap="small" dirty="0"/>
              <a:t>Lord</a:t>
            </a:r>
            <a:r>
              <a:rPr lang="en-US" sz="2800" dirty="0"/>
              <a:t>, plans for welfare and not for evil, to give you a future and a hope. Then you will call upon me and come and pray to me, and I will hear you. You will seek me and find me, when you seek me with all your heart. I will be found by you, declares the </a:t>
            </a:r>
            <a:r>
              <a:rPr lang="en-US" sz="2800" cap="small" dirty="0"/>
              <a:t>Lord</a:t>
            </a:r>
            <a:r>
              <a:rPr lang="en-US" sz="2800" dirty="0"/>
              <a:t>, and I will restore your fortunes and gather you from all the nations and all the places where I have driven you, declares the </a:t>
            </a:r>
            <a:r>
              <a:rPr lang="en-US" sz="2800" cap="small" dirty="0"/>
              <a:t>Lord</a:t>
            </a:r>
            <a:r>
              <a:rPr lang="en-US" sz="2800" dirty="0"/>
              <a:t>, and I will bring you back to the place from which I sent you into </a:t>
            </a:r>
            <a:r>
              <a:rPr lang="en-US" sz="2800" dirty="0" smtClean="0"/>
              <a:t>exile. (Jeremiah 29:10-14)</a:t>
            </a:r>
            <a:endParaRPr lang="en-US" sz="2800" dirty="0" smtClean="0">
              <a:latin typeface="PT Sans" charset="-52"/>
              <a:ea typeface="PT Sans" charset="-52"/>
              <a:cs typeface="PT Sans" charset="-52"/>
            </a:endParaRPr>
          </a:p>
        </p:txBody>
      </p:sp>
      <p:sp>
        <p:nvSpPr>
          <p:cNvPr id="5" name="TextBox 4"/>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26-29 : Historical Interlude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5938107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99144" y="462986"/>
            <a:ext cx="8188329" cy="605356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600" dirty="0"/>
              <a:t>For we know that the whole creation has been </a:t>
            </a:r>
            <a:r>
              <a:rPr lang="en-US" sz="2600" dirty="0" smtClean="0"/>
              <a:t>groaning together </a:t>
            </a:r>
            <a:r>
              <a:rPr lang="en-US" sz="2600" dirty="0"/>
              <a:t>in the pains of childbirth until </a:t>
            </a:r>
            <a:r>
              <a:rPr lang="en-US" sz="2600" dirty="0" smtClean="0"/>
              <a:t>now. And </a:t>
            </a:r>
            <a:r>
              <a:rPr lang="en-US" sz="2600" dirty="0"/>
              <a:t>not only the creation, but we ourselves, who </a:t>
            </a:r>
            <a:r>
              <a:rPr lang="en-US" sz="2600" dirty="0" smtClean="0"/>
              <a:t>have the </a:t>
            </a:r>
            <a:r>
              <a:rPr lang="en-US" sz="2600" dirty="0" err="1"/>
              <a:t>firstfruits</a:t>
            </a:r>
            <a:r>
              <a:rPr lang="en-US" sz="2600" dirty="0"/>
              <a:t> of the Spirit, groan inwardly as we wait eagerly for adoption as sons, the redemption of our bodies. For in this hope we were saved. Now hope that is seen is not hope. For who hopes for what he </a:t>
            </a:r>
            <a:r>
              <a:rPr lang="en-US" sz="2600" dirty="0" smtClean="0"/>
              <a:t>sees? But </a:t>
            </a:r>
            <a:r>
              <a:rPr lang="en-US" sz="2600" dirty="0"/>
              <a:t>if we hope for what we do not see, we wait for it with patience.</a:t>
            </a:r>
          </a:p>
          <a:p>
            <a:pPr algn="l"/>
            <a:r>
              <a:rPr lang="en-US" sz="2600" dirty="0"/>
              <a:t>Likewise the Spirit helps us in our weakness. For we do not know what to pray for as we ought, but the Spirit himself intercedes for us with </a:t>
            </a:r>
            <a:r>
              <a:rPr lang="en-US" sz="2600" dirty="0" err="1"/>
              <a:t>groanings</a:t>
            </a:r>
            <a:r>
              <a:rPr lang="en-US" sz="2600" dirty="0"/>
              <a:t> too deep for </a:t>
            </a:r>
            <a:r>
              <a:rPr lang="en-US" sz="2600" dirty="0" smtClean="0"/>
              <a:t>words. And</a:t>
            </a:r>
            <a:r>
              <a:rPr lang="en-US" sz="2600" dirty="0"/>
              <a:t> he who searches hearts knows what is the mind of the Spirit, because the Spirit intercedes for the saints according to the will of God. And we know that for those who love God all things work together for good, for those who are called according to his purpose</a:t>
            </a:r>
            <a:r>
              <a:rPr lang="en-US" sz="2600" dirty="0" smtClean="0"/>
              <a:t>. (Romans 8:22-28)</a:t>
            </a:r>
            <a:endParaRPr lang="en-US" sz="2600" dirty="0" smtClean="0">
              <a:latin typeface="PT Sans" charset="-52"/>
              <a:ea typeface="PT Sans" charset="-52"/>
              <a:cs typeface="PT Sans" charset="-52"/>
            </a:endParaRPr>
          </a:p>
        </p:txBody>
      </p:sp>
      <p:sp>
        <p:nvSpPr>
          <p:cNvPr id="5" name="TextBox 4"/>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26-29 : Historical Interlude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686084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2843" y="303551"/>
            <a:ext cx="8740297" cy="62508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50000"/>
              </a:lnSpc>
              <a:spcBef>
                <a:spcPts val="0"/>
              </a:spcBef>
              <a:spcAft>
                <a:spcPts val="3000"/>
              </a:spcAft>
              <a:buFont typeface="Arial" charset="0"/>
              <a:buChar char="•"/>
            </a:pPr>
            <a:r>
              <a:rPr lang="en-US" dirty="0" smtClean="0">
                <a:latin typeface="PT Sans" charset="-52"/>
                <a:ea typeface="PT Sans" charset="-52"/>
                <a:cs typeface="PT Sans" charset="-52"/>
              </a:rPr>
              <a:t>Behold, days are coming, when I will _____________ the _______________ of my people Israel and Judah.” (30:3)</a:t>
            </a:r>
          </a:p>
          <a:p>
            <a:pPr marL="571500" indent="-480060" algn="l">
              <a:lnSpc>
                <a:spcPct val="150000"/>
              </a:lnSpc>
              <a:spcBef>
                <a:spcPts val="0"/>
              </a:spcBef>
              <a:spcAft>
                <a:spcPts val="3000"/>
              </a:spcAft>
              <a:buFont typeface="Arial" charset="0"/>
              <a:buChar char="•"/>
            </a:pPr>
            <a:r>
              <a:rPr lang="en-US" dirty="0">
                <a:latin typeface="PT Sans" charset="-52"/>
                <a:ea typeface="PT Sans" charset="-52"/>
                <a:cs typeface="PT Sans" charset="-52"/>
              </a:rPr>
              <a:t>D</a:t>
            </a:r>
            <a:r>
              <a:rPr lang="en-US" dirty="0" smtClean="0">
                <a:latin typeface="PT Sans" charset="-52"/>
                <a:ea typeface="PT Sans" charset="-52"/>
                <a:cs typeface="PT Sans" charset="-52"/>
              </a:rPr>
              <a:t>ays </a:t>
            </a:r>
            <a:r>
              <a:rPr lang="en-US" dirty="0" smtClean="0">
                <a:latin typeface="PT Sans" charset="-52"/>
                <a:ea typeface="PT Sans" charset="-52"/>
                <a:cs typeface="PT Sans" charset="-52"/>
              </a:rPr>
              <a:t>are coming, when I will make a new </a:t>
            </a:r>
            <a:r>
              <a:rPr lang="en-US" dirty="0" smtClean="0">
                <a:latin typeface="PT Sans" charset="-52"/>
                <a:ea typeface="PT Sans" charset="-52"/>
                <a:cs typeface="PT Sans" charset="-52"/>
              </a:rPr>
              <a:t>___________ </a:t>
            </a:r>
            <a:r>
              <a:rPr lang="mr-IN" dirty="0" smtClean="0">
                <a:latin typeface="PT Sans" charset="-52"/>
                <a:ea typeface="PT Sans" charset="-52"/>
                <a:cs typeface="PT Sans" charset="-52"/>
              </a:rPr>
              <a:t>…</a:t>
            </a:r>
            <a:r>
              <a:rPr lang="en-US" dirty="0" smtClean="0">
                <a:latin typeface="PT Sans" charset="-52"/>
                <a:ea typeface="PT Sans" charset="-52"/>
                <a:cs typeface="PT Sans" charset="-52"/>
              </a:rPr>
              <a:t> not like the ____________ I made with their fathers. (31:31-32)</a:t>
            </a:r>
          </a:p>
          <a:p>
            <a:pPr marL="571500" indent="-480060" algn="l">
              <a:lnSpc>
                <a:spcPct val="150000"/>
              </a:lnSpc>
              <a:spcBef>
                <a:spcPts val="0"/>
              </a:spcBef>
              <a:spcAft>
                <a:spcPts val="3000"/>
              </a:spcAft>
              <a:buFont typeface="Arial" charset="0"/>
              <a:buChar char="•"/>
            </a:pPr>
            <a:r>
              <a:rPr lang="en-US" dirty="0" smtClean="0">
                <a:latin typeface="PT Sans" charset="-52"/>
                <a:ea typeface="PT Sans" charset="-52"/>
                <a:cs typeface="PT Sans" charset="-52"/>
              </a:rPr>
              <a:t>They shall be my _________ and I will be their ______, </a:t>
            </a:r>
            <a:r>
              <a:rPr lang="en-US" dirty="0" smtClean="0">
                <a:latin typeface="PT Sans" charset="-52"/>
                <a:ea typeface="PT Sans" charset="-52"/>
                <a:cs typeface="PT Sans" charset="-52"/>
              </a:rPr>
              <a:t>           and </a:t>
            </a:r>
            <a:r>
              <a:rPr lang="en-US" dirty="0" smtClean="0">
                <a:latin typeface="PT Sans" charset="-52"/>
                <a:ea typeface="PT Sans" charset="-52"/>
                <a:cs typeface="PT Sans" charset="-52"/>
              </a:rPr>
              <a:t>I will give them _____ heart and _____ way. (32:38-39)</a:t>
            </a:r>
          </a:p>
          <a:p>
            <a:pPr marL="571500" indent="-480060" algn="l">
              <a:lnSpc>
                <a:spcPct val="150000"/>
              </a:lnSpc>
              <a:spcBef>
                <a:spcPts val="0"/>
              </a:spcBef>
              <a:spcAft>
                <a:spcPts val="3000"/>
              </a:spcAft>
              <a:buFont typeface="Arial" charset="0"/>
              <a:buChar char="•"/>
            </a:pPr>
            <a:r>
              <a:rPr lang="en-US" dirty="0" smtClean="0">
                <a:latin typeface="PT Sans" charset="-52"/>
                <a:ea typeface="PT Sans" charset="-52"/>
                <a:cs typeface="PT Sans" charset="-52"/>
              </a:rPr>
              <a:t>David shall ________ lack a man to sit on the throne</a:t>
            </a:r>
            <a:r>
              <a:rPr lang="mr-IN" dirty="0" smtClean="0">
                <a:latin typeface="PT Sans" charset="-52"/>
                <a:ea typeface="PT Sans" charset="-52"/>
                <a:cs typeface="PT Sans" charset="-52"/>
              </a:rPr>
              <a:t>…</a:t>
            </a:r>
            <a:r>
              <a:rPr lang="en-US" dirty="0" smtClean="0">
                <a:latin typeface="PT Sans" charset="-52"/>
                <a:ea typeface="PT Sans" charset="-52"/>
                <a:cs typeface="PT Sans" charset="-52"/>
              </a:rPr>
              <a:t> &amp; the </a:t>
            </a:r>
            <a:r>
              <a:rPr lang="en-US" dirty="0" smtClean="0">
                <a:latin typeface="PT Sans" charset="-52"/>
                <a:ea typeface="PT Sans" charset="-52"/>
                <a:cs typeface="PT Sans" charset="-52"/>
              </a:rPr>
              <a:t>___________ priests shall never lack a man before me” (33:17)</a:t>
            </a:r>
            <a:endParaRPr lang="en-US" dirty="0">
              <a:latin typeface="PT Sans" charset="-52"/>
              <a:ea typeface="PT Sans" charset="-52"/>
              <a:cs typeface="PT Sans" charset="-52"/>
            </a:endParaRPr>
          </a:p>
        </p:txBody>
      </p:sp>
      <p:sp>
        <p:nvSpPr>
          <p:cNvPr id="7" name="TextBox 6"/>
          <p:cNvSpPr txBox="1"/>
          <p:nvPr/>
        </p:nvSpPr>
        <p:spPr>
          <a:xfrm>
            <a:off x="1004836" y="920204"/>
            <a:ext cx="1367489" cy="461665"/>
          </a:xfrm>
          <a:prstGeom prst="rect">
            <a:avLst/>
          </a:prstGeom>
          <a:solidFill>
            <a:schemeClr val="accent6"/>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fortunes</a:t>
            </a:r>
            <a:endParaRPr lang="en-US" sz="2400" dirty="0">
              <a:solidFill>
                <a:schemeClr val="bg1"/>
              </a:solidFill>
              <a:latin typeface="PT Sans" charset="-52"/>
              <a:ea typeface="PT Sans" charset="-52"/>
              <a:cs typeface="PT Sans" charset="-52"/>
            </a:endParaRPr>
          </a:p>
        </p:txBody>
      </p:sp>
      <p:sp>
        <p:nvSpPr>
          <p:cNvPr id="25" name="TextBox 24"/>
          <p:cNvSpPr txBox="1"/>
          <p:nvPr/>
        </p:nvSpPr>
        <p:spPr>
          <a:xfrm>
            <a:off x="6132864" y="1859769"/>
            <a:ext cx="1379105"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covenant</a:t>
            </a:r>
            <a:endParaRPr lang="en-US" sz="2400" dirty="0">
              <a:solidFill>
                <a:schemeClr val="bg1"/>
              </a:solidFill>
              <a:latin typeface="PT Sans" charset="-52"/>
              <a:ea typeface="PT Sans" charset="-52"/>
              <a:cs typeface="PT Sans" charset="-52"/>
            </a:endParaRPr>
          </a:p>
        </p:txBody>
      </p:sp>
      <p:sp>
        <p:nvSpPr>
          <p:cNvPr id="26" name="TextBox 25"/>
          <p:cNvSpPr txBox="1"/>
          <p:nvPr/>
        </p:nvSpPr>
        <p:spPr>
          <a:xfrm>
            <a:off x="5689065" y="373777"/>
            <a:ext cx="1207366" cy="461665"/>
          </a:xfrm>
          <a:prstGeom prst="rect">
            <a:avLst/>
          </a:prstGeom>
          <a:solidFill>
            <a:schemeClr val="accent6"/>
          </a:solidFill>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restore</a:t>
            </a:r>
            <a:endParaRPr lang="en-US" sz="2400" dirty="0">
              <a:solidFill>
                <a:schemeClr val="bg1"/>
              </a:solidFill>
              <a:latin typeface="PT Sans" charset="-52"/>
              <a:ea typeface="PT Sans" charset="-52"/>
              <a:cs typeface="PT Sans" charset="-52"/>
            </a:endParaRPr>
          </a:p>
        </p:txBody>
      </p:sp>
      <p:sp>
        <p:nvSpPr>
          <p:cNvPr id="8" name="TextBox 7"/>
          <p:cNvSpPr txBox="1"/>
          <p:nvPr/>
        </p:nvSpPr>
        <p:spPr>
          <a:xfrm>
            <a:off x="1770440" y="2407880"/>
            <a:ext cx="1440558"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covenant</a:t>
            </a:r>
            <a:endParaRPr lang="en-US" sz="2400" dirty="0">
              <a:solidFill>
                <a:schemeClr val="bg1"/>
              </a:solidFill>
              <a:latin typeface="PT Sans" charset="-52"/>
              <a:ea typeface="PT Sans" charset="-52"/>
              <a:cs typeface="PT Sans" charset="-52"/>
            </a:endParaRPr>
          </a:p>
        </p:txBody>
      </p:sp>
      <p:sp>
        <p:nvSpPr>
          <p:cNvPr id="9" name="TextBox 8"/>
          <p:cNvSpPr txBox="1"/>
          <p:nvPr/>
        </p:nvSpPr>
        <p:spPr>
          <a:xfrm>
            <a:off x="3024316" y="3325180"/>
            <a:ext cx="1084691" cy="461665"/>
          </a:xfrm>
          <a:prstGeom prst="rect">
            <a:avLst/>
          </a:prstGeom>
          <a:solidFill>
            <a:schemeClr val="accent2"/>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people</a:t>
            </a:r>
            <a:endParaRPr lang="en-US" sz="2400" dirty="0">
              <a:solidFill>
                <a:schemeClr val="bg1"/>
              </a:solidFill>
              <a:latin typeface="PT Sans" charset="-52"/>
              <a:ea typeface="PT Sans" charset="-52"/>
              <a:cs typeface="PT Sans" charset="-52"/>
            </a:endParaRPr>
          </a:p>
        </p:txBody>
      </p:sp>
      <p:sp>
        <p:nvSpPr>
          <p:cNvPr id="10" name="TextBox 9"/>
          <p:cNvSpPr txBox="1"/>
          <p:nvPr/>
        </p:nvSpPr>
        <p:spPr>
          <a:xfrm>
            <a:off x="6598295" y="3322612"/>
            <a:ext cx="705324" cy="461665"/>
          </a:xfrm>
          <a:prstGeom prst="rect">
            <a:avLst/>
          </a:prstGeom>
          <a:solidFill>
            <a:schemeClr val="accent2"/>
          </a:solidFill>
          <a:ln>
            <a:noFill/>
          </a:ln>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God</a:t>
            </a:r>
            <a:endParaRPr lang="en-US" sz="2400" dirty="0">
              <a:solidFill>
                <a:schemeClr val="bg1"/>
              </a:solidFill>
              <a:latin typeface="PT Sans" charset="-52"/>
              <a:ea typeface="PT Sans" charset="-52"/>
              <a:cs typeface="PT Sans" charset="-52"/>
            </a:endParaRPr>
          </a:p>
        </p:txBody>
      </p:sp>
      <p:sp>
        <p:nvSpPr>
          <p:cNvPr id="11" name="TextBox 10"/>
          <p:cNvSpPr txBox="1"/>
          <p:nvPr/>
        </p:nvSpPr>
        <p:spPr>
          <a:xfrm>
            <a:off x="3368441" y="3892657"/>
            <a:ext cx="672067" cy="461665"/>
          </a:xfrm>
          <a:prstGeom prst="rect">
            <a:avLst/>
          </a:prstGeom>
          <a:solidFill>
            <a:schemeClr val="accent2"/>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one</a:t>
            </a:r>
            <a:endParaRPr lang="en-US" sz="2400" dirty="0">
              <a:solidFill>
                <a:schemeClr val="bg1"/>
              </a:solidFill>
              <a:latin typeface="PT Sans" charset="-52"/>
              <a:ea typeface="PT Sans" charset="-52"/>
              <a:cs typeface="PT Sans" charset="-52"/>
            </a:endParaRPr>
          </a:p>
        </p:txBody>
      </p:sp>
      <p:sp>
        <p:nvSpPr>
          <p:cNvPr id="12" name="TextBox 11"/>
          <p:cNvSpPr txBox="1"/>
          <p:nvPr/>
        </p:nvSpPr>
        <p:spPr>
          <a:xfrm>
            <a:off x="5416948" y="3892657"/>
            <a:ext cx="672067" cy="461665"/>
          </a:xfrm>
          <a:prstGeom prst="rect">
            <a:avLst/>
          </a:prstGeom>
          <a:solidFill>
            <a:schemeClr val="accent2"/>
          </a:solidFill>
          <a:ln>
            <a:noFill/>
          </a:ln>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one</a:t>
            </a:r>
            <a:endParaRPr lang="en-US" sz="2400" dirty="0">
              <a:solidFill>
                <a:schemeClr val="bg1"/>
              </a:solidFill>
              <a:latin typeface="PT Sans" charset="-52"/>
              <a:ea typeface="PT Sans" charset="-52"/>
              <a:cs typeface="PT Sans" charset="-52"/>
            </a:endParaRPr>
          </a:p>
        </p:txBody>
      </p:sp>
      <p:sp>
        <p:nvSpPr>
          <p:cNvPr id="13" name="TextBox 12"/>
          <p:cNvSpPr txBox="1"/>
          <p:nvPr/>
        </p:nvSpPr>
        <p:spPr>
          <a:xfrm>
            <a:off x="2238196" y="4809957"/>
            <a:ext cx="988743" cy="461665"/>
          </a:xfrm>
          <a:prstGeom prst="rect">
            <a:avLst/>
          </a:prstGeom>
          <a:solidFill>
            <a:schemeClr val="accent4"/>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never</a:t>
            </a:r>
            <a:endParaRPr lang="en-US" sz="2400" dirty="0">
              <a:solidFill>
                <a:schemeClr val="bg1"/>
              </a:solidFill>
              <a:latin typeface="PT Sans" charset="-52"/>
              <a:ea typeface="PT Sans" charset="-52"/>
              <a:cs typeface="PT Sans" charset="-52"/>
            </a:endParaRPr>
          </a:p>
        </p:txBody>
      </p:sp>
      <p:sp>
        <p:nvSpPr>
          <p:cNvPr id="14" name="TextBox 13"/>
          <p:cNvSpPr txBox="1"/>
          <p:nvPr/>
        </p:nvSpPr>
        <p:spPr>
          <a:xfrm>
            <a:off x="737937" y="5394157"/>
            <a:ext cx="1304188" cy="461665"/>
          </a:xfrm>
          <a:prstGeom prst="rect">
            <a:avLst/>
          </a:prstGeom>
          <a:solidFill>
            <a:schemeClr val="accent4"/>
          </a:solidFill>
          <a:ln>
            <a:noFill/>
          </a:ln>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Levitical</a:t>
            </a:r>
            <a:endParaRPr lang="en-US" sz="2400" dirty="0">
              <a:solidFill>
                <a:schemeClr val="bg1"/>
              </a:solidFill>
              <a:latin typeface="PT Sans" charset="-52"/>
              <a:ea typeface="PT Sans" charset="-52"/>
              <a:cs typeface="PT Sans" charset="-52"/>
            </a:endParaRPr>
          </a:p>
        </p:txBody>
      </p:sp>
      <p:sp>
        <p:nvSpPr>
          <p:cNvPr id="15" name="TextBox 14"/>
          <p:cNvSpPr txBox="1"/>
          <p:nvPr/>
        </p:nvSpPr>
        <p:spPr>
          <a:xfrm>
            <a:off x="8507763" y="729584"/>
            <a:ext cx="523220" cy="5040610"/>
          </a:xfrm>
          <a:prstGeom prst="rect">
            <a:avLst/>
          </a:prstGeom>
          <a:noFill/>
          <a:ln w="28575">
            <a:solidFill>
              <a:schemeClr val="accent4"/>
            </a:solidFill>
          </a:ln>
        </p:spPr>
        <p:txBody>
          <a:bodyPr vert="vert" wrap="square" rtlCol="0" anchor="ctr">
            <a:spAutoFit/>
          </a:bodyPr>
          <a:lstStyle/>
          <a:p>
            <a:pPr marL="571500" indent="-754380" algn="ctr"/>
            <a:r>
              <a:rPr lang="en-US" sz="2200" dirty="0" smtClean="0">
                <a:solidFill>
                  <a:schemeClr val="accent4"/>
                </a:solidFill>
                <a:latin typeface="PT Sans" charset="-52"/>
                <a:ea typeface="PT Sans" charset="-52"/>
                <a:cs typeface="PT Sans" charset="-52"/>
              </a:rPr>
              <a:t>Jeremiah 30-33 : Book of Comfort (Hope)</a:t>
            </a:r>
            <a:endParaRPr lang="en-US" sz="2200" dirty="0">
              <a:solidFill>
                <a:schemeClr val="accent4"/>
              </a:solidFill>
              <a:latin typeface="PT Sans" charset="-52"/>
              <a:ea typeface="PT Sans" charset="-52"/>
              <a:cs typeface="PT Sans" charset="-52"/>
            </a:endParaRPr>
          </a:p>
        </p:txBody>
      </p:sp>
    </p:spTree>
    <p:extLst>
      <p:ext uri="{BB962C8B-B14F-4D97-AF65-F5344CB8AC3E}">
        <p14:creationId xmlns:p14="http://schemas.microsoft.com/office/powerpoint/2010/main" val="176376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animBg="1"/>
      <p:bldP spid="26" grpId="0" animBg="1"/>
      <p:bldP spid="8" grpId="0" animBg="1"/>
      <p:bldP spid="9" grpId="0" animBg="1"/>
      <p:bldP spid="10" grpId="0" animBg="1"/>
      <p:bldP spid="11" grpId="0" animBg="1"/>
      <p:bldP spid="12" grpId="0" animBg="1"/>
      <p:bldP spid="13" grpId="0" animBg="1"/>
      <p:bldP spid="1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9679</TotalTime>
  <Words>833</Words>
  <Application>Microsoft Macintosh PowerPoint</Application>
  <PresentationFormat>On-screen Show (4:3)</PresentationFormat>
  <Paragraphs>110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Calibri Light</vt:lpstr>
      <vt:lpstr>Mangal</vt:lpstr>
      <vt:lpstr>PT Sans</vt:lpstr>
      <vt:lpstr>Wingdings</vt:lpstr>
      <vt:lpstr>Arial</vt:lpstr>
      <vt:lpstr>Office Theme</vt:lpstr>
      <vt:lpstr>Jeremiah &amp; Lamentations</vt:lpstr>
      <vt:lpstr>Structure of Jeremiah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Jeremiah &amp; Lamentations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dc:title>
  <dc:creator>Microsoft Office User</dc:creator>
  <cp:lastModifiedBy>Microsoft Office User</cp:lastModifiedBy>
  <cp:revision>278</cp:revision>
  <cp:lastPrinted>2020-05-16T19:37:10Z</cp:lastPrinted>
  <dcterms:created xsi:type="dcterms:W3CDTF">2020-03-08T00:51:56Z</dcterms:created>
  <dcterms:modified xsi:type="dcterms:W3CDTF">2020-09-02T22:03:16Z</dcterms:modified>
</cp:coreProperties>
</file>