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95" r:id="rId4"/>
    <p:sldId id="288" r:id="rId5"/>
    <p:sldId id="289" r:id="rId6"/>
    <p:sldId id="296" r:id="rId7"/>
    <p:sldId id="297" r:id="rId8"/>
    <p:sldId id="290" r:id="rId9"/>
    <p:sldId id="298" r:id="rId10"/>
    <p:sldId id="291" r:id="rId11"/>
    <p:sldId id="292" r:id="rId12"/>
    <p:sldId id="293" r:id="rId13"/>
    <p:sldId id="300" r:id="rId14"/>
    <p:sldId id="28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8" d="100"/>
          <a:sy n="98" d="100"/>
        </p:scale>
        <p:origin x="85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147A10-A08A-4E77-892D-2DC7A2F83850}"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10640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47A10-A08A-4E77-892D-2DC7A2F83850}"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1938717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47A10-A08A-4E77-892D-2DC7A2F83850}"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135919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47A10-A08A-4E77-892D-2DC7A2F83850}"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237223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147A10-A08A-4E77-892D-2DC7A2F83850}"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158598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147A10-A08A-4E77-892D-2DC7A2F83850}"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57960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147A10-A08A-4E77-892D-2DC7A2F83850}" type="datetimeFigureOut">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1617223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147A10-A08A-4E77-892D-2DC7A2F83850}" type="datetimeFigureOut">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37578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47A10-A08A-4E77-892D-2DC7A2F83850}" type="datetimeFigureOut">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36988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147A10-A08A-4E77-892D-2DC7A2F83850}"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274581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147A10-A08A-4E77-892D-2DC7A2F83850}"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0DB84-8C81-431F-8D76-8C19445964A0}" type="slidenum">
              <a:rPr lang="en-US" smtClean="0"/>
              <a:t>‹#›</a:t>
            </a:fld>
            <a:endParaRPr lang="en-US"/>
          </a:p>
        </p:txBody>
      </p:sp>
    </p:spTree>
    <p:extLst>
      <p:ext uri="{BB962C8B-B14F-4D97-AF65-F5344CB8AC3E}">
        <p14:creationId xmlns:p14="http://schemas.microsoft.com/office/powerpoint/2010/main" val="913881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47A10-A08A-4E77-892D-2DC7A2F83850}" type="datetimeFigureOut">
              <a:rPr lang="en-US" smtClean="0"/>
              <a:t>10/18/2020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0DB84-8C81-431F-8D76-8C19445964A0}" type="slidenum">
              <a:rPr lang="en-US" smtClean="0"/>
              <a:t>‹#›</a:t>
            </a:fld>
            <a:endParaRPr lang="en-US"/>
          </a:p>
        </p:txBody>
      </p:sp>
    </p:spTree>
    <p:extLst>
      <p:ext uri="{BB962C8B-B14F-4D97-AF65-F5344CB8AC3E}">
        <p14:creationId xmlns:p14="http://schemas.microsoft.com/office/powerpoint/2010/main" val="2263562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Philippians+2%3A12-18&amp;version=NIV#fen-NIV-29407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Philippians+2%3A12-18&amp;version=NKJV#fen-NKJV-29406b" TargetMode="External"/><Relationship Id="rId2" Type="http://schemas.openxmlformats.org/officeDocument/2006/relationships/hyperlink" Target="https://www.biblegateway.com/passage/?search=Philippians+2%3A12-18&amp;version=NKJV#fen-NKJV-29406a"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Philippians+2%3A12-18&amp;version=NKJV#fen-NKJV-29407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AFD8-D7AD-4DCC-A954-7C34EA3F5AC1}"/>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31E282E-FD5C-469A-AC5F-BC9AC10BBB01}"/>
              </a:ext>
            </a:extLst>
          </p:cNvPr>
          <p:cNvSpPr>
            <a:spLocks noGrp="1"/>
          </p:cNvSpPr>
          <p:nvPr>
            <p:ph type="subTitle" idx="1"/>
          </p:nvPr>
        </p:nvSpPr>
        <p:spPr/>
        <p:txBody>
          <a:bodyPr/>
          <a:lstStyle/>
          <a:p>
            <a:endParaRPr lang="en-US"/>
          </a:p>
        </p:txBody>
      </p:sp>
      <p:pic>
        <p:nvPicPr>
          <p:cNvPr id="1026" name="Picture 2" descr="Paul's Greeting of Gratitude (Aug 18, 2019)">
            <a:extLst>
              <a:ext uri="{FF2B5EF4-FFF2-40B4-BE49-F238E27FC236}">
                <a16:creationId xmlns:a16="http://schemas.microsoft.com/office/drawing/2014/main" id="{0E337EBA-C2C3-4E0E-B313-97929DA575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B8D41C2-B49D-436E-BFBA-A08EBCEBC3FC}"/>
              </a:ext>
            </a:extLst>
          </p:cNvPr>
          <p:cNvSpPr txBox="1"/>
          <p:nvPr/>
        </p:nvSpPr>
        <p:spPr>
          <a:xfrm>
            <a:off x="2971801" y="4308014"/>
            <a:ext cx="4129391" cy="1107996"/>
          </a:xfrm>
          <a:prstGeom prst="rect">
            <a:avLst/>
          </a:prstGeom>
          <a:noFill/>
        </p:spPr>
        <p:txBody>
          <a:bodyPr wrap="square" rtlCol="0">
            <a:spAutoFit/>
          </a:bodyPr>
          <a:lstStyle/>
          <a:p>
            <a:r>
              <a:rPr lang="en-US" sz="6600" dirty="0"/>
              <a:t>Vss. </a:t>
            </a:r>
            <a:r>
              <a:rPr lang="en-US" sz="6600"/>
              <a:t>12-18</a:t>
            </a:r>
            <a:endParaRPr lang="en-US" sz="6600" dirty="0"/>
          </a:p>
        </p:txBody>
      </p:sp>
    </p:spTree>
    <p:extLst>
      <p:ext uri="{BB962C8B-B14F-4D97-AF65-F5344CB8AC3E}">
        <p14:creationId xmlns:p14="http://schemas.microsoft.com/office/powerpoint/2010/main" val="369659428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943B0-F7A5-4D72-A28C-D2338EF42A5D}"/>
              </a:ext>
            </a:extLst>
          </p:cNvPr>
          <p:cNvSpPr>
            <a:spLocks noGrp="1"/>
          </p:cNvSpPr>
          <p:nvPr>
            <p:ph idx="1"/>
          </p:nvPr>
        </p:nvSpPr>
        <p:spPr>
          <a:xfrm>
            <a:off x="247650" y="185738"/>
            <a:ext cx="8705850" cy="6524625"/>
          </a:xfrm>
        </p:spPr>
        <p:txBody>
          <a:bodyPr>
            <a:normAutofit fontScale="85000" lnSpcReduction="20000"/>
          </a:bodyPr>
          <a:lstStyle/>
          <a:p>
            <a:pPr marL="0" indent="0">
              <a:buNone/>
            </a:pPr>
            <a:r>
              <a:rPr lang="en-US" sz="3800" dirty="0">
                <a:latin typeface="Sitka Display" panose="02000505000000020004" pitchFamily="2" charset="0"/>
              </a:rPr>
              <a:t>7.  What qualities do you see in Bible characters that God used to do great things for Him?</a:t>
            </a:r>
          </a:p>
          <a:p>
            <a:pPr marL="0" indent="0">
              <a:buNone/>
            </a:pPr>
            <a:r>
              <a:rPr lang="en-US" dirty="0">
                <a:solidFill>
                  <a:srgbClr val="0070C0"/>
                </a:solidFill>
                <a:latin typeface="Sitka Display" panose="02000505000000020004" pitchFamily="2" charset="0"/>
              </a:rPr>
              <a:t>1. Jacob began as a selfish deceiver…</a:t>
            </a:r>
          </a:p>
          <a:p>
            <a:pPr marL="0" indent="0">
              <a:buNone/>
            </a:pPr>
            <a:r>
              <a:rPr lang="en-US" dirty="0">
                <a:solidFill>
                  <a:srgbClr val="0070C0"/>
                </a:solidFill>
                <a:latin typeface="Sitka Display" panose="02000505000000020004" pitchFamily="2" charset="0"/>
              </a:rPr>
              <a:t>2. Joseph began as a braggart who wanted to lift himself up in front of his brothers…</a:t>
            </a:r>
          </a:p>
          <a:p>
            <a:pPr marL="0" indent="0">
              <a:buNone/>
            </a:pPr>
            <a:r>
              <a:rPr lang="en-US" dirty="0">
                <a:solidFill>
                  <a:srgbClr val="0070C0"/>
                </a:solidFill>
                <a:latin typeface="Sitka Display" panose="02000505000000020004" pitchFamily="2" charset="0"/>
              </a:rPr>
              <a:t>3. Moses tried to achieve justice by killing an Egyptian…</a:t>
            </a:r>
          </a:p>
          <a:p>
            <a:pPr marL="0" indent="0">
              <a:buNone/>
            </a:pPr>
            <a:r>
              <a:rPr lang="en-US" dirty="0">
                <a:solidFill>
                  <a:srgbClr val="0070C0"/>
                </a:solidFill>
                <a:latin typeface="Sitka Display" panose="02000505000000020004" pitchFamily="2" charset="0"/>
              </a:rPr>
              <a:t>4. Gideon was doubtful and scared…</a:t>
            </a:r>
          </a:p>
          <a:p>
            <a:pPr marL="0" indent="0">
              <a:buNone/>
            </a:pPr>
            <a:r>
              <a:rPr lang="en-US" dirty="0">
                <a:solidFill>
                  <a:srgbClr val="0070C0"/>
                </a:solidFill>
                <a:latin typeface="Sitka Display" panose="02000505000000020004" pitchFamily="2" charset="0"/>
              </a:rPr>
              <a:t>5. David let his lust get the better of him and then covered it up with murder…</a:t>
            </a:r>
          </a:p>
          <a:p>
            <a:pPr marL="0" indent="0">
              <a:buNone/>
            </a:pPr>
            <a:r>
              <a:rPr lang="en-US" dirty="0">
                <a:solidFill>
                  <a:srgbClr val="0070C0"/>
                </a:solidFill>
                <a:latin typeface="Sitka Display" panose="02000505000000020004" pitchFamily="2" charset="0"/>
              </a:rPr>
              <a:t>6. Jeremiah didn't believe that he could do what God wanted him to do – he said he was too young…</a:t>
            </a:r>
          </a:p>
          <a:p>
            <a:pPr marL="0" indent="0">
              <a:buNone/>
            </a:pPr>
            <a:r>
              <a:rPr lang="en-US" dirty="0">
                <a:solidFill>
                  <a:srgbClr val="0070C0"/>
                </a:solidFill>
                <a:latin typeface="Sitka Display" panose="02000505000000020004" pitchFamily="2" charset="0"/>
              </a:rPr>
              <a:t>7. Peter's aggressive personality frequently caused him to step out in his own strength…</a:t>
            </a:r>
          </a:p>
          <a:p>
            <a:pPr marL="0" indent="0">
              <a:buNone/>
            </a:pPr>
            <a:r>
              <a:rPr lang="en-US" dirty="0">
                <a:solidFill>
                  <a:srgbClr val="0070C0"/>
                </a:solidFill>
                <a:latin typeface="Sitka Display" panose="02000505000000020004" pitchFamily="2" charset="0"/>
              </a:rPr>
              <a:t>8. John argued with the other disciples about which one of them would be the greatest…</a:t>
            </a:r>
          </a:p>
          <a:p>
            <a:pPr marL="0" indent="0">
              <a:buNone/>
            </a:pPr>
            <a:r>
              <a:rPr lang="en-US" dirty="0">
                <a:solidFill>
                  <a:srgbClr val="0070C0"/>
                </a:solidFill>
                <a:latin typeface="Sitka Display" panose="02000505000000020004" pitchFamily="2" charset="0"/>
              </a:rPr>
              <a:t>9. Mary Magdalene had a bad past (she had been possessed by SEVEN demons!!!)</a:t>
            </a:r>
          </a:p>
          <a:p>
            <a:pPr marL="0" indent="0">
              <a:buNone/>
            </a:pPr>
            <a:r>
              <a:rPr lang="en-US" dirty="0">
                <a:solidFill>
                  <a:srgbClr val="0070C0"/>
                </a:solidFill>
                <a:latin typeface="Sitka Display" panose="02000505000000020004" pitchFamily="2" charset="0"/>
              </a:rPr>
              <a:t>10. Paul's distorted loyalty to his heritage caused him to kill many followers of Christ… (say what????)</a:t>
            </a:r>
          </a:p>
          <a:p>
            <a:pPr marL="0" indent="0">
              <a:buNone/>
            </a:pPr>
            <a:endParaRPr lang="en-US" dirty="0"/>
          </a:p>
        </p:txBody>
      </p:sp>
    </p:spTree>
    <p:extLst>
      <p:ext uri="{BB962C8B-B14F-4D97-AF65-F5344CB8AC3E}">
        <p14:creationId xmlns:p14="http://schemas.microsoft.com/office/powerpoint/2010/main" val="4174119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943B0-F7A5-4D72-A28C-D2338EF42A5D}"/>
              </a:ext>
            </a:extLst>
          </p:cNvPr>
          <p:cNvSpPr>
            <a:spLocks noGrp="1"/>
          </p:cNvSpPr>
          <p:nvPr>
            <p:ph idx="1"/>
          </p:nvPr>
        </p:nvSpPr>
        <p:spPr>
          <a:xfrm>
            <a:off x="247650" y="185738"/>
            <a:ext cx="8705850" cy="6524625"/>
          </a:xfrm>
        </p:spPr>
        <p:txBody>
          <a:bodyPr>
            <a:normAutofit/>
          </a:bodyPr>
          <a:lstStyle/>
          <a:p>
            <a:pPr marL="0" indent="0">
              <a:buNone/>
            </a:pPr>
            <a:r>
              <a:rPr lang="en-US" dirty="0">
                <a:latin typeface="Sitka Display" panose="02000505000000020004" pitchFamily="2" charset="0"/>
              </a:rPr>
              <a:t>8.  Why does Paul stress the importance of doing everything without grumbling or arguing? How can you put that attitude into action this week? </a:t>
            </a:r>
          </a:p>
          <a:p>
            <a:pPr marL="0" indent="0">
              <a:buNone/>
            </a:pPr>
            <a:r>
              <a:rPr lang="en-US" dirty="0">
                <a:solidFill>
                  <a:srgbClr val="0070C0"/>
                </a:solidFill>
                <a:latin typeface="Sitka Display" panose="02000505000000020004" pitchFamily="2" charset="0"/>
              </a:rPr>
              <a:t>This verse touches on the spirit of the work in which we are engaged in the saving of our soul. Ex. 16:7 – “He heareth your murmurings against the Lord; and what are we, that you murmur against us?”</a:t>
            </a:r>
          </a:p>
          <a:p>
            <a:pPr marL="0" indent="0">
              <a:buNone/>
            </a:pPr>
            <a:r>
              <a:rPr lang="en-US" dirty="0">
                <a:solidFill>
                  <a:srgbClr val="0070C0"/>
                </a:solidFill>
                <a:latin typeface="Sitka Display" panose="02000505000000020004" pitchFamily="2" charset="0"/>
              </a:rPr>
              <a:t>This is the very case Paul has in mind – all such murmurings and complaints, regardless of their cause are to be avoided, whether against God, something He has commanded, our own particular circumstances, or against each other as Christians.</a:t>
            </a:r>
          </a:p>
          <a:p>
            <a:pPr marL="0" indent="0">
              <a:buNone/>
            </a:pPr>
            <a:r>
              <a:rPr lang="en-US" dirty="0">
                <a:solidFill>
                  <a:srgbClr val="0070C0"/>
                </a:solidFill>
                <a:latin typeface="Sitka Display" panose="02000505000000020004" pitchFamily="2" charset="0"/>
              </a:rPr>
              <a:t>This week render your obedience to God cheerfully, without complaint or arguing with one another.</a:t>
            </a:r>
          </a:p>
          <a:p>
            <a:pPr marL="0" indent="0">
              <a:buNone/>
            </a:pPr>
            <a:endParaRPr lang="en-US" dirty="0"/>
          </a:p>
        </p:txBody>
      </p:sp>
    </p:spTree>
    <p:extLst>
      <p:ext uri="{BB962C8B-B14F-4D97-AF65-F5344CB8AC3E}">
        <p14:creationId xmlns:p14="http://schemas.microsoft.com/office/powerpoint/2010/main" val="3389059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943B0-F7A5-4D72-A28C-D2338EF42A5D}"/>
              </a:ext>
            </a:extLst>
          </p:cNvPr>
          <p:cNvSpPr>
            <a:spLocks noGrp="1"/>
          </p:cNvSpPr>
          <p:nvPr>
            <p:ph idx="1"/>
          </p:nvPr>
        </p:nvSpPr>
        <p:spPr>
          <a:xfrm>
            <a:off x="219075" y="166687"/>
            <a:ext cx="8705850" cy="6524625"/>
          </a:xfrm>
        </p:spPr>
        <p:txBody>
          <a:bodyPr>
            <a:normAutofit/>
          </a:bodyPr>
          <a:lstStyle/>
          <a:p>
            <a:pPr marL="0" indent="0">
              <a:buNone/>
            </a:pPr>
            <a:r>
              <a:rPr lang="en-US" sz="3000" dirty="0">
                <a:latin typeface="Sitka Display" panose="02000505000000020004" pitchFamily="2" charset="0"/>
              </a:rPr>
              <a:t>9.  How is God helping us to do what pleases Him? (Phil. 2:13)</a:t>
            </a:r>
          </a:p>
          <a:p>
            <a:pPr marL="0" indent="0">
              <a:buNone/>
            </a:pPr>
            <a:r>
              <a:rPr lang="en-US" dirty="0">
                <a:solidFill>
                  <a:srgbClr val="0070C0"/>
                </a:solidFill>
                <a:latin typeface="Sitka Display" panose="02000505000000020004" pitchFamily="2" charset="0"/>
              </a:rPr>
              <a:t>God’s word is His power unto salvation to all who believe and obey Him. (Rom. 1:16;16:17-18) Paul says that we have been saved through “sanctification by the Spirit,” and “belief of the truth” (2 Thess. 2:13)</a:t>
            </a:r>
          </a:p>
          <a:p>
            <a:pPr marL="0" indent="0">
              <a:buNone/>
            </a:pPr>
            <a:r>
              <a:rPr lang="en-US" dirty="0">
                <a:solidFill>
                  <a:srgbClr val="0070C0"/>
                </a:solidFill>
                <a:latin typeface="Sitka Display" panose="02000505000000020004" pitchFamily="2" charset="0"/>
              </a:rPr>
              <a:t>In this way God and the HS use both men (preachers – teachers) and the word of God – (Rom. 1:16) and the Spirit’s sword (Eph. 6:17) in saving the soul (1 Cor 4:14).</a:t>
            </a:r>
          </a:p>
          <a:p>
            <a:pPr marL="0" indent="0">
              <a:buNone/>
            </a:pPr>
            <a:r>
              <a:rPr lang="en-US" dirty="0">
                <a:solidFill>
                  <a:srgbClr val="0070C0"/>
                </a:solidFill>
                <a:latin typeface="Sitka Display" panose="02000505000000020004" pitchFamily="2" charset="0"/>
              </a:rPr>
              <a:t>This is the way God works in us to do His good pleasure.  The HS speaks to man through the word of God (Heb. 3:7-8, Rev. 2:7,11,17) but if man is to be profited by it, the hearing of that word must be mixed with faith (Heb. 4:2).  This is God and man working together for the salvation of man’s soul.</a:t>
            </a:r>
          </a:p>
          <a:p>
            <a:pPr marL="0" indent="0">
              <a:buNone/>
            </a:pPr>
            <a:endParaRPr lang="en-US" dirty="0"/>
          </a:p>
        </p:txBody>
      </p:sp>
    </p:spTree>
    <p:extLst>
      <p:ext uri="{BB962C8B-B14F-4D97-AF65-F5344CB8AC3E}">
        <p14:creationId xmlns:p14="http://schemas.microsoft.com/office/powerpoint/2010/main" val="910620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416A0D-94A7-4C2C-A9EA-A685B4BA35B4}"/>
              </a:ext>
            </a:extLst>
          </p:cNvPr>
          <p:cNvSpPr>
            <a:spLocks noGrp="1"/>
          </p:cNvSpPr>
          <p:nvPr>
            <p:ph idx="1"/>
          </p:nvPr>
        </p:nvSpPr>
        <p:spPr>
          <a:xfrm>
            <a:off x="200025" y="142875"/>
            <a:ext cx="8763000" cy="6553200"/>
          </a:xfrm>
        </p:spPr>
        <p:txBody>
          <a:bodyPr>
            <a:normAutofit/>
          </a:bodyPr>
          <a:lstStyle/>
          <a:p>
            <a:pPr marL="0" marR="0" indent="0">
              <a:lnSpc>
                <a:spcPct val="107000"/>
              </a:lnSpc>
              <a:spcBef>
                <a:spcPts val="0"/>
              </a:spcBef>
              <a:spcAft>
                <a:spcPts val="800"/>
              </a:spcAft>
              <a:buNone/>
            </a:pPr>
            <a:r>
              <a:rPr lang="en-US" dirty="0">
                <a:effectLst/>
                <a:latin typeface="Sitka Display" panose="02000505000000020004" pitchFamily="2" charset="0"/>
                <a:ea typeface="Calibri" panose="020F0502020204030204" pitchFamily="34" charset="0"/>
                <a:cs typeface="Times New Roman" panose="02020603050405020304" pitchFamily="18" charset="0"/>
              </a:rPr>
              <a:t>10.  How can we shine bright for Christ?</a:t>
            </a:r>
          </a:p>
          <a:p>
            <a:pPr marL="0" marR="0" indent="0">
              <a:lnSpc>
                <a:spcPct val="107000"/>
              </a:lnSpc>
              <a:spcBef>
                <a:spcPts val="0"/>
              </a:spcBef>
              <a:spcAft>
                <a:spcPts val="800"/>
              </a:spcAft>
              <a:buNone/>
            </a:pPr>
            <a:r>
              <a:rPr lang="en-US" dirty="0">
                <a:solidFill>
                  <a:srgbClr val="0070C0"/>
                </a:solidFill>
                <a:effectLst/>
                <a:latin typeface="Sitka Display" panose="02000505000000020004" pitchFamily="2" charset="0"/>
                <a:ea typeface="Calibri" panose="020F0502020204030204" pitchFamily="34" charset="0"/>
                <a:cs typeface="Times New Roman" panose="02020603050405020304" pitchFamily="18" charset="0"/>
              </a:rPr>
              <a:t>Christians are to present the gospel by the way they live as well as by the words they speak.</a:t>
            </a:r>
            <a:endParaRPr lang="en-US" dirty="0">
              <a:effectLst/>
              <a:latin typeface="Sitka Display" panose="02000505000000020004" pitchFamily="2"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effectLst/>
                <a:latin typeface="Sitka Display" panose="02000505000000020004" pitchFamily="2" charset="0"/>
                <a:ea typeface="Calibri" panose="020F0502020204030204" pitchFamily="34" charset="0"/>
                <a:cs typeface="Times New Roman" panose="02020603050405020304" pitchFamily="18" charset="0"/>
              </a:rPr>
              <a:t>11.  How can we “hold firmly to the word of life” (verse 16) – both clinging to it and also offering it to others?</a:t>
            </a:r>
          </a:p>
          <a:p>
            <a:pPr marL="0" marR="0" indent="0">
              <a:lnSpc>
                <a:spcPct val="107000"/>
              </a:lnSpc>
              <a:spcBef>
                <a:spcPts val="0"/>
              </a:spcBef>
              <a:spcAft>
                <a:spcPts val="800"/>
              </a:spcAft>
              <a:buNone/>
            </a:pPr>
            <a:r>
              <a:rPr lang="en-US" dirty="0">
                <a:solidFill>
                  <a:srgbClr val="0070C0"/>
                </a:solidFill>
                <a:effectLst/>
                <a:latin typeface="Sitka Display" panose="02000505000000020004" pitchFamily="2" charset="0"/>
                <a:ea typeface="Calibri" panose="020F0502020204030204" pitchFamily="34" charset="0"/>
                <a:cs typeface="Times New Roman" panose="02020603050405020304" pitchFamily="18" charset="0"/>
              </a:rPr>
              <a:t>Only He has the “words of eternal life” (John 6:68) because He is the “the word of life,” but as His followers we must reflect this life which we have received from him to the world.  This is the meaning of “holding forth the word of </a:t>
            </a:r>
            <a:r>
              <a:rPr lang="en-US">
                <a:solidFill>
                  <a:srgbClr val="0070C0"/>
                </a:solidFill>
                <a:effectLst/>
                <a:latin typeface="Sitka Display" panose="02000505000000020004" pitchFamily="2" charset="0"/>
                <a:ea typeface="Calibri" panose="020F0502020204030204" pitchFamily="34" charset="0"/>
                <a:cs typeface="Times New Roman" panose="02020603050405020304" pitchFamily="18" charset="0"/>
              </a:rPr>
              <a:t>life.”</a:t>
            </a:r>
            <a:endParaRPr lang="en-US" dirty="0">
              <a:effectLst/>
              <a:latin typeface="Sitka Display" panose="02000505000000020004" pitchFamily="2"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2998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AFD8-D7AD-4DCC-A954-7C34EA3F5AC1}"/>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31E282E-FD5C-469A-AC5F-BC9AC10BBB01}"/>
              </a:ext>
            </a:extLst>
          </p:cNvPr>
          <p:cNvSpPr>
            <a:spLocks noGrp="1"/>
          </p:cNvSpPr>
          <p:nvPr>
            <p:ph type="subTitle" idx="1"/>
          </p:nvPr>
        </p:nvSpPr>
        <p:spPr/>
        <p:txBody>
          <a:bodyPr/>
          <a:lstStyle/>
          <a:p>
            <a:endParaRPr lang="en-US"/>
          </a:p>
        </p:txBody>
      </p:sp>
      <p:pic>
        <p:nvPicPr>
          <p:cNvPr id="1026" name="Picture 2" descr="Paul's Greeting of Gratitude (Aug 18, 2019)">
            <a:extLst>
              <a:ext uri="{FF2B5EF4-FFF2-40B4-BE49-F238E27FC236}">
                <a16:creationId xmlns:a16="http://schemas.microsoft.com/office/drawing/2014/main" id="{0E337EBA-C2C3-4E0E-B313-97929DA575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76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9191C2-0C40-4909-89B2-AFDB67AFB62E}"/>
              </a:ext>
            </a:extLst>
          </p:cNvPr>
          <p:cNvSpPr>
            <a:spLocks noGrp="1"/>
          </p:cNvSpPr>
          <p:nvPr>
            <p:ph idx="1"/>
          </p:nvPr>
        </p:nvSpPr>
        <p:spPr>
          <a:xfrm>
            <a:off x="180975" y="157163"/>
            <a:ext cx="8796337" cy="6610350"/>
          </a:xfrm>
        </p:spPr>
        <p:txBody>
          <a:bodyPr>
            <a:noAutofit/>
          </a:bodyPr>
          <a:lstStyle/>
          <a:p>
            <a:pPr marL="0" indent="0" algn="l">
              <a:buNone/>
            </a:pPr>
            <a:r>
              <a:rPr lang="en-US" sz="2900" b="1" i="0" baseline="30000" dirty="0">
                <a:solidFill>
                  <a:srgbClr val="000000"/>
                </a:solidFill>
                <a:effectLst/>
                <a:latin typeface="Sitka Display" panose="02000505000000020004" pitchFamily="2" charset="0"/>
              </a:rPr>
              <a:t>2 </a:t>
            </a:r>
            <a:r>
              <a:rPr lang="en-US" sz="2900" b="0" i="0" dirty="0">
                <a:solidFill>
                  <a:srgbClr val="000000"/>
                </a:solidFill>
                <a:effectLst/>
                <a:latin typeface="Sitka Display" panose="02000505000000020004" pitchFamily="2" charset="0"/>
              </a:rPr>
              <a:t>Therefore, my dear friends, as you have always obeyed—not only in my presence, but now much more in my absence—continue to work out your salvation with fear and trembling, </a:t>
            </a:r>
            <a:r>
              <a:rPr lang="en-US" sz="2900" b="1" i="0" baseline="30000" dirty="0">
                <a:solidFill>
                  <a:srgbClr val="000000"/>
                </a:solidFill>
                <a:effectLst/>
                <a:latin typeface="Sitka Display" panose="02000505000000020004" pitchFamily="2" charset="0"/>
              </a:rPr>
              <a:t>13 </a:t>
            </a:r>
            <a:r>
              <a:rPr lang="en-US" sz="2900" b="0" i="0" dirty="0">
                <a:solidFill>
                  <a:srgbClr val="000000"/>
                </a:solidFill>
                <a:effectLst/>
                <a:latin typeface="Sitka Display" panose="02000505000000020004" pitchFamily="2" charset="0"/>
              </a:rPr>
              <a:t>for it is God who works in you to will and to act in order to fulfill his good purpose.</a:t>
            </a:r>
          </a:p>
          <a:p>
            <a:pPr marL="0" indent="0" algn="l">
              <a:buNone/>
            </a:pPr>
            <a:r>
              <a:rPr lang="en-US" sz="2900" b="1" i="0" baseline="30000" dirty="0">
                <a:solidFill>
                  <a:srgbClr val="000000"/>
                </a:solidFill>
                <a:effectLst/>
                <a:latin typeface="Sitka Display" panose="02000505000000020004" pitchFamily="2" charset="0"/>
              </a:rPr>
              <a:t>14 </a:t>
            </a:r>
            <a:r>
              <a:rPr lang="en-US" sz="2900" b="0" i="0" dirty="0">
                <a:solidFill>
                  <a:srgbClr val="000000"/>
                </a:solidFill>
                <a:effectLst/>
                <a:latin typeface="Sitka Display" panose="02000505000000020004" pitchFamily="2" charset="0"/>
              </a:rPr>
              <a:t>Do everything without grumbling or arguing, </a:t>
            </a:r>
            <a:r>
              <a:rPr lang="en-US" sz="2900" b="1" i="0" baseline="30000" dirty="0">
                <a:solidFill>
                  <a:srgbClr val="000000"/>
                </a:solidFill>
                <a:effectLst/>
                <a:latin typeface="Sitka Display" panose="02000505000000020004" pitchFamily="2" charset="0"/>
              </a:rPr>
              <a:t>15 </a:t>
            </a:r>
            <a:r>
              <a:rPr lang="en-US" sz="2900" b="0" i="0" dirty="0">
                <a:solidFill>
                  <a:srgbClr val="000000"/>
                </a:solidFill>
                <a:effectLst/>
                <a:latin typeface="Sitka Display" panose="02000505000000020004" pitchFamily="2" charset="0"/>
              </a:rPr>
              <a:t>so that you may become blameless and pure, “children of God without fault in a warped and crooked generation.”</a:t>
            </a:r>
            <a:r>
              <a:rPr lang="en-US" sz="2900" b="0" i="0" baseline="30000" dirty="0">
                <a:solidFill>
                  <a:srgbClr val="000000"/>
                </a:solidFill>
                <a:effectLst/>
                <a:latin typeface="Sitka Display" panose="02000505000000020004" pitchFamily="2" charset="0"/>
              </a:rPr>
              <a:t>[</a:t>
            </a:r>
            <a:r>
              <a:rPr lang="en-US" sz="2900" b="0" i="0" baseline="30000" dirty="0">
                <a:solidFill>
                  <a:srgbClr val="517E90"/>
                </a:solidFill>
                <a:effectLst/>
                <a:latin typeface="Sitka Display" panose="02000505000000020004" pitchFamily="2" charset="0"/>
                <a:hlinkClick r:id="rId2" tooltip="See footnote a"/>
              </a:rPr>
              <a:t>a</a:t>
            </a:r>
            <a:r>
              <a:rPr lang="en-US" sz="2900" b="0" i="0" baseline="30000" dirty="0">
                <a:solidFill>
                  <a:srgbClr val="000000"/>
                </a:solidFill>
                <a:effectLst/>
                <a:latin typeface="Sitka Display" panose="02000505000000020004" pitchFamily="2" charset="0"/>
              </a:rPr>
              <a:t>]</a:t>
            </a:r>
            <a:r>
              <a:rPr lang="en-US" sz="2900" b="0" i="0" dirty="0">
                <a:solidFill>
                  <a:srgbClr val="000000"/>
                </a:solidFill>
                <a:effectLst/>
                <a:latin typeface="Sitka Display" panose="02000505000000020004" pitchFamily="2" charset="0"/>
              </a:rPr>
              <a:t> Then you will shine among them like stars in the sky </a:t>
            </a:r>
            <a:r>
              <a:rPr lang="en-US" sz="2900" b="1" i="0" baseline="30000" dirty="0">
                <a:solidFill>
                  <a:srgbClr val="000000"/>
                </a:solidFill>
                <a:effectLst/>
                <a:latin typeface="Sitka Display" panose="02000505000000020004" pitchFamily="2" charset="0"/>
              </a:rPr>
              <a:t>16 </a:t>
            </a:r>
            <a:r>
              <a:rPr lang="en-US" sz="2900" b="0" i="0" dirty="0">
                <a:solidFill>
                  <a:srgbClr val="000000"/>
                </a:solidFill>
                <a:effectLst/>
                <a:latin typeface="Sitka Display" panose="02000505000000020004" pitchFamily="2" charset="0"/>
              </a:rPr>
              <a:t>as you hold firmly to the word of life. And then I will be able to boast on the day of Christ that I did not run or labor in vain. </a:t>
            </a:r>
            <a:r>
              <a:rPr lang="en-US" sz="2900" b="1" i="0" baseline="30000" dirty="0">
                <a:solidFill>
                  <a:srgbClr val="000000"/>
                </a:solidFill>
                <a:effectLst/>
                <a:latin typeface="Sitka Display" panose="02000505000000020004" pitchFamily="2" charset="0"/>
              </a:rPr>
              <a:t>17 </a:t>
            </a:r>
            <a:r>
              <a:rPr lang="en-US" sz="2900" b="0" i="0" dirty="0">
                <a:solidFill>
                  <a:srgbClr val="000000"/>
                </a:solidFill>
                <a:effectLst/>
                <a:latin typeface="Sitka Display" panose="02000505000000020004" pitchFamily="2" charset="0"/>
              </a:rPr>
              <a:t>But even if I am being poured out like a drink offering on the sacrifice and service coming from your faith, I am glad and rejoice with all of you. </a:t>
            </a:r>
            <a:r>
              <a:rPr lang="en-US" sz="2900" b="1" i="0" baseline="30000" dirty="0">
                <a:solidFill>
                  <a:srgbClr val="000000"/>
                </a:solidFill>
                <a:effectLst/>
                <a:latin typeface="Sitka Display" panose="02000505000000020004" pitchFamily="2" charset="0"/>
              </a:rPr>
              <a:t>18 </a:t>
            </a:r>
            <a:r>
              <a:rPr lang="en-US" sz="2900" b="0" i="0" dirty="0">
                <a:solidFill>
                  <a:srgbClr val="000000"/>
                </a:solidFill>
                <a:effectLst/>
                <a:latin typeface="Sitka Display" panose="02000505000000020004" pitchFamily="2" charset="0"/>
              </a:rPr>
              <a:t>So you too should be glad and rejoice with me.</a:t>
            </a:r>
          </a:p>
          <a:p>
            <a:pPr marL="0" indent="0">
              <a:buNone/>
            </a:pPr>
            <a:r>
              <a:rPr lang="en-US" sz="2900" dirty="0"/>
              <a:t>(Philippians 2:12-18 NIV)</a:t>
            </a:r>
          </a:p>
        </p:txBody>
      </p:sp>
    </p:spTree>
    <p:extLst>
      <p:ext uri="{BB962C8B-B14F-4D97-AF65-F5344CB8AC3E}">
        <p14:creationId xmlns:p14="http://schemas.microsoft.com/office/powerpoint/2010/main" val="362571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9191C2-0C40-4909-89B2-AFDB67AFB62E}"/>
              </a:ext>
            </a:extLst>
          </p:cNvPr>
          <p:cNvSpPr>
            <a:spLocks noGrp="1"/>
          </p:cNvSpPr>
          <p:nvPr>
            <p:ph idx="1"/>
          </p:nvPr>
        </p:nvSpPr>
        <p:spPr>
          <a:xfrm>
            <a:off x="180975" y="157163"/>
            <a:ext cx="8796337" cy="6610350"/>
          </a:xfrm>
        </p:spPr>
        <p:txBody>
          <a:bodyPr>
            <a:noAutofit/>
          </a:bodyPr>
          <a:lstStyle/>
          <a:p>
            <a:pPr marL="0" indent="0" algn="l">
              <a:buNone/>
            </a:pPr>
            <a:r>
              <a:rPr lang="en-US" b="1" i="0" baseline="30000" dirty="0">
                <a:solidFill>
                  <a:srgbClr val="000000"/>
                </a:solidFill>
                <a:effectLst/>
                <a:latin typeface="Sitka Display" panose="02000505000000020004" pitchFamily="2" charset="0"/>
              </a:rPr>
              <a:t>12 </a:t>
            </a:r>
            <a:r>
              <a:rPr lang="en-US" b="0" i="0" dirty="0">
                <a:solidFill>
                  <a:srgbClr val="000000"/>
                </a:solidFill>
                <a:effectLst/>
                <a:latin typeface="Sitka Display" panose="02000505000000020004" pitchFamily="2" charset="0"/>
              </a:rPr>
              <a:t>Therefore, my beloved, as you have always obeyed, not as in my presence only, but now much more in my absence, work out your own salvation with fear and trembling; </a:t>
            </a:r>
            <a:r>
              <a:rPr lang="en-US" b="1" i="0" baseline="30000" dirty="0">
                <a:solidFill>
                  <a:srgbClr val="000000"/>
                </a:solidFill>
                <a:effectLst/>
                <a:latin typeface="Sitka Display" panose="02000505000000020004" pitchFamily="2" charset="0"/>
              </a:rPr>
              <a:t>13 </a:t>
            </a:r>
            <a:r>
              <a:rPr lang="en-US" b="0" i="0" dirty="0">
                <a:solidFill>
                  <a:srgbClr val="000000"/>
                </a:solidFill>
                <a:effectLst/>
                <a:latin typeface="Sitka Display" panose="02000505000000020004" pitchFamily="2" charset="0"/>
              </a:rPr>
              <a:t>for it is God who works in you both to will and to do for </a:t>
            </a:r>
            <a:r>
              <a:rPr lang="en-US" b="0" i="1" dirty="0">
                <a:solidFill>
                  <a:srgbClr val="000000"/>
                </a:solidFill>
                <a:effectLst/>
                <a:latin typeface="Sitka Display" panose="02000505000000020004" pitchFamily="2" charset="0"/>
              </a:rPr>
              <a:t>His</a:t>
            </a:r>
            <a:r>
              <a:rPr lang="en-US" b="0" i="0" dirty="0">
                <a:solidFill>
                  <a:srgbClr val="000000"/>
                </a:solidFill>
                <a:effectLst/>
                <a:latin typeface="Sitka Display" panose="02000505000000020004" pitchFamily="2" charset="0"/>
              </a:rPr>
              <a:t> good pleasure.</a:t>
            </a:r>
          </a:p>
          <a:p>
            <a:pPr marL="0" indent="0" algn="l">
              <a:buNone/>
            </a:pPr>
            <a:r>
              <a:rPr lang="en-US" b="1" i="0" baseline="30000" dirty="0">
                <a:solidFill>
                  <a:srgbClr val="000000"/>
                </a:solidFill>
                <a:effectLst/>
                <a:latin typeface="Sitka Display" panose="02000505000000020004" pitchFamily="2" charset="0"/>
              </a:rPr>
              <a:t>14 </a:t>
            </a:r>
            <a:r>
              <a:rPr lang="en-US" b="0" i="0" dirty="0">
                <a:solidFill>
                  <a:srgbClr val="000000"/>
                </a:solidFill>
                <a:effectLst/>
                <a:latin typeface="Sitka Display" panose="02000505000000020004" pitchFamily="2" charset="0"/>
              </a:rPr>
              <a:t>Do all things without </a:t>
            </a:r>
            <a:r>
              <a:rPr lang="en-US" b="0" i="0" baseline="30000" dirty="0">
                <a:solidFill>
                  <a:srgbClr val="000000"/>
                </a:solidFill>
                <a:effectLst/>
                <a:latin typeface="Sitka Display" panose="02000505000000020004" pitchFamily="2" charset="0"/>
              </a:rPr>
              <a:t>[</a:t>
            </a:r>
            <a:r>
              <a:rPr lang="en-US" b="0" i="0" baseline="30000" dirty="0">
                <a:solidFill>
                  <a:srgbClr val="517E90"/>
                </a:solidFill>
                <a:effectLst/>
                <a:latin typeface="Sitka Display" panose="02000505000000020004" pitchFamily="2" charset="0"/>
                <a:hlinkClick r:id="rId2" tooltip="See footnote a"/>
              </a:rPr>
              <a:t>a</a:t>
            </a:r>
            <a:r>
              <a:rPr lang="en-US" b="0" i="0" baseline="30000" dirty="0">
                <a:solidFill>
                  <a:srgbClr val="000000"/>
                </a:solidFill>
                <a:effectLst/>
                <a:latin typeface="Sitka Display" panose="02000505000000020004" pitchFamily="2" charset="0"/>
              </a:rPr>
              <a:t>]</a:t>
            </a:r>
            <a:r>
              <a:rPr lang="en-US" b="0" i="0" dirty="0">
                <a:solidFill>
                  <a:srgbClr val="000000"/>
                </a:solidFill>
                <a:effectLst/>
                <a:latin typeface="Sitka Display" panose="02000505000000020004" pitchFamily="2" charset="0"/>
              </a:rPr>
              <a:t>complaining and disputing,</a:t>
            </a:r>
            <a:r>
              <a:rPr lang="en-US" b="0" i="0" baseline="30000" dirty="0">
                <a:solidFill>
                  <a:srgbClr val="000000"/>
                </a:solidFill>
                <a:effectLst/>
                <a:latin typeface="Sitka Display" panose="02000505000000020004" pitchFamily="2" charset="0"/>
              </a:rPr>
              <a:t>[</a:t>
            </a:r>
            <a:r>
              <a:rPr lang="en-US" b="0" i="0" baseline="30000" dirty="0">
                <a:solidFill>
                  <a:srgbClr val="517E90"/>
                </a:solidFill>
                <a:effectLst/>
                <a:latin typeface="Sitka Display" panose="02000505000000020004" pitchFamily="2" charset="0"/>
                <a:hlinkClick r:id="rId3" tooltip="See footnote b"/>
              </a:rPr>
              <a:t>b</a:t>
            </a:r>
            <a:r>
              <a:rPr lang="en-US" b="0" i="0" baseline="30000" dirty="0">
                <a:solidFill>
                  <a:srgbClr val="000000"/>
                </a:solidFill>
                <a:effectLst/>
                <a:latin typeface="Sitka Display" panose="02000505000000020004" pitchFamily="2" charset="0"/>
              </a:rPr>
              <a:t>]</a:t>
            </a:r>
            <a:r>
              <a:rPr lang="en-US" b="0" i="0" dirty="0">
                <a:solidFill>
                  <a:srgbClr val="000000"/>
                </a:solidFill>
                <a:effectLst/>
                <a:latin typeface="Sitka Display" panose="02000505000000020004" pitchFamily="2" charset="0"/>
              </a:rPr>
              <a:t> </a:t>
            </a:r>
            <a:r>
              <a:rPr lang="en-US" b="1" i="0" baseline="30000" dirty="0">
                <a:solidFill>
                  <a:srgbClr val="000000"/>
                </a:solidFill>
                <a:effectLst/>
                <a:latin typeface="Sitka Display" panose="02000505000000020004" pitchFamily="2" charset="0"/>
              </a:rPr>
              <a:t>15 </a:t>
            </a:r>
            <a:r>
              <a:rPr lang="en-US" b="0" i="0" dirty="0">
                <a:solidFill>
                  <a:srgbClr val="000000"/>
                </a:solidFill>
                <a:effectLst/>
                <a:latin typeface="Sitka Display" panose="02000505000000020004" pitchFamily="2" charset="0"/>
              </a:rPr>
              <a:t>that you may become blameless and </a:t>
            </a:r>
            <a:r>
              <a:rPr lang="en-US" b="0" i="0" baseline="30000" dirty="0">
                <a:solidFill>
                  <a:srgbClr val="000000"/>
                </a:solidFill>
                <a:effectLst/>
                <a:latin typeface="Sitka Display" panose="02000505000000020004" pitchFamily="2" charset="0"/>
              </a:rPr>
              <a:t>[</a:t>
            </a:r>
            <a:r>
              <a:rPr lang="en-US" b="0" i="0" baseline="30000" dirty="0">
                <a:solidFill>
                  <a:srgbClr val="517E90"/>
                </a:solidFill>
                <a:effectLst/>
                <a:latin typeface="Sitka Display" panose="02000505000000020004" pitchFamily="2" charset="0"/>
                <a:hlinkClick r:id="rId4" tooltip="See footnote c"/>
              </a:rPr>
              <a:t>c</a:t>
            </a:r>
            <a:r>
              <a:rPr lang="en-US" b="0" i="0" baseline="30000" dirty="0">
                <a:solidFill>
                  <a:srgbClr val="000000"/>
                </a:solidFill>
                <a:effectLst/>
                <a:latin typeface="Sitka Display" panose="02000505000000020004" pitchFamily="2" charset="0"/>
              </a:rPr>
              <a:t>]</a:t>
            </a:r>
            <a:r>
              <a:rPr lang="en-US" b="0" i="0" dirty="0">
                <a:solidFill>
                  <a:srgbClr val="000000"/>
                </a:solidFill>
                <a:effectLst/>
                <a:latin typeface="Sitka Display" panose="02000505000000020004" pitchFamily="2" charset="0"/>
              </a:rPr>
              <a:t>harmless, children of God without fault in the midst of a crooked and perverse generation, among whom you shine as lights in the world, </a:t>
            </a:r>
            <a:r>
              <a:rPr lang="en-US" b="1" i="0" baseline="30000" dirty="0">
                <a:solidFill>
                  <a:srgbClr val="000000"/>
                </a:solidFill>
                <a:effectLst/>
                <a:latin typeface="Sitka Display" panose="02000505000000020004" pitchFamily="2" charset="0"/>
              </a:rPr>
              <a:t>16 </a:t>
            </a:r>
            <a:r>
              <a:rPr lang="en-US" b="0" i="0" dirty="0">
                <a:solidFill>
                  <a:srgbClr val="000000"/>
                </a:solidFill>
                <a:effectLst/>
                <a:latin typeface="Sitka Display" panose="02000505000000020004" pitchFamily="2" charset="0"/>
              </a:rPr>
              <a:t>holding fast the word of life, so that I may rejoice in the day of Christ that I have not run in vain or labored in vain.</a:t>
            </a:r>
          </a:p>
          <a:p>
            <a:pPr marL="0" indent="0" algn="l">
              <a:buNone/>
            </a:pPr>
            <a:r>
              <a:rPr lang="en-US" b="1" i="0" baseline="30000" dirty="0">
                <a:solidFill>
                  <a:srgbClr val="000000"/>
                </a:solidFill>
                <a:effectLst/>
                <a:latin typeface="Sitka Display" panose="02000505000000020004" pitchFamily="2" charset="0"/>
              </a:rPr>
              <a:t>17 </a:t>
            </a:r>
            <a:r>
              <a:rPr lang="en-US" b="0" i="0" dirty="0">
                <a:solidFill>
                  <a:srgbClr val="000000"/>
                </a:solidFill>
                <a:effectLst/>
                <a:latin typeface="Sitka Display" panose="02000505000000020004" pitchFamily="2" charset="0"/>
              </a:rPr>
              <a:t>Yes, and if I am being poured out </a:t>
            </a:r>
            <a:r>
              <a:rPr lang="en-US" b="0" i="1" dirty="0">
                <a:solidFill>
                  <a:srgbClr val="000000"/>
                </a:solidFill>
                <a:effectLst/>
                <a:latin typeface="Sitka Display" panose="02000505000000020004" pitchFamily="2" charset="0"/>
              </a:rPr>
              <a:t>as a drink offering</a:t>
            </a:r>
            <a:r>
              <a:rPr lang="en-US" b="0" i="0" dirty="0">
                <a:solidFill>
                  <a:srgbClr val="000000"/>
                </a:solidFill>
                <a:effectLst/>
                <a:latin typeface="Sitka Display" panose="02000505000000020004" pitchFamily="2" charset="0"/>
              </a:rPr>
              <a:t> on the sacrifice and service of your faith, I am glad and rejoice with you all. </a:t>
            </a:r>
            <a:r>
              <a:rPr lang="en-US" b="1" i="0" baseline="30000" dirty="0">
                <a:solidFill>
                  <a:srgbClr val="000000"/>
                </a:solidFill>
                <a:effectLst/>
                <a:latin typeface="Sitka Display" panose="02000505000000020004" pitchFamily="2" charset="0"/>
              </a:rPr>
              <a:t>18 </a:t>
            </a:r>
            <a:r>
              <a:rPr lang="en-US" b="0" i="0" dirty="0">
                <a:solidFill>
                  <a:srgbClr val="000000"/>
                </a:solidFill>
                <a:effectLst/>
                <a:latin typeface="Sitka Display" panose="02000505000000020004" pitchFamily="2" charset="0"/>
              </a:rPr>
              <a:t>For the same reason you also be glad and rejoice with me. (Philippians 2:12-18 NKJV)</a:t>
            </a:r>
          </a:p>
          <a:p>
            <a:pPr marL="0" indent="0">
              <a:buNone/>
            </a:pPr>
            <a:endParaRPr lang="en-US" sz="3200" dirty="0">
              <a:latin typeface="Sitka Display" panose="02000505000000020004" pitchFamily="2" charset="0"/>
            </a:endParaRPr>
          </a:p>
        </p:txBody>
      </p:sp>
    </p:spTree>
    <p:extLst>
      <p:ext uri="{BB962C8B-B14F-4D97-AF65-F5344CB8AC3E}">
        <p14:creationId xmlns:p14="http://schemas.microsoft.com/office/powerpoint/2010/main" val="3354963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943B0-F7A5-4D72-A28C-D2338EF42A5D}"/>
              </a:ext>
            </a:extLst>
          </p:cNvPr>
          <p:cNvSpPr>
            <a:spLocks noGrp="1"/>
          </p:cNvSpPr>
          <p:nvPr>
            <p:ph idx="1"/>
          </p:nvPr>
        </p:nvSpPr>
        <p:spPr>
          <a:xfrm>
            <a:off x="247650" y="185738"/>
            <a:ext cx="8705850" cy="6524625"/>
          </a:xfrm>
        </p:spPr>
        <p:txBody>
          <a:bodyPr>
            <a:normAutofit/>
          </a:bodyPr>
          <a:lstStyle/>
          <a:p>
            <a:pPr marL="0" indent="0">
              <a:buNone/>
            </a:pPr>
            <a:r>
              <a:rPr lang="en-US" sz="3000" dirty="0">
                <a:latin typeface="Sitka Display" panose="02000505000000020004" pitchFamily="2" charset="0"/>
              </a:rPr>
              <a:t>1.  How should believers respond when they consider what Jesus did for them?</a:t>
            </a:r>
          </a:p>
          <a:p>
            <a:pPr marL="0" indent="0">
              <a:buNone/>
            </a:pPr>
            <a:r>
              <a:rPr lang="en-US" sz="3000" dirty="0">
                <a:solidFill>
                  <a:srgbClr val="0070C0"/>
                </a:solidFill>
                <a:latin typeface="Sitka Display" panose="02000505000000020004" pitchFamily="2" charset="0"/>
              </a:rPr>
              <a:t>Receive the Word and Obey – Christ is our example of self-humiliation and complete obedience to God – Because of Christ’s self-forgetting love, His unselfish humility in serving others and His complete obedience to God – </a:t>
            </a:r>
          </a:p>
          <a:p>
            <a:pPr marL="0" indent="0">
              <a:buNone/>
            </a:pPr>
            <a:r>
              <a:rPr lang="en-US" sz="3000" dirty="0">
                <a:solidFill>
                  <a:srgbClr val="0070C0"/>
                </a:solidFill>
                <a:latin typeface="Sitka Display" panose="02000505000000020004" pitchFamily="2" charset="0"/>
              </a:rPr>
              <a:t>Vs. 16 – Christians are luminaries in the world – stars in a world of spiritual darkness – they shine out unhindered. Their manner of life &amp; their speech is a way of presenting the gospel.  Christians are children of light – Eph. 5:8; 1 Thess. 5:5 -they reflect light derived from Christ Jesus.</a:t>
            </a:r>
          </a:p>
          <a:p>
            <a:pPr marL="0" indent="0">
              <a:buNone/>
            </a:pPr>
            <a:endParaRPr lang="en-US" dirty="0"/>
          </a:p>
        </p:txBody>
      </p:sp>
    </p:spTree>
    <p:extLst>
      <p:ext uri="{BB962C8B-B14F-4D97-AF65-F5344CB8AC3E}">
        <p14:creationId xmlns:p14="http://schemas.microsoft.com/office/powerpoint/2010/main" val="2771975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943B0-F7A5-4D72-A28C-D2338EF42A5D}"/>
              </a:ext>
            </a:extLst>
          </p:cNvPr>
          <p:cNvSpPr>
            <a:spLocks noGrp="1"/>
          </p:cNvSpPr>
          <p:nvPr>
            <p:ph idx="1"/>
          </p:nvPr>
        </p:nvSpPr>
        <p:spPr>
          <a:xfrm>
            <a:off x="247650" y="185738"/>
            <a:ext cx="8705850" cy="6524625"/>
          </a:xfrm>
        </p:spPr>
        <p:txBody>
          <a:bodyPr>
            <a:normAutofit/>
          </a:bodyPr>
          <a:lstStyle/>
          <a:p>
            <a:pPr marL="0" marR="0" indent="0">
              <a:lnSpc>
                <a:spcPct val="107000"/>
              </a:lnSpc>
              <a:spcBef>
                <a:spcPts val="0"/>
              </a:spcBef>
              <a:spcAft>
                <a:spcPts val="800"/>
              </a:spcAft>
              <a:buNone/>
            </a:pPr>
            <a:r>
              <a:rPr lang="en-US" dirty="0">
                <a:effectLst/>
                <a:latin typeface="Sitka Display" panose="02000505000000020004" pitchFamily="2" charset="0"/>
                <a:ea typeface="Calibri" panose="020F0502020204030204" pitchFamily="34" charset="0"/>
                <a:cs typeface="Times New Roman" panose="02020603050405020304" pitchFamily="18" charset="0"/>
              </a:rPr>
              <a:t>2.  Look at the passage…how many verbs does Paul use?  What actions does he expect Christians to do?  </a:t>
            </a:r>
          </a:p>
          <a:p>
            <a:pPr marL="0" marR="0" indent="0">
              <a:lnSpc>
                <a:spcPct val="107000"/>
              </a:lnSpc>
              <a:spcBef>
                <a:spcPts val="0"/>
              </a:spcBef>
              <a:spcAft>
                <a:spcPts val="800"/>
              </a:spcAft>
              <a:buNone/>
            </a:pPr>
            <a:r>
              <a:rPr lang="en-US" dirty="0">
                <a:solidFill>
                  <a:srgbClr val="0070C0"/>
                </a:solidFill>
                <a:effectLst/>
                <a:latin typeface="Sitka Display" panose="02000505000000020004" pitchFamily="2" charset="0"/>
                <a:ea typeface="Calibri" panose="020F0502020204030204" pitchFamily="34" charset="0"/>
                <a:cs typeface="Times New Roman" panose="02020603050405020304" pitchFamily="18" charset="0"/>
              </a:rPr>
              <a:t>Do all things without murmuring &amp; disputing – Our obedience to God must be rendered cheerfully – not complaining and arguing with each other.  Work out your own salvation. Will and do of His on good pleasure – Rom 6:17 obeyed form the heart that form of doctrine which was delivered them – </a:t>
            </a:r>
            <a:endParaRPr lang="en-US" dirty="0">
              <a:effectLst/>
              <a:latin typeface="Sitka Display" panose="02000505000000020004" pitchFamily="2"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solidFill>
                  <a:srgbClr val="0070C0"/>
                </a:solidFill>
                <a:effectLst/>
                <a:latin typeface="Sitka Display" panose="02000505000000020004" pitchFamily="2" charset="0"/>
                <a:ea typeface="Calibri" panose="020F0502020204030204" pitchFamily="34" charset="0"/>
                <a:cs typeface="Times New Roman" panose="02020603050405020304" pitchFamily="18" charset="0"/>
              </a:rPr>
              <a:t>Paul was thankful that on the part of the Romans they were both the will and work that lead to their salvation from sin.  God provides sufficient motivation to inspire a in man a desire for salvation – men will ask what must I do to be saved.  (Acts 2:14-41)</a:t>
            </a:r>
            <a:endParaRPr lang="en-US" dirty="0">
              <a:effectLst/>
              <a:latin typeface="Sitka Display" panose="02000505000000020004" pitchFamily="2"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454710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E44663-9A36-4060-A98B-F137E204DE6B}"/>
              </a:ext>
            </a:extLst>
          </p:cNvPr>
          <p:cNvSpPr>
            <a:spLocks noGrp="1"/>
          </p:cNvSpPr>
          <p:nvPr>
            <p:ph idx="1"/>
          </p:nvPr>
        </p:nvSpPr>
        <p:spPr>
          <a:xfrm>
            <a:off x="176213" y="138112"/>
            <a:ext cx="8796337" cy="6562725"/>
          </a:xfrm>
        </p:spPr>
        <p:txBody>
          <a:bodyPr/>
          <a:lstStyle/>
          <a:p>
            <a:pPr marL="0" marR="0" indent="0">
              <a:lnSpc>
                <a:spcPct val="107000"/>
              </a:lnSpc>
              <a:spcBef>
                <a:spcPts val="0"/>
              </a:spcBef>
              <a:spcAft>
                <a:spcPts val="800"/>
              </a:spcAft>
              <a:buNone/>
            </a:pPr>
            <a:r>
              <a:rPr lang="en-US" sz="3200" dirty="0">
                <a:effectLst/>
                <a:latin typeface="Sitka Display" panose="02000505000000020004" pitchFamily="2" charset="0"/>
                <a:ea typeface="Calibri" panose="020F0502020204030204" pitchFamily="34" charset="0"/>
                <a:cs typeface="Times New Roman" panose="02020603050405020304" pitchFamily="18" charset="0"/>
              </a:rPr>
              <a:t>3.  There seems to be a tendency for young Christians to rely on the presence and faith of other believers –(see Phil. 2:12).  Can spiritual dependency become detrimental?  </a:t>
            </a:r>
          </a:p>
          <a:p>
            <a:pPr marL="0" marR="0" indent="0">
              <a:lnSpc>
                <a:spcPct val="107000"/>
              </a:lnSpc>
              <a:spcBef>
                <a:spcPts val="0"/>
              </a:spcBef>
              <a:spcAft>
                <a:spcPts val="800"/>
              </a:spcAft>
              <a:buNone/>
            </a:pPr>
            <a:r>
              <a:rPr lang="en-US" sz="3200" dirty="0">
                <a:solidFill>
                  <a:srgbClr val="0070C0"/>
                </a:solidFill>
                <a:effectLst/>
                <a:latin typeface="Sitka Display" panose="02000505000000020004" pitchFamily="2" charset="0"/>
                <a:ea typeface="Calibri" panose="020F0502020204030204" pitchFamily="34" charset="0"/>
                <a:cs typeface="Times New Roman" panose="02020603050405020304" pitchFamily="18" charset="0"/>
              </a:rPr>
              <a:t>Paul did not consider it selfishness to “let each one examine his own work” (Gal. 6:4) and after commanding that we do this, he went on to show the personal benefit that will result from it: “and then he will have rejoicing in Himself alone, and not in another.”  Is this selfishness? Absolutely not! But it is looking out for our own individual personal needs.</a:t>
            </a:r>
            <a:endParaRPr lang="en-US" sz="3200" dirty="0">
              <a:effectLst/>
              <a:latin typeface="Sitka Display" panose="02000505000000020004" pitchFamily="2" charset="0"/>
              <a:ea typeface="Calibri" panose="020F0502020204030204" pitchFamily="34" charset="0"/>
              <a:cs typeface="Times New Roman" panose="02020603050405020304" pitchFamily="18" charset="0"/>
            </a:endParaRPr>
          </a:p>
          <a:p>
            <a:pPr marL="0" indent="0" algn="l">
              <a:buNone/>
            </a:pPr>
            <a:endParaRPr lang="en-US" b="0" i="0" dirty="0">
              <a:solidFill>
                <a:srgbClr val="000000"/>
              </a:solidFill>
              <a:effectLst/>
              <a:latin typeface="system-ui"/>
            </a:endParaRPr>
          </a:p>
          <a:p>
            <a:pPr marL="0" indent="0">
              <a:buNone/>
            </a:pPr>
            <a:endParaRPr lang="en-US" dirty="0"/>
          </a:p>
        </p:txBody>
      </p:sp>
    </p:spTree>
    <p:extLst>
      <p:ext uri="{BB962C8B-B14F-4D97-AF65-F5344CB8AC3E}">
        <p14:creationId xmlns:p14="http://schemas.microsoft.com/office/powerpoint/2010/main" val="29215250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943B0-F7A5-4D72-A28C-D2338EF42A5D}"/>
              </a:ext>
            </a:extLst>
          </p:cNvPr>
          <p:cNvSpPr>
            <a:spLocks noGrp="1"/>
          </p:cNvSpPr>
          <p:nvPr>
            <p:ph idx="1"/>
          </p:nvPr>
        </p:nvSpPr>
        <p:spPr>
          <a:xfrm>
            <a:off x="247650" y="185738"/>
            <a:ext cx="8705850" cy="6524625"/>
          </a:xfrm>
        </p:spPr>
        <p:txBody>
          <a:bodyPr>
            <a:normAutofit/>
          </a:bodyPr>
          <a:lstStyle/>
          <a:p>
            <a:pPr marL="0" indent="0">
              <a:buNone/>
            </a:pPr>
            <a:r>
              <a:rPr lang="en-US" dirty="0">
                <a:latin typeface="Sitka Display" panose="02000505000000020004" pitchFamily="2" charset="0"/>
              </a:rPr>
              <a:t>4.  Is it possible to work for your salvation? What does it mean to work out your salvation with fear and trembling? </a:t>
            </a:r>
          </a:p>
          <a:p>
            <a:pPr marL="0" indent="0">
              <a:buNone/>
            </a:pPr>
            <a:r>
              <a:rPr lang="en-US" dirty="0">
                <a:solidFill>
                  <a:srgbClr val="0070C0"/>
                </a:solidFill>
                <a:latin typeface="Sitka Display" panose="02000505000000020004" pitchFamily="2" charset="0"/>
              </a:rPr>
              <a:t>Work out your own salvation – is personal responsibility and accountability before God.  Salvation must be brought to its conclusion.  It must be taken to the end – completed.  2 Pet 1:10 – “Give diligence to make your calling and election sure; for if you do these things you will never fall”.  1 Cor 10:12 &amp; Heb. 2:1-3 -There is a possibility that we may fail…It is the loss of the soul that is at stake – and so we must carry the work of salvation to its perfect end.</a:t>
            </a:r>
          </a:p>
          <a:p>
            <a:pPr marL="0" indent="0">
              <a:buNone/>
            </a:pPr>
            <a:r>
              <a:rPr lang="en-US" dirty="0">
                <a:solidFill>
                  <a:srgbClr val="0070C0"/>
                </a:solidFill>
                <a:latin typeface="Sitka Display" panose="02000505000000020004" pitchFamily="2" charset="0"/>
              </a:rPr>
              <a:t>“fear and trembling” – This speaks of their humility in view of their duties and responsibilities. As a man stands face to face with his duty before God, he see the greatness of the task and the possibility of failure…what should be his attitude in the work? Paul’s answer is do the work of saving your soul – with fear and trembling.</a:t>
            </a:r>
          </a:p>
          <a:p>
            <a:pPr marL="0" indent="0">
              <a:buNone/>
            </a:pPr>
            <a:endParaRPr lang="en-US" dirty="0"/>
          </a:p>
        </p:txBody>
      </p:sp>
    </p:spTree>
    <p:extLst>
      <p:ext uri="{BB962C8B-B14F-4D97-AF65-F5344CB8AC3E}">
        <p14:creationId xmlns:p14="http://schemas.microsoft.com/office/powerpoint/2010/main" val="1311813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943B0-F7A5-4D72-A28C-D2338EF42A5D}"/>
              </a:ext>
            </a:extLst>
          </p:cNvPr>
          <p:cNvSpPr>
            <a:spLocks noGrp="1"/>
          </p:cNvSpPr>
          <p:nvPr>
            <p:ph idx="1"/>
          </p:nvPr>
        </p:nvSpPr>
        <p:spPr>
          <a:xfrm>
            <a:off x="247650" y="185738"/>
            <a:ext cx="8705850" cy="6524625"/>
          </a:xfrm>
        </p:spPr>
        <p:txBody>
          <a:bodyPr>
            <a:normAutofit/>
          </a:bodyPr>
          <a:lstStyle/>
          <a:p>
            <a:pPr marL="0" indent="0">
              <a:buNone/>
            </a:pPr>
            <a:r>
              <a:rPr lang="en-US" dirty="0">
                <a:latin typeface="Sitka Display" panose="02000505000000020004" pitchFamily="2" charset="0"/>
              </a:rPr>
              <a:t>5.  How can you live out “the joy of your salvation” (Psalms 51:12) if you are expected to work out your salvation with fear and trembling? (Phil. 2:12)</a:t>
            </a:r>
          </a:p>
          <a:p>
            <a:pPr marL="0" indent="0">
              <a:buNone/>
            </a:pPr>
            <a:r>
              <a:rPr lang="en-US" dirty="0">
                <a:solidFill>
                  <a:srgbClr val="0070C0"/>
                </a:solidFill>
                <a:latin typeface="Sitka Display" panose="02000505000000020004" pitchFamily="2" charset="0"/>
              </a:rPr>
              <a:t>Vs. 18 – We should find joy in offering up our lives in service to God.  </a:t>
            </a:r>
          </a:p>
          <a:p>
            <a:pPr marL="0" indent="0">
              <a:buNone/>
            </a:pPr>
            <a:r>
              <a:rPr lang="en-US" dirty="0">
                <a:solidFill>
                  <a:srgbClr val="0070C0"/>
                </a:solidFill>
                <a:latin typeface="Sitka Display" panose="02000505000000020004" pitchFamily="2" charset="0"/>
              </a:rPr>
              <a:t>1.  We should find joy in our own work even when it involves suffering. </a:t>
            </a:r>
          </a:p>
          <a:p>
            <a:pPr marL="0" indent="0">
              <a:buNone/>
            </a:pPr>
            <a:r>
              <a:rPr lang="en-US" dirty="0">
                <a:solidFill>
                  <a:srgbClr val="0070C0"/>
                </a:solidFill>
                <a:latin typeface="Sitka Display" panose="02000505000000020004" pitchFamily="2" charset="0"/>
              </a:rPr>
              <a:t>2.  To find joy with him (Paul) in the face of his death – He could have joy with them even in death because of their own fidelity and faithfulness – offering up their own faith in service to God.</a:t>
            </a:r>
          </a:p>
          <a:p>
            <a:pPr marL="0" indent="0">
              <a:buNone/>
            </a:pPr>
            <a:r>
              <a:rPr lang="en-US" dirty="0">
                <a:latin typeface="Sitka Display" panose="02000505000000020004" pitchFamily="2" charset="0"/>
              </a:rPr>
              <a:t>Psalm 51:12</a:t>
            </a:r>
          </a:p>
          <a:p>
            <a:pPr marL="0" indent="0">
              <a:buNone/>
            </a:pPr>
            <a:r>
              <a:rPr lang="en-US" b="1" baseline="30000" dirty="0">
                <a:latin typeface="Sitka Display" panose="02000505000000020004" pitchFamily="2" charset="0"/>
              </a:rPr>
              <a:t>12 </a:t>
            </a:r>
            <a:r>
              <a:rPr lang="en-US" dirty="0">
                <a:latin typeface="Sitka Display" panose="02000505000000020004" pitchFamily="2" charset="0"/>
              </a:rPr>
              <a:t>Restore to me the joy of your salvation</a:t>
            </a:r>
            <a:br>
              <a:rPr lang="en-US" dirty="0">
                <a:latin typeface="Sitka Display" panose="02000505000000020004" pitchFamily="2" charset="0"/>
              </a:rPr>
            </a:br>
            <a:r>
              <a:rPr lang="en-US" dirty="0">
                <a:latin typeface="Sitka Display" panose="02000505000000020004" pitchFamily="2" charset="0"/>
              </a:rPr>
              <a:t>    and grant me a willing spirit, to sustain me.</a:t>
            </a:r>
          </a:p>
          <a:p>
            <a:pPr marL="0" indent="0">
              <a:buNone/>
            </a:pPr>
            <a:endParaRPr lang="en-US" dirty="0"/>
          </a:p>
        </p:txBody>
      </p:sp>
    </p:spTree>
    <p:extLst>
      <p:ext uri="{BB962C8B-B14F-4D97-AF65-F5344CB8AC3E}">
        <p14:creationId xmlns:p14="http://schemas.microsoft.com/office/powerpoint/2010/main" val="3683586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943B0-F7A5-4D72-A28C-D2338EF42A5D}"/>
              </a:ext>
            </a:extLst>
          </p:cNvPr>
          <p:cNvSpPr>
            <a:spLocks noGrp="1"/>
          </p:cNvSpPr>
          <p:nvPr>
            <p:ph idx="1"/>
          </p:nvPr>
        </p:nvSpPr>
        <p:spPr>
          <a:xfrm>
            <a:off x="152400" y="185738"/>
            <a:ext cx="8872538" cy="6524625"/>
          </a:xfrm>
        </p:spPr>
        <p:txBody>
          <a:bodyPr>
            <a:normAutofit/>
          </a:bodyPr>
          <a:lstStyle/>
          <a:p>
            <a:pPr marL="0" indent="0">
              <a:buNone/>
            </a:pPr>
            <a:r>
              <a:rPr lang="en-US" sz="3200" dirty="0">
                <a:latin typeface="Sitka Display" panose="02000505000000020004" pitchFamily="2" charset="0"/>
              </a:rPr>
              <a:t>6.  How can you avoid trying to live a model life so that you can get the attention and admiration of others?  How does this passage help you with this misguided attitude?</a:t>
            </a:r>
          </a:p>
          <a:p>
            <a:pPr marL="0" indent="0">
              <a:buNone/>
            </a:pPr>
            <a:endParaRPr lang="en-US" dirty="0"/>
          </a:p>
        </p:txBody>
      </p:sp>
    </p:spTree>
    <p:extLst>
      <p:ext uri="{BB962C8B-B14F-4D97-AF65-F5344CB8AC3E}">
        <p14:creationId xmlns:p14="http://schemas.microsoft.com/office/powerpoint/2010/main" val="4152050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1235</TotalTime>
  <Words>1724</Words>
  <Application>Microsoft Office PowerPoint</Application>
  <PresentationFormat>On-screen Show (4:3)</PresentationFormat>
  <Paragraphs>48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Sitka Display</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Garrett</dc:creator>
  <cp:lastModifiedBy>Steve Garrett</cp:lastModifiedBy>
  <cp:revision>87</cp:revision>
  <dcterms:created xsi:type="dcterms:W3CDTF">2020-09-11T03:00:27Z</dcterms:created>
  <dcterms:modified xsi:type="dcterms:W3CDTF">2020-10-18T12:43:48Z</dcterms:modified>
</cp:coreProperties>
</file>