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1" r:id="rId1"/>
  </p:sldMasterIdLst>
  <p:sldIdLst>
    <p:sldId id="256" r:id="rId2"/>
    <p:sldId id="257" r:id="rId3"/>
    <p:sldId id="258" r:id="rId4"/>
    <p:sldId id="271" r:id="rId5"/>
    <p:sldId id="268" r:id="rId6"/>
    <p:sldId id="276" r:id="rId7"/>
    <p:sldId id="263" r:id="rId8"/>
    <p:sldId id="274" r:id="rId9"/>
    <p:sldId id="275" r:id="rId10"/>
    <p:sldId id="273" r:id="rId11"/>
    <p:sldId id="272" r:id="rId12"/>
    <p:sldId id="278" r:id="rId13"/>
    <p:sldId id="27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2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5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5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4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9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0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1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5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35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The Book of Judges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December 2020 – January 2021</a:t>
            </a:r>
          </a:p>
          <a:p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Bellaire 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193913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208"/>
            <a:ext cx="7886700" cy="746044"/>
          </a:xfrm>
        </p:spPr>
        <p:txBody>
          <a:bodyPr/>
          <a:lstStyle/>
          <a:p>
            <a:pPr algn="ctr"/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Judges 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7923"/>
            <a:ext cx="7886700" cy="526648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latin typeface="Lucida Sans" charset="0"/>
                <a:ea typeface="Lucida Sans" charset="0"/>
                <a:cs typeface="Lucida Sans" charset="0"/>
              </a:rPr>
              <a:t>Questions: 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Was Samson wrong to take a Philistine wife?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Was Samson’s riddle able to be deciphered?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Did Samson adequately hold up his end of the bet?</a:t>
            </a:r>
          </a:p>
          <a:p>
            <a:pPr>
              <a:spcBef>
                <a:spcPts val="600"/>
              </a:spcBef>
            </a:pPr>
            <a:r>
              <a:rPr lang="en-US" sz="40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Notes: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To “rent” a kid likely meant splitting from the hind legs.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~23 miles from Timnah to Ashkelon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It would not appear that the marriage was consummated.</a:t>
            </a:r>
          </a:p>
        </p:txBody>
      </p:sp>
    </p:spTree>
    <p:extLst>
      <p:ext uri="{BB962C8B-B14F-4D97-AF65-F5344CB8AC3E}">
        <p14:creationId xmlns:p14="http://schemas.microsoft.com/office/powerpoint/2010/main" val="26039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43" y="135168"/>
            <a:ext cx="8250115" cy="742597"/>
          </a:xfrm>
        </p:spPr>
        <p:txBody>
          <a:bodyPr>
            <a:normAutofit/>
          </a:bodyPr>
          <a:lstStyle/>
          <a:p>
            <a:pPr algn="ctr">
              <a:spcAft>
                <a:spcPts val="3000"/>
              </a:spcAft>
            </a:pPr>
            <a:r>
              <a:rPr lang="en-US" b="1" dirty="0">
                <a:latin typeface="Lucida Sans" charset="0"/>
                <a:ea typeface="Lucida Sans" charset="0"/>
                <a:cs typeface="Lucida Sans" charset="0"/>
              </a:rPr>
              <a:t>Judges 15:</a:t>
            </a:r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 Samson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7465"/>
            <a:ext cx="7620000" cy="647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Lucida Sans" charset="0"/>
                <a:ea typeface="Lucida Sans" charset="0"/>
                <a:cs typeface="Lucida Sans" charset="0"/>
              </a:rPr>
              <a:t>Courtesy of Nate </a:t>
            </a:r>
            <a:r>
              <a:rPr lang="en-US" sz="2400" dirty="0" err="1">
                <a:latin typeface="Lucida Sans" charset="0"/>
                <a:ea typeface="Lucida Sans" charset="0"/>
                <a:cs typeface="Lucida Sans" charset="0"/>
              </a:rPr>
              <a:t>Creekmore</a:t>
            </a:r>
            <a:r>
              <a:rPr lang="en-US" sz="2400" dirty="0">
                <a:latin typeface="Lucida Sans" charset="0"/>
                <a:ea typeface="Lucida Sans" charset="0"/>
                <a:cs typeface="Lucida Sans" charset="0"/>
              </a:rPr>
              <a:t> (</a:t>
            </a:r>
            <a:r>
              <a:rPr lang="en-US" sz="2400" dirty="0" err="1">
                <a:latin typeface="Lucida Sans" charset="0"/>
                <a:ea typeface="Lucida Sans" charset="0"/>
                <a:cs typeface="Lucida Sans" charset="0"/>
              </a:rPr>
              <a:t>creekingmore.com</a:t>
            </a:r>
            <a:r>
              <a:rPr lang="en-US" sz="2400" dirty="0">
                <a:latin typeface="Lucida Sans" charset="0"/>
                <a:ea typeface="Lucida Sans" charset="0"/>
                <a:cs typeface="Lucida Sans" charset="0"/>
              </a:rPr>
              <a:t>)</a:t>
            </a:r>
          </a:p>
        </p:txBody>
      </p:sp>
      <p:pic>
        <p:nvPicPr>
          <p:cNvPr id="3" name="Picture 2" descr="https://3.bp.blogspot.com/--qXOqH79PgA/WIdLDrsfxeI/AAAAAAAAEwg/Ex-oIudqgLM32JPb4u5-vR6n1sPAxqgpgCLcB/s1600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27" y="936558"/>
            <a:ext cx="5663346" cy="51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4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A01A6A-75AE-EF41-8003-91FCFB97E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9"/>
          <a:stretch/>
        </p:blipFill>
        <p:spPr>
          <a:xfrm>
            <a:off x="20" y="10"/>
            <a:ext cx="9143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284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208"/>
            <a:ext cx="7886700" cy="746044"/>
          </a:xfrm>
        </p:spPr>
        <p:txBody>
          <a:bodyPr/>
          <a:lstStyle/>
          <a:p>
            <a:pPr algn="ctr"/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Judges15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7923"/>
            <a:ext cx="7886700" cy="526648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latin typeface="Lucida Sans" charset="0"/>
                <a:ea typeface="Lucida Sans" charset="0"/>
                <a:cs typeface="Lucida Sans" charset="0"/>
              </a:rPr>
              <a:t>Questions: 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What business did Samson have way down in Gaza?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Did Samson fear the men of Judah?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How many men were in Samson’s “army”?</a:t>
            </a:r>
          </a:p>
          <a:p>
            <a:pPr>
              <a:spcBef>
                <a:spcPts val="600"/>
              </a:spcBef>
            </a:pPr>
            <a:r>
              <a:rPr lang="en-US" sz="40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Notes: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7 instances of breaking the NV.</a:t>
            </a:r>
          </a:p>
          <a:p>
            <a:pPr lvl="2">
              <a:spcBef>
                <a:spcPts val="600"/>
              </a:spcBef>
            </a:pPr>
            <a:r>
              <a:rPr lang="en-US" sz="28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(</a:t>
            </a:r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not to mention his women)</a:t>
            </a:r>
          </a:p>
          <a:p>
            <a:pPr lvl="1">
              <a:spcBef>
                <a:spcPts val="600"/>
              </a:spcBef>
            </a:pPr>
            <a:r>
              <a:rPr lang="en-US" sz="3200" dirty="0" err="1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Lehi</a:t>
            </a:r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 = Height of a Jawbone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Gaza to Hebron would have been over 40 miles!</a:t>
            </a:r>
          </a:p>
        </p:txBody>
      </p:sp>
    </p:spTree>
    <p:extLst>
      <p:ext uri="{BB962C8B-B14F-4D97-AF65-F5344CB8AC3E}">
        <p14:creationId xmlns:p14="http://schemas.microsoft.com/office/powerpoint/2010/main" val="16209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The Book of Judges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04201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December 2020 – January 2021</a:t>
            </a:r>
          </a:p>
          <a:p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Bellaire church of Christ</a:t>
            </a:r>
          </a:p>
          <a:p>
            <a:r>
              <a:rPr lang="en-US" sz="3200" dirty="0">
                <a:solidFill>
                  <a:schemeClr val="accent4"/>
                </a:solidFill>
                <a:latin typeface="Lucida Sans" charset="0"/>
                <a:ea typeface="Lucida Sans" charset="0"/>
                <a:cs typeface="Lucida Sans" charset="0"/>
              </a:rPr>
              <a:t>Next: Judges16</a:t>
            </a:r>
          </a:p>
        </p:txBody>
      </p:sp>
    </p:spTree>
    <p:extLst>
      <p:ext uri="{BB962C8B-B14F-4D97-AF65-F5344CB8AC3E}">
        <p14:creationId xmlns:p14="http://schemas.microsoft.com/office/powerpoint/2010/main" val="174677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208"/>
            <a:ext cx="7886700" cy="746044"/>
          </a:xfrm>
        </p:spPr>
        <p:txBody>
          <a:bodyPr/>
          <a:lstStyle/>
          <a:p>
            <a:pPr algn="ctr"/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Goals of this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1641"/>
            <a:ext cx="7886700" cy="482664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Lucida Sans" charset="0"/>
                <a:ea typeface="Lucida Sans" charset="0"/>
                <a:cs typeface="Lucida Sans" charset="0"/>
              </a:rPr>
              <a:t>Avoid the destructive cycle of sin—in ourselves, our families, and our churches.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Lucida Sans" charset="0"/>
                <a:ea typeface="Lucida Sans" charset="0"/>
                <a:cs typeface="Lucida Sans" charset="0"/>
              </a:rPr>
              <a:t>Cultivate trust in God that grows from generation to generation.</a:t>
            </a:r>
          </a:p>
          <a:p>
            <a:r>
              <a:rPr lang="en-US" sz="3600" dirty="0">
                <a:latin typeface="Lucida Sans" charset="0"/>
                <a:ea typeface="Lucida Sans" charset="0"/>
                <a:cs typeface="Lucida Sans" charset="0"/>
              </a:rPr>
              <a:t>Recognize our desperate need (and the world’s need) for the kingship of Jesus Christ.</a:t>
            </a:r>
          </a:p>
        </p:txBody>
      </p:sp>
    </p:spTree>
    <p:extLst>
      <p:ext uri="{BB962C8B-B14F-4D97-AF65-F5344CB8AC3E}">
        <p14:creationId xmlns:p14="http://schemas.microsoft.com/office/powerpoint/2010/main" val="69868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3767"/>
            <a:ext cx="7886700" cy="5347504"/>
          </a:xfrm>
        </p:spPr>
        <p:txBody>
          <a:bodyPr>
            <a:normAutofit/>
          </a:bodyPr>
          <a:lstStyle/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List all twelve judges (6 major, 6 minor) plus two extra leaders of note in the book.</a:t>
            </a:r>
          </a:p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Name the enemy defeated by each judge, and the unique events in each story. </a:t>
            </a:r>
          </a:p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Describe the four-part sin cycle. </a:t>
            </a:r>
          </a:p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Explain the overall trajectory of the collection of stories in Judges.</a:t>
            </a:r>
          </a:p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Recall the story of Micah &amp; the </a:t>
            </a:r>
            <a:r>
              <a:rPr lang="en-US" dirty="0" err="1">
                <a:latin typeface="Lucida Sans" charset="0"/>
                <a:ea typeface="Lucida Sans" charset="0"/>
                <a:cs typeface="Lucida Sans" charset="0"/>
              </a:rPr>
              <a:t>Danites</a:t>
            </a:r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.</a:t>
            </a:r>
          </a:p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Recall the story of the concubine, the men of </a:t>
            </a:r>
            <a:r>
              <a:rPr lang="en-US" dirty="0" err="1">
                <a:latin typeface="Lucida Sans" charset="0"/>
                <a:ea typeface="Lucida Sans" charset="0"/>
                <a:cs typeface="Lucida Sans" charset="0"/>
              </a:rPr>
              <a:t>Gibeah</a:t>
            </a:r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, and the tribe of Benjamin.</a:t>
            </a:r>
          </a:p>
          <a:p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Recite Judges 21:25.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45208"/>
            <a:ext cx="7886700" cy="74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Class Objectives</a:t>
            </a:r>
          </a:p>
        </p:txBody>
      </p:sp>
    </p:spTree>
    <p:extLst>
      <p:ext uri="{BB962C8B-B14F-4D97-AF65-F5344CB8AC3E}">
        <p14:creationId xmlns:p14="http://schemas.microsoft.com/office/powerpoint/2010/main" val="41668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208"/>
            <a:ext cx="7886700" cy="746044"/>
          </a:xfrm>
        </p:spPr>
        <p:txBody>
          <a:bodyPr/>
          <a:lstStyle/>
          <a:p>
            <a:pPr algn="ctr"/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Judges So Far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94794" y="1440182"/>
          <a:ext cx="7554411" cy="44370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18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Enemy</a:t>
                      </a:r>
                      <a:endParaRPr lang="en-US" sz="3200" dirty="0">
                        <a:solidFill>
                          <a:schemeClr val="tx1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Judge</a:t>
                      </a:r>
                      <a:endParaRPr lang="en-US" sz="3200" dirty="0">
                        <a:solidFill>
                          <a:schemeClr val="tx1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Unique </a:t>
                      </a:r>
                      <a:endParaRPr lang="en-US" sz="3200" dirty="0">
                        <a:solidFill>
                          <a:schemeClr val="tx1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477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477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477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477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Lucida Sans" charset="0"/>
                        <a:ea typeface="Lucida Sans" charset="0"/>
                        <a:cs typeface="Lucida Sans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0318" y="4117918"/>
            <a:ext cx="230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Shamgar</a:t>
            </a:r>
            <a:endParaRPr lang="en-US" sz="36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875" y="4117917"/>
            <a:ext cx="230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Philistines</a:t>
            </a:r>
            <a:endParaRPr lang="en-US" sz="32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8114" y="3987151"/>
            <a:ext cx="230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likely a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non-Israelite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0318" y="2211859"/>
            <a:ext cx="230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Othniel</a:t>
            </a:r>
            <a:r>
              <a:rPr lang="en-US" sz="32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542" y="2062515"/>
            <a:ext cx="273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Mesopotamia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Cushan-rishathaim</a:t>
            </a:r>
            <a:r>
              <a:rPr lang="en-US" sz="20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7314" y="2057430"/>
            <a:ext cx="240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“knight in </a:t>
            </a:r>
            <a:r>
              <a:rPr lang="en-US" sz="24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shining armor”</a:t>
            </a:r>
            <a:endParaRPr lang="en-US" sz="24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0318" y="3164888"/>
            <a:ext cx="230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Ehud*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3862" y="2971488"/>
            <a:ext cx="2303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Moabites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Eglon</a:t>
            </a:r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45301" y="3012454"/>
            <a:ext cx="246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left-handed secret assassin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0318" y="4915503"/>
            <a:ext cx="2303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Deborah* (Barak)</a:t>
            </a:r>
            <a:endParaRPr lang="en-US" sz="28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861" y="4923103"/>
            <a:ext cx="23033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Canaanites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Jabin</a:t>
            </a:r>
            <a:r>
              <a:rPr lang="en-US" sz="24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Sisera</a:t>
            </a:r>
            <a:r>
              <a:rPr lang="en-US" sz="24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5345" y="4923103"/>
            <a:ext cx="2303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chariots in the rain</a:t>
            </a:r>
          </a:p>
        </p:txBody>
      </p:sp>
    </p:spTree>
    <p:extLst>
      <p:ext uri="{BB962C8B-B14F-4D97-AF65-F5344CB8AC3E}">
        <p14:creationId xmlns:p14="http://schemas.microsoft.com/office/powerpoint/2010/main" val="10036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nut 21"/>
          <p:cNvSpPr/>
          <p:nvPr/>
        </p:nvSpPr>
        <p:spPr>
          <a:xfrm>
            <a:off x="5794471" y="4406813"/>
            <a:ext cx="1944547" cy="1990846"/>
          </a:xfrm>
          <a:prstGeom prst="donut">
            <a:avLst>
              <a:gd name="adj" fmla="val 10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3594129" y="3316764"/>
            <a:ext cx="1944547" cy="1990846"/>
          </a:xfrm>
          <a:prstGeom prst="donut">
            <a:avLst>
              <a:gd name="adj" fmla="val 10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1293806" y="2085460"/>
            <a:ext cx="1944547" cy="1990846"/>
          </a:xfrm>
          <a:prstGeom prst="donut">
            <a:avLst>
              <a:gd name="adj" fmla="val 10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208"/>
            <a:ext cx="7886700" cy="746044"/>
          </a:xfrm>
        </p:spPr>
        <p:txBody>
          <a:bodyPr/>
          <a:lstStyle/>
          <a:p>
            <a:pPr algn="ctr"/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The Downward Spiral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984" y="1052834"/>
            <a:ext cx="3503512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Prologue (ch.1-3)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702" y="1635971"/>
            <a:ext cx="194672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Deborah &amp; Barak (ch.4-5)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72764" y="2927192"/>
            <a:ext cx="2293639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Gideon </a:t>
            </a:r>
            <a:r>
              <a:rPr lang="en-US" sz="2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&amp; Abimelech </a:t>
            </a:r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(ch.6-9)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3087" y="4228674"/>
            <a:ext cx="2148095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Jephthah </a:t>
            </a:r>
            <a:r>
              <a:rPr lang="en-US" sz="2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(ch.10-12)</a:t>
            </a:r>
            <a:endParaRPr lang="en-US" sz="28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1183" y="5112493"/>
            <a:ext cx="2035671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Samson (ch.13-16)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9241" y="6136049"/>
            <a:ext cx="407621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Epilogue (ch.17-21)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8088" y="1163167"/>
            <a:ext cx="320618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Failure to drive out the inhabitants, pattern of </a:t>
            </a:r>
            <a:r>
              <a:rPr lang="en-US" sz="2400"/>
              <a:t>judges established.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85" y="5501620"/>
            <a:ext cx="320618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Horrifying stories </a:t>
            </a:r>
            <a:r>
              <a:rPr lang="en-US" sz="2400" dirty="0"/>
              <a:t>of people doing “right in their </a:t>
            </a:r>
            <a:r>
              <a:rPr lang="en-US" sz="2400"/>
              <a:t>own eyes.”</a:t>
            </a:r>
            <a:endParaRPr lang="en-US" sz="2400" dirty="0"/>
          </a:p>
        </p:txBody>
      </p:sp>
      <p:sp>
        <p:nvSpPr>
          <p:cNvPr id="5" name="Freeform 4"/>
          <p:cNvSpPr/>
          <p:nvPr/>
        </p:nvSpPr>
        <p:spPr>
          <a:xfrm>
            <a:off x="3783724" y="1292772"/>
            <a:ext cx="1324304" cy="504497"/>
          </a:xfrm>
          <a:custGeom>
            <a:avLst/>
            <a:gdLst>
              <a:gd name="connsiteX0" fmla="*/ 0 w 1324304"/>
              <a:gd name="connsiteY0" fmla="*/ 0 h 504497"/>
              <a:gd name="connsiteX1" fmla="*/ 662152 w 1324304"/>
              <a:gd name="connsiteY1" fmla="*/ 204952 h 504497"/>
              <a:gd name="connsiteX2" fmla="*/ 1324304 w 1324304"/>
              <a:gd name="connsiteY2" fmla="*/ 504497 h 50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4304" h="504497">
                <a:moveTo>
                  <a:pt x="0" y="0"/>
                </a:moveTo>
                <a:cubicBezTo>
                  <a:pt x="220717" y="60434"/>
                  <a:pt x="441435" y="120869"/>
                  <a:pt x="662152" y="204952"/>
                </a:cubicBezTo>
                <a:cubicBezTo>
                  <a:pt x="882869" y="289035"/>
                  <a:pt x="943304" y="378373"/>
                  <a:pt x="1324304" y="5044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862552" y="6129868"/>
            <a:ext cx="1056289" cy="270932"/>
          </a:xfrm>
          <a:custGeom>
            <a:avLst/>
            <a:gdLst>
              <a:gd name="connsiteX0" fmla="*/ 1056289 w 1056289"/>
              <a:gd name="connsiteY0" fmla="*/ 270932 h 270932"/>
              <a:gd name="connsiteX1" fmla="*/ 599089 w 1056289"/>
              <a:gd name="connsiteY1" fmla="*/ 18684 h 270932"/>
              <a:gd name="connsiteX2" fmla="*/ 0 w 1056289"/>
              <a:gd name="connsiteY2" fmla="*/ 18684 h 27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6289" h="270932">
                <a:moveTo>
                  <a:pt x="1056289" y="270932"/>
                </a:moveTo>
                <a:cubicBezTo>
                  <a:pt x="915713" y="165828"/>
                  <a:pt x="775137" y="60725"/>
                  <a:pt x="599089" y="18684"/>
                </a:cubicBezTo>
                <a:cubicBezTo>
                  <a:pt x="423041" y="-23357"/>
                  <a:pt x="0" y="18684"/>
                  <a:pt x="0" y="1868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0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CC4BDB-5B81-4023-B967-7DF04BC13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A01A6A-75AE-EF41-8003-91FCFB97E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7" b="-2"/>
          <a:stretch/>
        </p:blipFill>
        <p:spPr>
          <a:xfrm>
            <a:off x="547" y="11"/>
            <a:ext cx="9143453" cy="6857989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728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208"/>
            <a:ext cx="7886700" cy="746044"/>
          </a:xfrm>
        </p:spPr>
        <p:txBody>
          <a:bodyPr/>
          <a:lstStyle/>
          <a:p>
            <a:pPr algn="ctr"/>
            <a:r>
              <a:rPr lang="en-US" dirty="0">
                <a:latin typeface="Lucida Sans" charset="0"/>
                <a:ea typeface="Lucida Sans" charset="0"/>
                <a:cs typeface="Lucida Sans" charset="0"/>
              </a:rPr>
              <a:t>Judges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9782"/>
            <a:ext cx="7886700" cy="526648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latin typeface="Lucida Sans" charset="0"/>
                <a:ea typeface="Lucida Sans" charset="0"/>
                <a:cs typeface="Lucida Sans" charset="0"/>
              </a:rPr>
              <a:t>Questions: 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How did </a:t>
            </a:r>
            <a:r>
              <a:rPr lang="en-US" sz="3200" dirty="0" err="1">
                <a:latin typeface="Lucida Sans" charset="0"/>
                <a:ea typeface="Lucida Sans" charset="0"/>
                <a:cs typeface="Lucida Sans" charset="0"/>
              </a:rPr>
              <a:t>Manoah’s</a:t>
            </a: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 wife originally refer to the visitor?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What was the purpose of the 2</a:t>
            </a:r>
            <a:r>
              <a:rPr lang="en-US" sz="3200" baseline="30000" dirty="0">
                <a:latin typeface="Lucida Sans" charset="0"/>
                <a:ea typeface="Lucida Sans" charset="0"/>
                <a:cs typeface="Lucida Sans" charset="0"/>
              </a:rPr>
              <a:t>nd</a:t>
            </a: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 visit? What was accomplished?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Were </a:t>
            </a:r>
            <a:r>
              <a:rPr lang="en-US" sz="3200" dirty="0" err="1">
                <a:latin typeface="Lucida Sans" charset="0"/>
                <a:ea typeface="Lucida Sans" charset="0"/>
                <a:cs typeface="Lucida Sans" charset="0"/>
              </a:rPr>
              <a:t>Monoah</a:t>
            </a:r>
            <a:r>
              <a:rPr lang="en-US" sz="3200" dirty="0">
                <a:latin typeface="Lucida Sans" charset="0"/>
                <a:ea typeface="Lucida Sans" charset="0"/>
                <a:cs typeface="Lucida Sans" charset="0"/>
              </a:rPr>
              <a:t> and his wife God fearing?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Notes: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Zorah originally given to Judah, see it again belonging to Judah post captivity.</a:t>
            </a:r>
          </a:p>
          <a:p>
            <a:pPr lvl="1">
              <a:spcBef>
                <a:spcPts val="600"/>
              </a:spcBef>
            </a:pPr>
            <a:r>
              <a:rPr lang="en-US" sz="3200" dirty="0" err="1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Nazirite</a:t>
            </a:r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 Vows were typically self imposed for a set amount of time</a:t>
            </a:r>
            <a:r>
              <a:rPr lang="en-US" sz="36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. 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chemeClr val="accent1"/>
                </a:solidFill>
                <a:latin typeface="Lucida Sans" charset="0"/>
                <a:ea typeface="Lucida Sans" charset="0"/>
                <a:cs typeface="Lucida Sans" charset="0"/>
              </a:rPr>
              <a:t>Patterns: Sara, Rachel, Hannah, Elizabeth. Jacob.</a:t>
            </a:r>
          </a:p>
        </p:txBody>
      </p:sp>
    </p:spTree>
    <p:extLst>
      <p:ext uri="{BB962C8B-B14F-4D97-AF65-F5344CB8AC3E}">
        <p14:creationId xmlns:p14="http://schemas.microsoft.com/office/powerpoint/2010/main" val="1570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0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74490"/>
            <a:ext cx="9143999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4A41FB-975F-714F-B916-E4C029A09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79" r="-1" b="-1"/>
          <a:stretch/>
        </p:blipFill>
        <p:spPr>
          <a:xfrm>
            <a:off x="510363" y="608261"/>
            <a:ext cx="8136858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99" y="393769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A01A6A-75AE-EF41-8003-91FCFB97E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9"/>
          <a:stretch/>
        </p:blipFill>
        <p:spPr>
          <a:xfrm>
            <a:off x="20" y="10"/>
            <a:ext cx="9143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2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359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Book of Judges</vt:lpstr>
      <vt:lpstr>Goals of this Class</vt:lpstr>
      <vt:lpstr>PowerPoint Presentation</vt:lpstr>
      <vt:lpstr>Judges So Far</vt:lpstr>
      <vt:lpstr>The Downward Spiral</vt:lpstr>
      <vt:lpstr>PowerPoint Presentation</vt:lpstr>
      <vt:lpstr>Judges 13</vt:lpstr>
      <vt:lpstr>PowerPoint Presentation</vt:lpstr>
      <vt:lpstr>PowerPoint Presentation</vt:lpstr>
      <vt:lpstr>Judges 14</vt:lpstr>
      <vt:lpstr>Judges 15: Samson</vt:lpstr>
      <vt:lpstr>PowerPoint Presentation</vt:lpstr>
      <vt:lpstr>Judges15</vt:lpstr>
      <vt:lpstr>The Book of Judges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Judges</dc:title>
  <dc:creator>Microsoft Office User</dc:creator>
  <cp:lastModifiedBy>John Moon</cp:lastModifiedBy>
  <cp:revision>17</cp:revision>
  <dcterms:created xsi:type="dcterms:W3CDTF">2020-12-02T20:21:03Z</dcterms:created>
  <dcterms:modified xsi:type="dcterms:W3CDTF">2020-12-26T19:23:54Z</dcterms:modified>
</cp:coreProperties>
</file>