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11" r:id="rId1"/>
  </p:sldMasterIdLst>
  <p:sldIdLst>
    <p:sldId id="256" r:id="rId2"/>
    <p:sldId id="257" r:id="rId3"/>
    <p:sldId id="258" r:id="rId4"/>
    <p:sldId id="271" r:id="rId5"/>
    <p:sldId id="281" r:id="rId6"/>
    <p:sldId id="268" r:id="rId7"/>
    <p:sldId id="279" r:id="rId8"/>
    <p:sldId id="280" r:id="rId9"/>
    <p:sldId id="263" r:id="rId10"/>
    <p:sldId id="273" r:id="rId11"/>
    <p:sldId id="277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3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2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62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657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2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052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542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995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12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37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403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219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854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0354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12" r:id="rId1"/>
    <p:sldLayoutId id="2147484013" r:id="rId2"/>
    <p:sldLayoutId id="2147484014" r:id="rId3"/>
    <p:sldLayoutId id="2147484015" r:id="rId4"/>
    <p:sldLayoutId id="2147484016" r:id="rId5"/>
    <p:sldLayoutId id="2147484017" r:id="rId6"/>
    <p:sldLayoutId id="2147484018" r:id="rId7"/>
    <p:sldLayoutId id="2147484019" r:id="rId8"/>
    <p:sldLayoutId id="2147484020" r:id="rId9"/>
    <p:sldLayoutId id="2147484021" r:id="rId10"/>
    <p:sldLayoutId id="21474840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Lucida Sans" charset="0"/>
                <a:ea typeface="Lucida Sans" charset="0"/>
                <a:cs typeface="Lucida Sans" charset="0"/>
              </a:rPr>
              <a:t>The Book of Judges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December 2020 – January 2021</a:t>
            </a:r>
          </a:p>
          <a:p>
            <a:r>
              <a:rPr lang="en-US" sz="3200" dirty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Bellaire church of Christ</a:t>
            </a:r>
          </a:p>
        </p:txBody>
      </p:sp>
    </p:spTree>
    <p:extLst>
      <p:ext uri="{BB962C8B-B14F-4D97-AF65-F5344CB8AC3E}">
        <p14:creationId xmlns:p14="http://schemas.microsoft.com/office/powerpoint/2010/main" val="193913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5208"/>
            <a:ext cx="7886700" cy="746044"/>
          </a:xfrm>
        </p:spPr>
        <p:txBody>
          <a:bodyPr/>
          <a:lstStyle/>
          <a:p>
            <a:pPr algn="ctr"/>
            <a:r>
              <a:rPr lang="en-US" dirty="0">
                <a:latin typeface="Lucida Sans" charset="0"/>
                <a:ea typeface="Lucida Sans" charset="0"/>
                <a:cs typeface="Lucida Sans" charset="0"/>
              </a:rPr>
              <a:t>Judges </a:t>
            </a:r>
            <a:r>
              <a:rPr lang="en-US" dirty="0" smtClean="0">
                <a:latin typeface="Lucida Sans" charset="0"/>
                <a:ea typeface="Lucida Sans" charset="0"/>
                <a:cs typeface="Lucida Sans" charset="0"/>
              </a:rPr>
              <a:t>18:1-13</a:t>
            </a:r>
            <a:endParaRPr lang="en-US" dirty="0"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77923"/>
            <a:ext cx="7886700" cy="5266481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3600" dirty="0">
                <a:latin typeface="Lucida Sans" charset="0"/>
                <a:ea typeface="Lucida Sans" charset="0"/>
                <a:cs typeface="Lucida Sans" charset="0"/>
              </a:rPr>
              <a:t>Questions: 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>
                <a:latin typeface="Lucida Sans" charset="0"/>
                <a:ea typeface="Lucida Sans" charset="0"/>
                <a:cs typeface="Lucida Sans" charset="0"/>
              </a:rPr>
              <a:t>Why are </a:t>
            </a:r>
            <a:r>
              <a:rPr lang="en-US" sz="3200" dirty="0" err="1" smtClean="0">
                <a:latin typeface="Lucida Sans" charset="0"/>
                <a:ea typeface="Lucida Sans" charset="0"/>
                <a:cs typeface="Lucida Sans" charset="0"/>
              </a:rPr>
              <a:t>Danites</a:t>
            </a:r>
            <a:r>
              <a:rPr lang="en-US" sz="3200" dirty="0" smtClean="0">
                <a:latin typeface="Lucida Sans" charset="0"/>
                <a:ea typeface="Lucida Sans" charset="0"/>
                <a:cs typeface="Lucida Sans" charset="0"/>
              </a:rPr>
              <a:t> looking for land?</a:t>
            </a:r>
            <a:endParaRPr lang="en-US" sz="3200" dirty="0">
              <a:latin typeface="Lucida Sans" charset="0"/>
              <a:ea typeface="Lucida Sans" charset="0"/>
              <a:cs typeface="Lucida Sans" charset="0"/>
            </a:endParaRPr>
          </a:p>
          <a:p>
            <a:pPr lvl="1">
              <a:spcBef>
                <a:spcPts val="600"/>
              </a:spcBef>
              <a:spcAft>
                <a:spcPts val="1800"/>
              </a:spcAft>
            </a:pPr>
            <a:r>
              <a:rPr lang="en-US" sz="3200" dirty="0" smtClean="0">
                <a:latin typeface="Lucida Sans" charset="0"/>
                <a:ea typeface="Lucida Sans" charset="0"/>
                <a:cs typeface="Lucida Sans" charset="0"/>
              </a:rPr>
              <a:t>How do they view this endeavor?</a:t>
            </a:r>
            <a:endParaRPr lang="en-US" sz="3200" dirty="0">
              <a:latin typeface="Lucida Sans" charset="0"/>
              <a:ea typeface="Lucida Sans" charset="0"/>
              <a:cs typeface="Lucida Sans" charset="0"/>
            </a:endParaRPr>
          </a:p>
          <a:p>
            <a:pPr>
              <a:spcBef>
                <a:spcPts val="600"/>
              </a:spcBef>
            </a:pPr>
            <a:r>
              <a:rPr lang="en-US" sz="4000" dirty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Notes:</a:t>
            </a:r>
          </a:p>
          <a:p>
            <a:pPr lvl="1">
              <a:spcBef>
                <a:spcPts val="600"/>
              </a:spcBef>
            </a:pPr>
            <a:r>
              <a:rPr lang="en-US" sz="3200" dirty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s</a:t>
            </a:r>
            <a:r>
              <a:rPr lang="en-US" sz="3200" dirty="0" smtClean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ee 1:34 – </a:t>
            </a:r>
            <a:r>
              <a:rPr lang="en-US" sz="3200" dirty="0" err="1" smtClean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Danites</a:t>
            </a:r>
            <a:r>
              <a:rPr lang="en-US" sz="3200" dirty="0" smtClean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 pushed out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Spying out land, see Numbers 13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“quiet</a:t>
            </a:r>
            <a:r>
              <a:rPr lang="mr-IN" sz="3200" dirty="0" smtClean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…</a:t>
            </a:r>
            <a:r>
              <a:rPr lang="en-US" sz="3200" dirty="0" smtClean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no ruler</a:t>
            </a:r>
            <a:r>
              <a:rPr lang="mr-IN" sz="3200" dirty="0" smtClean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…</a:t>
            </a:r>
            <a:r>
              <a:rPr lang="en-US" sz="3200" dirty="0" smtClean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far</a:t>
            </a:r>
            <a:r>
              <a:rPr lang="mr-IN" sz="3200" dirty="0" smtClean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…</a:t>
            </a:r>
            <a:r>
              <a:rPr lang="en-US" sz="3200" dirty="0" smtClean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” (7)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Unanimous vote of approval (8-10)</a:t>
            </a:r>
            <a:endParaRPr lang="en-US" sz="3200" dirty="0">
              <a:solidFill>
                <a:schemeClr val="accent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90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5208"/>
            <a:ext cx="7886700" cy="746044"/>
          </a:xfrm>
        </p:spPr>
        <p:txBody>
          <a:bodyPr/>
          <a:lstStyle/>
          <a:p>
            <a:pPr algn="ctr"/>
            <a:r>
              <a:rPr lang="en-US" dirty="0" smtClean="0">
                <a:latin typeface="Lucida Sans" charset="0"/>
                <a:ea typeface="Lucida Sans" charset="0"/>
                <a:cs typeface="Lucida Sans" charset="0"/>
              </a:rPr>
              <a:t>Judges 18:14-31</a:t>
            </a:r>
            <a:endParaRPr lang="en-US" dirty="0"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77923"/>
            <a:ext cx="7886700" cy="5266481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3600" dirty="0">
                <a:latin typeface="Lucida Sans" charset="0"/>
                <a:ea typeface="Lucida Sans" charset="0"/>
                <a:cs typeface="Lucida Sans" charset="0"/>
              </a:rPr>
              <a:t>Questions: 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>
                <a:latin typeface="Lucida Sans" charset="0"/>
                <a:ea typeface="Lucida Sans" charset="0"/>
                <a:cs typeface="Lucida Sans" charset="0"/>
              </a:rPr>
              <a:t>How are the individuals in the story doing “right in their own eyes”?</a:t>
            </a:r>
            <a:endParaRPr lang="en-US" sz="3200" dirty="0">
              <a:latin typeface="Lucida Sans" charset="0"/>
              <a:ea typeface="Lucida Sans" charset="0"/>
              <a:cs typeface="Lucida Sans" charset="0"/>
            </a:endParaRPr>
          </a:p>
          <a:p>
            <a:pPr lvl="1">
              <a:spcBef>
                <a:spcPts val="600"/>
              </a:spcBef>
            </a:pPr>
            <a:r>
              <a:rPr lang="en-US" sz="3200" dirty="0" smtClean="0">
                <a:latin typeface="Lucida Sans" charset="0"/>
                <a:ea typeface="Lucida Sans" charset="0"/>
                <a:cs typeface="Lucida Sans" charset="0"/>
              </a:rPr>
              <a:t>Describe the founding of Dan.</a:t>
            </a:r>
            <a:endParaRPr lang="en-US" sz="3200" dirty="0">
              <a:latin typeface="Lucida Sans" charset="0"/>
              <a:ea typeface="Lucida Sans" charset="0"/>
              <a:cs typeface="Lucida Sans" charset="0"/>
            </a:endParaRPr>
          </a:p>
          <a:p>
            <a:pPr>
              <a:spcBef>
                <a:spcPts val="600"/>
              </a:spcBef>
            </a:pPr>
            <a:r>
              <a:rPr lang="en-US" sz="4000" dirty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Notes</a:t>
            </a:r>
            <a:r>
              <a:rPr lang="en-US" sz="4000" dirty="0" smtClean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: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“the priest’s heart was glad” (20)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“too strong for him” (26)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Graven image in Dan (1 Kings 12)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“son of Gershom, son of</a:t>
            </a:r>
            <a:r>
              <a:rPr lang="mr-IN" sz="3200" dirty="0" smtClean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…</a:t>
            </a:r>
            <a:r>
              <a:rPr lang="en-US" sz="3200" dirty="0" smtClean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?” (30)</a:t>
            </a:r>
            <a:endParaRPr lang="en-US" sz="3200" dirty="0">
              <a:solidFill>
                <a:schemeClr val="accent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92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Lucida Sans" charset="0"/>
                <a:ea typeface="Lucida Sans" charset="0"/>
                <a:cs typeface="Lucida Sans" charset="0"/>
              </a:rPr>
              <a:t>The Book of Judges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042017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December 2020 – January 2021</a:t>
            </a:r>
          </a:p>
          <a:p>
            <a:r>
              <a:rPr lang="en-US" sz="3200" dirty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Bellaire church of Christ</a:t>
            </a:r>
          </a:p>
          <a:p>
            <a:r>
              <a:rPr lang="en-US" sz="3200" dirty="0">
                <a:solidFill>
                  <a:schemeClr val="accent4"/>
                </a:solidFill>
                <a:latin typeface="Lucida Sans" charset="0"/>
                <a:ea typeface="Lucida Sans" charset="0"/>
                <a:cs typeface="Lucida Sans" charset="0"/>
              </a:rPr>
              <a:t>Next: </a:t>
            </a:r>
            <a:r>
              <a:rPr lang="en-US" sz="3200" dirty="0" smtClean="0">
                <a:solidFill>
                  <a:schemeClr val="accent4"/>
                </a:solidFill>
                <a:latin typeface="Lucida Sans" charset="0"/>
                <a:ea typeface="Lucida Sans" charset="0"/>
                <a:cs typeface="Lucida Sans" charset="0"/>
              </a:rPr>
              <a:t>Judges 19-21</a:t>
            </a:r>
            <a:endParaRPr lang="en-US" sz="3200" dirty="0">
              <a:solidFill>
                <a:schemeClr val="accent4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77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5208"/>
            <a:ext cx="7886700" cy="746044"/>
          </a:xfrm>
        </p:spPr>
        <p:txBody>
          <a:bodyPr/>
          <a:lstStyle/>
          <a:p>
            <a:pPr algn="ctr"/>
            <a:r>
              <a:rPr lang="en-US" dirty="0">
                <a:latin typeface="Lucida Sans" charset="0"/>
                <a:ea typeface="Lucida Sans" charset="0"/>
                <a:cs typeface="Lucida Sans" charset="0"/>
              </a:rPr>
              <a:t>Goals of this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61641"/>
            <a:ext cx="7886700" cy="482664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600" dirty="0">
                <a:latin typeface="Lucida Sans" charset="0"/>
                <a:ea typeface="Lucida Sans" charset="0"/>
                <a:cs typeface="Lucida Sans" charset="0"/>
              </a:rPr>
              <a:t>Avoid the destructive cycle of sin—in ourselves, our families, and our churches.</a:t>
            </a:r>
          </a:p>
          <a:p>
            <a:pPr>
              <a:spcAft>
                <a:spcPts val="1200"/>
              </a:spcAft>
            </a:pPr>
            <a:r>
              <a:rPr lang="en-US" sz="3600" dirty="0">
                <a:latin typeface="Lucida Sans" charset="0"/>
                <a:ea typeface="Lucida Sans" charset="0"/>
                <a:cs typeface="Lucida Sans" charset="0"/>
              </a:rPr>
              <a:t>Cultivate trust in God that grows from generation to generation.</a:t>
            </a:r>
          </a:p>
          <a:p>
            <a:r>
              <a:rPr lang="en-US" sz="3600" dirty="0">
                <a:latin typeface="Lucida Sans" charset="0"/>
                <a:ea typeface="Lucida Sans" charset="0"/>
                <a:cs typeface="Lucida Sans" charset="0"/>
              </a:rPr>
              <a:t>Recognize our desperate need (and the world’s need) for the kingship of Jesus Christ.</a:t>
            </a:r>
          </a:p>
        </p:txBody>
      </p:sp>
    </p:spTree>
    <p:extLst>
      <p:ext uri="{BB962C8B-B14F-4D97-AF65-F5344CB8AC3E}">
        <p14:creationId xmlns:p14="http://schemas.microsoft.com/office/powerpoint/2010/main" val="69868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3767"/>
            <a:ext cx="7886700" cy="5347504"/>
          </a:xfrm>
        </p:spPr>
        <p:txBody>
          <a:bodyPr>
            <a:normAutofit/>
          </a:bodyPr>
          <a:lstStyle/>
          <a:p>
            <a:r>
              <a:rPr lang="en-US" dirty="0">
                <a:latin typeface="Lucida Sans" charset="0"/>
                <a:ea typeface="Lucida Sans" charset="0"/>
                <a:cs typeface="Lucida Sans" charset="0"/>
              </a:rPr>
              <a:t>List all twelve judges (6 major, 6 minor) plus two extra leaders of note in the book.</a:t>
            </a:r>
          </a:p>
          <a:p>
            <a:r>
              <a:rPr lang="en-US" dirty="0">
                <a:latin typeface="Lucida Sans" charset="0"/>
                <a:ea typeface="Lucida Sans" charset="0"/>
                <a:cs typeface="Lucida Sans" charset="0"/>
              </a:rPr>
              <a:t>Name the enemy defeated by each judge, and the unique events in each story. </a:t>
            </a:r>
          </a:p>
          <a:p>
            <a:r>
              <a:rPr lang="en-US" dirty="0">
                <a:latin typeface="Lucida Sans" charset="0"/>
                <a:ea typeface="Lucida Sans" charset="0"/>
                <a:cs typeface="Lucida Sans" charset="0"/>
              </a:rPr>
              <a:t>Describe the four-part sin cycle. </a:t>
            </a:r>
          </a:p>
          <a:p>
            <a:r>
              <a:rPr lang="en-US" dirty="0">
                <a:latin typeface="Lucida Sans" charset="0"/>
                <a:ea typeface="Lucida Sans" charset="0"/>
                <a:cs typeface="Lucida Sans" charset="0"/>
              </a:rPr>
              <a:t>Explain the overall trajectory of the collection of stories in Judges.</a:t>
            </a:r>
          </a:p>
          <a:p>
            <a:r>
              <a:rPr lang="en-US" dirty="0">
                <a:latin typeface="Lucida Sans" charset="0"/>
                <a:ea typeface="Lucida Sans" charset="0"/>
                <a:cs typeface="Lucida Sans" charset="0"/>
              </a:rPr>
              <a:t>Recall the story of Micah &amp; the </a:t>
            </a:r>
            <a:r>
              <a:rPr lang="en-US" dirty="0" err="1">
                <a:latin typeface="Lucida Sans" charset="0"/>
                <a:ea typeface="Lucida Sans" charset="0"/>
                <a:cs typeface="Lucida Sans" charset="0"/>
              </a:rPr>
              <a:t>Danites</a:t>
            </a:r>
            <a:r>
              <a:rPr lang="en-US" dirty="0">
                <a:latin typeface="Lucida Sans" charset="0"/>
                <a:ea typeface="Lucida Sans" charset="0"/>
                <a:cs typeface="Lucida Sans" charset="0"/>
              </a:rPr>
              <a:t>.</a:t>
            </a:r>
          </a:p>
          <a:p>
            <a:r>
              <a:rPr lang="en-US" dirty="0">
                <a:latin typeface="Lucida Sans" charset="0"/>
                <a:ea typeface="Lucida Sans" charset="0"/>
                <a:cs typeface="Lucida Sans" charset="0"/>
              </a:rPr>
              <a:t>Recall the story of the concubine, the men of </a:t>
            </a:r>
            <a:r>
              <a:rPr lang="en-US" dirty="0" err="1">
                <a:latin typeface="Lucida Sans" charset="0"/>
                <a:ea typeface="Lucida Sans" charset="0"/>
                <a:cs typeface="Lucida Sans" charset="0"/>
              </a:rPr>
              <a:t>Gibeah</a:t>
            </a:r>
            <a:r>
              <a:rPr lang="en-US" dirty="0">
                <a:latin typeface="Lucida Sans" charset="0"/>
                <a:ea typeface="Lucida Sans" charset="0"/>
                <a:cs typeface="Lucida Sans" charset="0"/>
              </a:rPr>
              <a:t>, and the tribe of Benjamin.</a:t>
            </a:r>
          </a:p>
          <a:p>
            <a:r>
              <a:rPr lang="en-US" dirty="0">
                <a:latin typeface="Lucida Sans" charset="0"/>
                <a:ea typeface="Lucida Sans" charset="0"/>
                <a:cs typeface="Lucida Sans" charset="0"/>
              </a:rPr>
              <a:t>Recite Judges 21:25.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8650" y="145208"/>
            <a:ext cx="7886700" cy="7460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latin typeface="Lucida Sans" charset="0"/>
                <a:ea typeface="Lucida Sans" charset="0"/>
                <a:cs typeface="Lucida Sans" charset="0"/>
              </a:rPr>
              <a:t>Class Objectives</a:t>
            </a:r>
          </a:p>
        </p:txBody>
      </p:sp>
    </p:spTree>
    <p:extLst>
      <p:ext uri="{BB962C8B-B14F-4D97-AF65-F5344CB8AC3E}">
        <p14:creationId xmlns:p14="http://schemas.microsoft.com/office/powerpoint/2010/main" val="41668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675097"/>
              </p:ext>
            </p:extLst>
          </p:nvPr>
        </p:nvGraphicFramePr>
        <p:xfrm>
          <a:off x="173475" y="244436"/>
          <a:ext cx="7554411" cy="636598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181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181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181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24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Enemy</a:t>
                      </a:r>
                      <a:endParaRPr lang="en-US" sz="3200" dirty="0">
                        <a:solidFill>
                          <a:schemeClr val="tx1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Judge</a:t>
                      </a:r>
                      <a:endParaRPr lang="en-US" sz="3200" dirty="0">
                        <a:solidFill>
                          <a:schemeClr val="tx1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Unique </a:t>
                      </a:r>
                      <a:endParaRPr lang="en-US" sz="3200" dirty="0">
                        <a:solidFill>
                          <a:schemeClr val="tx1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64477"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64477"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64477"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64477"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64477"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</a:tr>
              <a:tr h="964477"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798999" y="992667"/>
            <a:ext cx="23033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Othniel</a:t>
            </a:r>
            <a:endParaRPr lang="en-US" sz="32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223" y="843323"/>
            <a:ext cx="27321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Mesopotamia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(</a:t>
            </a:r>
            <a:r>
              <a:rPr lang="en-US" sz="2000" dirty="0" err="1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Cushan-rishathaim</a:t>
            </a:r>
            <a:r>
              <a:rPr lang="en-US" sz="200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85995" y="838238"/>
            <a:ext cx="24049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Caleb’s nephew</a:t>
            </a:r>
            <a:endParaRPr lang="en-US" sz="24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98999" y="1945696"/>
            <a:ext cx="23033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Ehud</a:t>
            </a:r>
            <a:endParaRPr lang="en-US" sz="32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2543" y="1752296"/>
            <a:ext cx="23033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Moabites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(</a:t>
            </a:r>
            <a:r>
              <a:rPr lang="en-US" sz="2800" dirty="0" err="1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Eglon</a:t>
            </a:r>
            <a:r>
              <a:rPr lang="en-US" sz="280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23982" y="1793262"/>
            <a:ext cx="2466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left-handed secret assassin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98999" y="2723299"/>
            <a:ext cx="23033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Deborah </a:t>
            </a:r>
            <a:r>
              <a:rPr lang="en-US" sz="280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(Barak)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2542" y="2730899"/>
            <a:ext cx="230336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Canaanites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(</a:t>
            </a:r>
            <a:r>
              <a:rPr lang="en-US" sz="2400" dirty="0" err="1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Jabin</a:t>
            </a:r>
            <a:r>
              <a:rPr lang="en-US" sz="240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/</a:t>
            </a:r>
            <a:r>
              <a:rPr lang="en-US" sz="2400" dirty="0" err="1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Sisera</a:t>
            </a:r>
            <a:r>
              <a:rPr lang="en-US" sz="240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04026" y="2730899"/>
            <a:ext cx="23033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chariots in the rain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98999" y="3698801"/>
            <a:ext cx="23033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Gideon (</a:t>
            </a:r>
            <a:r>
              <a:rPr lang="en-US" sz="28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Abimelech</a:t>
            </a:r>
            <a:r>
              <a:rPr lang="en-US" sz="28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)</a:t>
            </a:r>
            <a:endParaRPr lang="en-US" sz="28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2542" y="3751813"/>
            <a:ext cx="230336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Midianites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(</a:t>
            </a:r>
            <a:r>
              <a:rPr lang="en-US" dirty="0" err="1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Zebah</a:t>
            </a:r>
            <a:r>
              <a:rPr lang="en-US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/</a:t>
            </a:r>
            <a:r>
              <a:rPr lang="en-US" dirty="0" err="1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Zalmunna</a:t>
            </a:r>
            <a:r>
              <a:rPr lang="en-US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)</a:t>
            </a:r>
            <a:endParaRPr lang="en-US" sz="16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25455" y="3751813"/>
            <a:ext cx="23033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300 men with torches</a:t>
            </a:r>
            <a:endParaRPr lang="en-US" sz="24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98999" y="4887814"/>
            <a:ext cx="2303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Jephthah</a:t>
            </a:r>
            <a:endParaRPr lang="en-US" sz="28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4556" y="4887814"/>
            <a:ext cx="2303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Ammonites</a:t>
            </a:r>
            <a:endParaRPr lang="en-US" sz="16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36794" y="4733925"/>
            <a:ext cx="23033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Vows to sacrifice</a:t>
            </a:r>
            <a:r>
              <a:rPr lang="mr-IN" sz="24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…</a:t>
            </a:r>
            <a:endParaRPr lang="en-US" sz="24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98999" y="5836286"/>
            <a:ext cx="2303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Samson</a:t>
            </a:r>
            <a:endParaRPr lang="en-US" sz="28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4556" y="5836302"/>
            <a:ext cx="2303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Phillistines</a:t>
            </a:r>
            <a:endParaRPr lang="en-US" sz="16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25454" y="5672171"/>
            <a:ext cx="23033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“For my two eyes”</a:t>
            </a:r>
            <a:endParaRPr lang="en-US" sz="24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546842" y="2470539"/>
            <a:ext cx="1491649" cy="46166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Shamgar</a:t>
            </a:r>
            <a:endParaRPr lang="en-US" sz="24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546841" y="4175854"/>
            <a:ext cx="1491649" cy="83099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Tola</a:t>
            </a:r>
            <a:endParaRPr lang="en-US" sz="2400" dirty="0" smtClean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Jair</a:t>
            </a:r>
            <a:endParaRPr lang="en-US" sz="24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546840" y="5114100"/>
            <a:ext cx="1491649" cy="1200329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Ibzan</a:t>
            </a:r>
            <a:endParaRPr lang="en-US" sz="24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Elon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Abdon</a:t>
            </a:r>
            <a:endParaRPr lang="en-US" sz="24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65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 animBg="1"/>
      <p:bldP spid="29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5208"/>
            <a:ext cx="7886700" cy="746044"/>
          </a:xfrm>
        </p:spPr>
        <p:txBody>
          <a:bodyPr/>
          <a:lstStyle/>
          <a:p>
            <a:pPr algn="ctr"/>
            <a:r>
              <a:rPr lang="en-US" dirty="0" smtClean="0">
                <a:latin typeface="Lucida Sans" charset="0"/>
                <a:ea typeface="Lucida Sans" charset="0"/>
                <a:cs typeface="Lucida Sans" charset="0"/>
              </a:rPr>
              <a:t>Cycle of Sin in Judges</a:t>
            </a:r>
            <a:endParaRPr lang="en-US" dirty="0"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6" name="Donut 5"/>
          <p:cNvSpPr/>
          <p:nvPr/>
        </p:nvSpPr>
        <p:spPr>
          <a:xfrm>
            <a:off x="2283106" y="1365813"/>
            <a:ext cx="4577787" cy="4583573"/>
          </a:xfrm>
          <a:prstGeom prst="donut">
            <a:avLst>
              <a:gd name="adj" fmla="val 124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14659" y="1076446"/>
            <a:ext cx="2914679" cy="138499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“did evil in the sight of the Lord.” (2:11)</a:t>
            </a:r>
            <a:endParaRPr lang="en-US" sz="28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44130" y="2936002"/>
            <a:ext cx="3176864" cy="138499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“the hand of the Lord was against them.” (2:15)</a:t>
            </a:r>
            <a:endParaRPr lang="en-US" sz="28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09654" y="4853758"/>
            <a:ext cx="3118979" cy="138499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“the Lord was moved</a:t>
            </a:r>
            <a:r>
              <a:rPr lang="mr-IN" sz="28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…</a:t>
            </a:r>
            <a:r>
              <a:rPr lang="en-US" sz="28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by their groaning.” (2:18)</a:t>
            </a:r>
            <a:endParaRPr lang="en-US" sz="28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4091" y="2965101"/>
            <a:ext cx="2974693" cy="138499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“the Lord raised up judges for them.” (2:18)</a:t>
            </a:r>
            <a:endParaRPr lang="en-US" sz="28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38755" y="1245723"/>
            <a:ext cx="752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latin typeface="Lucida Sans" charset="0"/>
                <a:ea typeface="Lucida Sans" charset="0"/>
                <a:cs typeface="Lucida Sans" charset="0"/>
              </a:rPr>
              <a:t>sin</a:t>
            </a:r>
            <a:endParaRPr lang="en-US" sz="2800"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5181" y="4350361"/>
            <a:ext cx="1845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latin typeface="Lucida Sans" charset="0"/>
                <a:ea typeface="Lucida Sans" charset="0"/>
                <a:cs typeface="Lucida Sans" charset="0"/>
              </a:rPr>
              <a:t>servitude</a:t>
            </a:r>
            <a:endParaRPr lang="en-US" sz="2800"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7074" y="5416387"/>
            <a:ext cx="2322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latin typeface="Lucida Sans" charset="0"/>
                <a:ea typeface="Lucida Sans" charset="0"/>
                <a:cs typeface="Lucida Sans" charset="0"/>
              </a:rPr>
              <a:t>supplication</a:t>
            </a:r>
            <a:endParaRPr lang="en-US" sz="2800"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5980" y="2297198"/>
            <a:ext cx="1928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latin typeface="Lucida Sans" charset="0"/>
                <a:ea typeface="Lucida Sans" charset="0"/>
                <a:cs typeface="Lucida Sans" charset="0"/>
              </a:rPr>
              <a:t>salvation</a:t>
            </a:r>
            <a:endParaRPr lang="en-US" sz="2800">
              <a:latin typeface="Lucida Sans" charset="0"/>
              <a:ea typeface="Lucida Sans" charset="0"/>
              <a:cs typeface="Lucida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06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allAtOnce" animBg="1"/>
      <p:bldP spid="8" grpId="0" build="allAtOnce" animBg="1"/>
      <p:bldP spid="9" grpId="0" build="allAtOnce" animBg="1"/>
      <p:bldP spid="10" grpId="0" build="allAtOnce" animBg="1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onut 21"/>
          <p:cNvSpPr/>
          <p:nvPr/>
        </p:nvSpPr>
        <p:spPr>
          <a:xfrm>
            <a:off x="5794471" y="4406813"/>
            <a:ext cx="1944547" cy="1990846"/>
          </a:xfrm>
          <a:prstGeom prst="donut">
            <a:avLst>
              <a:gd name="adj" fmla="val 100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onut 20"/>
          <p:cNvSpPr/>
          <p:nvPr/>
        </p:nvSpPr>
        <p:spPr>
          <a:xfrm>
            <a:off x="3594129" y="3316764"/>
            <a:ext cx="1944547" cy="1990846"/>
          </a:xfrm>
          <a:prstGeom prst="donut">
            <a:avLst>
              <a:gd name="adj" fmla="val 100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Donut 2"/>
          <p:cNvSpPr/>
          <p:nvPr/>
        </p:nvSpPr>
        <p:spPr>
          <a:xfrm>
            <a:off x="1293806" y="2085460"/>
            <a:ext cx="1944547" cy="1990846"/>
          </a:xfrm>
          <a:prstGeom prst="donut">
            <a:avLst>
              <a:gd name="adj" fmla="val 100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5208"/>
            <a:ext cx="7886700" cy="746044"/>
          </a:xfrm>
        </p:spPr>
        <p:txBody>
          <a:bodyPr/>
          <a:lstStyle/>
          <a:p>
            <a:pPr algn="ctr"/>
            <a:r>
              <a:rPr lang="en-US" dirty="0">
                <a:latin typeface="Lucida Sans" charset="0"/>
                <a:ea typeface="Lucida Sans" charset="0"/>
                <a:cs typeface="Lucida Sans" charset="0"/>
              </a:rPr>
              <a:t>The Downward Spiral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2984" y="1052834"/>
            <a:ext cx="3503512" cy="52322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Prologue (ch.1-3)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7702" y="1635971"/>
            <a:ext cx="1946722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Deborah &amp; Barak (ch.4-5)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72764" y="2927192"/>
            <a:ext cx="2293639" cy="138499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Gideon </a:t>
            </a:r>
            <a:r>
              <a:rPr lang="en-US" sz="280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&amp; Abimelech </a:t>
            </a:r>
            <a:r>
              <a:rPr lang="en-US" sz="280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(ch.6-9)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73087" y="4228674"/>
            <a:ext cx="2148095" cy="9541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Jephthah </a:t>
            </a:r>
            <a:r>
              <a:rPr lang="en-US" sz="280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(ch.10-12)</a:t>
            </a:r>
            <a:endParaRPr lang="en-US" sz="28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21183" y="5112493"/>
            <a:ext cx="2035671" cy="95410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Samson (ch.13-16)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19241" y="6136049"/>
            <a:ext cx="4076217" cy="52322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Epilogue (ch.17-21)</a:t>
            </a:r>
          </a:p>
        </p:txBody>
      </p:sp>
    </p:spTree>
    <p:extLst>
      <p:ext uri="{BB962C8B-B14F-4D97-AF65-F5344CB8AC3E}">
        <p14:creationId xmlns:p14="http://schemas.microsoft.com/office/powerpoint/2010/main" val="177830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238340"/>
              </p:ext>
            </p:extLst>
          </p:nvPr>
        </p:nvGraphicFramePr>
        <p:xfrm>
          <a:off x="173473" y="244436"/>
          <a:ext cx="8794681" cy="636598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476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9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950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59169"/>
                <a:gridCol w="1453662"/>
                <a:gridCol w="1348154"/>
              </a:tblGrid>
              <a:tr h="524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Judge</a:t>
                      </a:r>
                      <a:endParaRPr lang="en-US" sz="3200" dirty="0">
                        <a:solidFill>
                          <a:schemeClr val="tx1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Sin</a:t>
                      </a:r>
                      <a:endParaRPr lang="en-US" sz="3200" dirty="0">
                        <a:solidFill>
                          <a:schemeClr val="tx1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Sold </a:t>
                      </a:r>
                      <a:endParaRPr lang="en-US" sz="3200" dirty="0">
                        <a:solidFill>
                          <a:schemeClr val="tx1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+mn-lt"/>
                          <a:ea typeface="Lucida Sans" charset="0"/>
                          <a:cs typeface="Lucida Sans" charset="0"/>
                        </a:rPr>
                        <a:t>Sup.</a:t>
                      </a:r>
                      <a:endParaRPr lang="en-US" sz="3200" dirty="0">
                        <a:solidFill>
                          <a:schemeClr val="tx1"/>
                        </a:solidFill>
                        <a:latin typeface="+mn-lt"/>
                        <a:ea typeface="Lucida Sans" charset="0"/>
                        <a:cs typeface="Lucida Sans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+mn-lt"/>
                          <a:ea typeface="Lucida Sans" charset="0"/>
                          <a:cs typeface="Lucida Sans" charset="0"/>
                        </a:rPr>
                        <a:t>Salv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+mn-lt"/>
                          <a:ea typeface="Lucida Sans" charset="0"/>
                          <a:cs typeface="Lucida Sans" charset="0"/>
                        </a:rPr>
                        <a:t>.</a:t>
                      </a:r>
                      <a:endParaRPr lang="en-US" sz="3200" dirty="0">
                        <a:solidFill>
                          <a:schemeClr val="tx1"/>
                        </a:solidFill>
                        <a:latin typeface="+mn-lt"/>
                        <a:ea typeface="Lucida Sans" charset="0"/>
                        <a:cs typeface="Lucida Sans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+mn-lt"/>
                          <a:ea typeface="Lucida Sans" charset="0"/>
                          <a:cs typeface="Lucida Sans" charset="0"/>
                        </a:rPr>
                        <a:t>Rest</a:t>
                      </a:r>
                      <a:endParaRPr lang="en-US" sz="3200" dirty="0">
                        <a:solidFill>
                          <a:schemeClr val="tx1"/>
                        </a:solidFill>
                        <a:latin typeface="+mn-lt"/>
                        <a:ea typeface="Lucida Sans" charset="0"/>
                        <a:cs typeface="Lucida Sans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64477"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64477"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64477"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64477"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64477"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</a:tr>
              <a:tr h="964477"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  <a:latin typeface="Lucida Sans" charset="0"/>
                        <a:ea typeface="Lucida Sans" charset="0"/>
                        <a:cs typeface="Lucida Sans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9248" y="992667"/>
            <a:ext cx="23033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Othniel</a:t>
            </a:r>
            <a:endParaRPr lang="en-US" sz="32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248" y="1945696"/>
            <a:ext cx="23033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Ehud</a:t>
            </a:r>
            <a:endParaRPr lang="en-US" sz="32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9248" y="2730898"/>
            <a:ext cx="23033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Deborah </a:t>
            </a:r>
            <a:r>
              <a:rPr lang="en-US" sz="280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(Barak)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9248" y="3698801"/>
            <a:ext cx="23033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Gideon (</a:t>
            </a:r>
            <a:r>
              <a:rPr lang="en-US" sz="28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Abimelech</a:t>
            </a:r>
            <a:r>
              <a:rPr lang="en-US" sz="28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)</a:t>
            </a:r>
            <a:endParaRPr lang="en-US" sz="28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9248" y="4887814"/>
            <a:ext cx="2303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Jephthah</a:t>
            </a:r>
            <a:endParaRPr lang="en-US" sz="28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248" y="5836286"/>
            <a:ext cx="2303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Samson</a:t>
            </a:r>
            <a:endParaRPr lang="en-US" sz="28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82610" y="1058779"/>
            <a:ext cx="845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3:7</a:t>
            </a:r>
            <a:endParaRPr lang="en-US" sz="24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320102" y="2018321"/>
            <a:ext cx="970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3:12</a:t>
            </a:r>
            <a:endParaRPr lang="en-US" sz="24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308426" y="2977863"/>
            <a:ext cx="970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4:1</a:t>
            </a:r>
            <a:endParaRPr lang="en-US" sz="24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308426" y="3931970"/>
            <a:ext cx="970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6</a:t>
            </a:r>
            <a:r>
              <a:rPr lang="en-US" sz="240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:1</a:t>
            </a:r>
            <a:endParaRPr lang="en-US" sz="24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308426" y="4899873"/>
            <a:ext cx="970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10:6</a:t>
            </a:r>
            <a:endParaRPr lang="en-US" sz="24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308426" y="5856836"/>
            <a:ext cx="970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13:1</a:t>
            </a:r>
            <a:endParaRPr lang="en-US" sz="24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390798" y="1054221"/>
            <a:ext cx="845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3:8</a:t>
            </a:r>
            <a:endParaRPr lang="en-US" sz="24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345875" y="2018321"/>
            <a:ext cx="134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3:12-14</a:t>
            </a:r>
            <a:endParaRPr lang="en-US" sz="24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45875" y="2977863"/>
            <a:ext cx="1171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4:2-3</a:t>
            </a:r>
            <a:endParaRPr lang="en-US" sz="24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345875" y="3945021"/>
            <a:ext cx="1110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6:1-6</a:t>
            </a:r>
            <a:endParaRPr lang="en-US" sz="24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345875" y="4918591"/>
            <a:ext cx="935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10:5</a:t>
            </a:r>
            <a:endParaRPr lang="en-US" sz="24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316614" y="5852554"/>
            <a:ext cx="970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13:1</a:t>
            </a:r>
            <a:endParaRPr lang="en-US" sz="24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018887" y="1063711"/>
            <a:ext cx="845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3:9</a:t>
            </a:r>
            <a:endParaRPr lang="en-US" sz="24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973964" y="2018321"/>
            <a:ext cx="935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3:15</a:t>
            </a:r>
            <a:endParaRPr lang="en-US" sz="24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855630" y="2977863"/>
            <a:ext cx="1171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4:3</a:t>
            </a:r>
            <a:endParaRPr lang="en-US" sz="24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855630" y="3945021"/>
            <a:ext cx="1171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6:7-10</a:t>
            </a:r>
            <a:endParaRPr lang="en-US" sz="24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635797" y="4927994"/>
            <a:ext cx="1644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10:10-16</a:t>
            </a:r>
            <a:endParaRPr lang="en-US" sz="24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449662" y="1054220"/>
            <a:ext cx="845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3:9</a:t>
            </a:r>
            <a:endParaRPr lang="en-US" sz="24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404739" y="1996754"/>
            <a:ext cx="935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3:15</a:t>
            </a:r>
            <a:endParaRPr lang="en-US" sz="24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356745" y="2977118"/>
            <a:ext cx="1171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4:4-6</a:t>
            </a:r>
            <a:endParaRPr lang="en-US" sz="24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280490" y="3965948"/>
            <a:ext cx="1357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6:11-14</a:t>
            </a:r>
            <a:endParaRPr lang="en-US" sz="24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349208" y="5848035"/>
            <a:ext cx="1219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13:2-5</a:t>
            </a:r>
            <a:endParaRPr lang="en-US" sz="24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802719" y="1081274"/>
            <a:ext cx="972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3:11</a:t>
            </a:r>
            <a:endParaRPr lang="en-US" sz="24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802719" y="1993294"/>
            <a:ext cx="972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3:30</a:t>
            </a:r>
            <a:endParaRPr lang="en-US" sz="24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802719" y="2977118"/>
            <a:ext cx="972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5:31</a:t>
            </a:r>
            <a:endParaRPr lang="en-US" sz="24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816762" y="3965948"/>
            <a:ext cx="972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8:28</a:t>
            </a:r>
            <a:endParaRPr lang="en-US" sz="24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476835" y="2313774"/>
            <a:ext cx="6171059" cy="1815882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Other signs of decline: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Personal character of the judge.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Interactions with Jehovah.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Conflict between the tribes. </a:t>
            </a:r>
            <a:endParaRPr lang="en-US" sz="28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476834" y="4214792"/>
            <a:ext cx="6171059" cy="954107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And yet</a:t>
            </a:r>
            <a:r>
              <a:rPr lang="mr-IN" sz="28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…</a:t>
            </a:r>
            <a:r>
              <a:rPr lang="en-US" sz="28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“</a:t>
            </a:r>
            <a:r>
              <a:rPr lang="en-US" sz="2800" dirty="0" smtClean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the Spirit of the Lord” used four times in Samson story. </a:t>
            </a:r>
            <a:endParaRPr lang="en-US" sz="28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196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 uiExpand="1" build="p" animBg="1"/>
      <p:bldP spid="5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onut 21"/>
          <p:cNvSpPr/>
          <p:nvPr/>
        </p:nvSpPr>
        <p:spPr>
          <a:xfrm>
            <a:off x="5794471" y="4406813"/>
            <a:ext cx="1944547" cy="1990846"/>
          </a:xfrm>
          <a:prstGeom prst="donut">
            <a:avLst>
              <a:gd name="adj" fmla="val 100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onut 20"/>
          <p:cNvSpPr/>
          <p:nvPr/>
        </p:nvSpPr>
        <p:spPr>
          <a:xfrm>
            <a:off x="3594129" y="3316764"/>
            <a:ext cx="1944547" cy="1990846"/>
          </a:xfrm>
          <a:prstGeom prst="donut">
            <a:avLst>
              <a:gd name="adj" fmla="val 100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Donut 2"/>
          <p:cNvSpPr/>
          <p:nvPr/>
        </p:nvSpPr>
        <p:spPr>
          <a:xfrm>
            <a:off x="1293806" y="2085460"/>
            <a:ext cx="1944547" cy="1990846"/>
          </a:xfrm>
          <a:prstGeom prst="donut">
            <a:avLst>
              <a:gd name="adj" fmla="val 100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5208"/>
            <a:ext cx="7886700" cy="746044"/>
          </a:xfrm>
        </p:spPr>
        <p:txBody>
          <a:bodyPr/>
          <a:lstStyle/>
          <a:p>
            <a:pPr algn="ctr"/>
            <a:r>
              <a:rPr lang="en-US" dirty="0">
                <a:latin typeface="Lucida Sans" charset="0"/>
                <a:ea typeface="Lucida Sans" charset="0"/>
                <a:cs typeface="Lucida Sans" charset="0"/>
              </a:rPr>
              <a:t>The Downward Spiral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2984" y="1052834"/>
            <a:ext cx="3503512" cy="52322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Prologue (ch.1-3)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7702" y="1635971"/>
            <a:ext cx="1946722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Deborah &amp; Barak (ch.4-5)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72764" y="2927192"/>
            <a:ext cx="2293639" cy="138499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Gideon </a:t>
            </a:r>
            <a:r>
              <a:rPr lang="en-US" sz="280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&amp; Abimelech </a:t>
            </a:r>
            <a:r>
              <a:rPr lang="en-US" sz="280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(ch.6-9)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73087" y="4228674"/>
            <a:ext cx="2148095" cy="9541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Jephthah </a:t>
            </a:r>
            <a:r>
              <a:rPr lang="en-US" sz="280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(ch.10-12)</a:t>
            </a:r>
            <a:endParaRPr lang="en-US" sz="2800" dirty="0">
              <a:solidFill>
                <a:schemeClr val="bg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21183" y="5112493"/>
            <a:ext cx="2035671" cy="95410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Samson (ch.13-16)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19241" y="6136049"/>
            <a:ext cx="4076217" cy="52322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rPr>
              <a:t>Epilogue (ch.17-21)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62985" y="5501620"/>
            <a:ext cx="3206187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Horrifying stories </a:t>
            </a:r>
            <a:r>
              <a:rPr lang="en-US" sz="2400" dirty="0"/>
              <a:t>of people doing “right in their </a:t>
            </a:r>
            <a:r>
              <a:rPr lang="en-US" sz="2400"/>
              <a:t>own eyes.”</a:t>
            </a:r>
            <a:endParaRPr lang="en-US" sz="2400" dirty="0"/>
          </a:p>
        </p:txBody>
      </p:sp>
      <p:sp>
        <p:nvSpPr>
          <p:cNvPr id="24" name="Freeform 23"/>
          <p:cNvSpPr/>
          <p:nvPr/>
        </p:nvSpPr>
        <p:spPr>
          <a:xfrm>
            <a:off x="3862552" y="6129868"/>
            <a:ext cx="1056289" cy="270932"/>
          </a:xfrm>
          <a:custGeom>
            <a:avLst/>
            <a:gdLst>
              <a:gd name="connsiteX0" fmla="*/ 1056289 w 1056289"/>
              <a:gd name="connsiteY0" fmla="*/ 270932 h 270932"/>
              <a:gd name="connsiteX1" fmla="*/ 599089 w 1056289"/>
              <a:gd name="connsiteY1" fmla="*/ 18684 h 270932"/>
              <a:gd name="connsiteX2" fmla="*/ 0 w 1056289"/>
              <a:gd name="connsiteY2" fmla="*/ 18684 h 270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56289" h="270932">
                <a:moveTo>
                  <a:pt x="1056289" y="270932"/>
                </a:moveTo>
                <a:cubicBezTo>
                  <a:pt x="915713" y="165828"/>
                  <a:pt x="775137" y="60725"/>
                  <a:pt x="599089" y="18684"/>
                </a:cubicBezTo>
                <a:cubicBezTo>
                  <a:pt x="423041" y="-23357"/>
                  <a:pt x="0" y="18684"/>
                  <a:pt x="0" y="18684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69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5208"/>
            <a:ext cx="7886700" cy="746044"/>
          </a:xfrm>
        </p:spPr>
        <p:txBody>
          <a:bodyPr/>
          <a:lstStyle/>
          <a:p>
            <a:pPr algn="ctr"/>
            <a:r>
              <a:rPr lang="en-US" dirty="0">
                <a:latin typeface="Lucida Sans" charset="0"/>
                <a:ea typeface="Lucida Sans" charset="0"/>
                <a:cs typeface="Lucida Sans" charset="0"/>
              </a:rPr>
              <a:t>Judges </a:t>
            </a:r>
            <a:r>
              <a:rPr lang="en-US" dirty="0" smtClean="0">
                <a:latin typeface="Lucida Sans" charset="0"/>
                <a:ea typeface="Lucida Sans" charset="0"/>
                <a:cs typeface="Lucida Sans" charset="0"/>
              </a:rPr>
              <a:t>17</a:t>
            </a:r>
            <a:endParaRPr lang="en-US" dirty="0"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69782"/>
            <a:ext cx="7886700" cy="5266481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3600" dirty="0">
                <a:latin typeface="Lucida Sans" charset="0"/>
                <a:ea typeface="Lucida Sans" charset="0"/>
                <a:cs typeface="Lucida Sans" charset="0"/>
              </a:rPr>
              <a:t>Questions: 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>
                <a:latin typeface="Lucida Sans" charset="0"/>
                <a:ea typeface="Lucida Sans" charset="0"/>
                <a:cs typeface="Lucida Sans" charset="0"/>
              </a:rPr>
              <a:t>How are the individuals in the story doing “right in their own eyes”?</a:t>
            </a:r>
            <a:endParaRPr lang="en-US" sz="3200" dirty="0">
              <a:latin typeface="Lucida Sans" charset="0"/>
              <a:ea typeface="Lucida Sans" charset="0"/>
              <a:cs typeface="Lucida Sans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>
                <a:latin typeface="Lucida Sans" charset="0"/>
                <a:ea typeface="Lucida Sans" charset="0"/>
                <a:cs typeface="Lucida Sans" charset="0"/>
              </a:rPr>
              <a:t>What’s the attitude toward God?</a:t>
            </a:r>
            <a:endParaRPr lang="en-US" sz="3200" dirty="0">
              <a:latin typeface="Lucida Sans" charset="0"/>
              <a:ea typeface="Lucida Sans" charset="0"/>
              <a:cs typeface="Lucida Sans" charset="0"/>
            </a:endParaRPr>
          </a:p>
          <a:p>
            <a:pPr>
              <a:spcBef>
                <a:spcPts val="600"/>
              </a:spcBef>
            </a:pPr>
            <a:r>
              <a:rPr lang="en-US" sz="3600" dirty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Notes: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Micah means “Who is like Yahweh”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Graven image for Yahweh? (Ex.32)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“filled the hand of the Levite” (12)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“Now I know Yahweh will prosper me</a:t>
            </a:r>
            <a:r>
              <a:rPr lang="mr-IN" sz="3200" dirty="0" smtClean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…</a:t>
            </a:r>
            <a:r>
              <a:rPr lang="en-US" sz="3200" dirty="0" smtClean="0">
                <a:solidFill>
                  <a:schemeClr val="accent1"/>
                </a:solidFill>
                <a:latin typeface="Lucida Sans" charset="0"/>
                <a:ea typeface="Lucida Sans" charset="0"/>
                <a:cs typeface="Lucida Sans" charset="0"/>
              </a:rPr>
              <a:t>” (13)</a:t>
            </a:r>
            <a:endParaRPr lang="en-US" sz="3200" dirty="0" smtClean="0">
              <a:solidFill>
                <a:schemeClr val="accent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4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324</TotalTime>
  <Words>630</Words>
  <Application>Microsoft Macintosh PowerPoint</Application>
  <PresentationFormat>On-screen Show (4:3)</PresentationFormat>
  <Paragraphs>144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Calibri Light</vt:lpstr>
      <vt:lpstr>Lucida Sans</vt:lpstr>
      <vt:lpstr>Arial</vt:lpstr>
      <vt:lpstr>Office Theme</vt:lpstr>
      <vt:lpstr>The Book of Judges</vt:lpstr>
      <vt:lpstr>Goals of this Class</vt:lpstr>
      <vt:lpstr>PowerPoint Presentation</vt:lpstr>
      <vt:lpstr>PowerPoint Presentation</vt:lpstr>
      <vt:lpstr>Cycle of Sin in Judges</vt:lpstr>
      <vt:lpstr>The Downward Spiral</vt:lpstr>
      <vt:lpstr>PowerPoint Presentation</vt:lpstr>
      <vt:lpstr>The Downward Spiral</vt:lpstr>
      <vt:lpstr>Judges 17</vt:lpstr>
      <vt:lpstr>Judges 18:1-13</vt:lpstr>
      <vt:lpstr>Judges 18:14-31</vt:lpstr>
      <vt:lpstr>The Book of Judges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 of Judges</dc:title>
  <dc:creator>Microsoft Office User</dc:creator>
  <cp:lastModifiedBy>Microsoft Office User</cp:lastModifiedBy>
  <cp:revision>27</cp:revision>
  <dcterms:created xsi:type="dcterms:W3CDTF">2020-12-02T20:21:03Z</dcterms:created>
  <dcterms:modified xsi:type="dcterms:W3CDTF">2021-01-02T22:32:02Z</dcterms:modified>
</cp:coreProperties>
</file>