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1" r:id="rId1"/>
  </p:sldMasterIdLst>
  <p:sldIdLst>
    <p:sldId id="256" r:id="rId2"/>
    <p:sldId id="283" r:id="rId3"/>
    <p:sldId id="284" r:id="rId4"/>
    <p:sldId id="263" r:id="rId5"/>
    <p:sldId id="286" r:id="rId6"/>
    <p:sldId id="282" r:id="rId7"/>
    <p:sldId id="287" r:id="rId8"/>
    <p:sldId id="273" r:id="rId9"/>
    <p:sldId id="288" r:id="rId10"/>
    <p:sldId id="257" r:id="rId11"/>
    <p:sldId id="258" r:id="rId12"/>
    <p:sldId id="281" r:id="rId13"/>
    <p:sldId id="289" r:id="rId14"/>
    <p:sldId id="271" r:id="rId15"/>
    <p:sldId id="277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3"/>
    <p:restoredTop sz="94611"/>
  </p:normalViewPr>
  <p:slideViewPr>
    <p:cSldViewPr snapToGrid="0" snapToObjects="1">
      <p:cViewPr varScale="1">
        <p:scale>
          <a:sx n="69" d="100"/>
          <a:sy n="69" d="100"/>
        </p:scale>
        <p:origin x="200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2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5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5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4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9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0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1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5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35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The Book of Judges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December 2020 – January 2021</a:t>
            </a:r>
          </a:p>
          <a:p>
            <a:r>
              <a:rPr lang="en-US" sz="3200" dirty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Bellaire church of Christ</a:t>
            </a:r>
          </a:p>
        </p:txBody>
      </p:sp>
    </p:spTree>
    <p:extLst>
      <p:ext uri="{BB962C8B-B14F-4D97-AF65-F5344CB8AC3E}">
        <p14:creationId xmlns:p14="http://schemas.microsoft.com/office/powerpoint/2010/main" val="193913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46044"/>
          </a:xfrm>
        </p:spPr>
        <p:txBody>
          <a:bodyPr/>
          <a:lstStyle/>
          <a:p>
            <a:pPr algn="ctr"/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Goals of this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1641"/>
            <a:ext cx="7886700" cy="482664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dirty="0">
                <a:latin typeface="Lucida Sans" charset="0"/>
                <a:ea typeface="Lucida Sans" charset="0"/>
                <a:cs typeface="Lucida Sans" charset="0"/>
              </a:rPr>
              <a:t>Avoid the destructive cycle of sin—in ourselves, our families, and our churches.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Lucida Sans" charset="0"/>
                <a:ea typeface="Lucida Sans" charset="0"/>
                <a:cs typeface="Lucida Sans" charset="0"/>
              </a:rPr>
              <a:t>Cultivate trust in God that grows from generation to generation.</a:t>
            </a:r>
          </a:p>
          <a:p>
            <a:r>
              <a:rPr lang="en-US" sz="3600" dirty="0">
                <a:latin typeface="Lucida Sans" charset="0"/>
                <a:ea typeface="Lucida Sans" charset="0"/>
                <a:cs typeface="Lucida Sans" charset="0"/>
              </a:rPr>
              <a:t>Recognize our desperate need (and the world’s need) for the kingship of Jesus Christ.</a:t>
            </a:r>
          </a:p>
        </p:txBody>
      </p:sp>
    </p:spTree>
    <p:extLst>
      <p:ext uri="{BB962C8B-B14F-4D97-AF65-F5344CB8AC3E}">
        <p14:creationId xmlns:p14="http://schemas.microsoft.com/office/powerpoint/2010/main" val="6986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767"/>
            <a:ext cx="7886700" cy="5347504"/>
          </a:xfrm>
        </p:spPr>
        <p:txBody>
          <a:bodyPr>
            <a:normAutofit/>
          </a:bodyPr>
          <a:lstStyle/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List all twelve judges (6 major, 6 minor) plus two extra leaders of note in the book.</a:t>
            </a:r>
          </a:p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Name the enemy defeated by each judge, and the unique events in each story. </a:t>
            </a:r>
          </a:p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Describe the four-part sin cycle. </a:t>
            </a:r>
          </a:p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Explain the overall trajectory of the collection of stories in Judges.</a:t>
            </a:r>
          </a:p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Recall the story of Micah &amp; the </a:t>
            </a:r>
            <a:r>
              <a:rPr lang="en-US" dirty="0" err="1">
                <a:latin typeface="Lucida Sans" charset="0"/>
                <a:ea typeface="Lucida Sans" charset="0"/>
                <a:cs typeface="Lucida Sans" charset="0"/>
              </a:rPr>
              <a:t>Danites</a:t>
            </a:r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.</a:t>
            </a:r>
          </a:p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Recall the story of the concubine, the men of </a:t>
            </a:r>
            <a:r>
              <a:rPr lang="en-US" dirty="0" err="1">
                <a:latin typeface="Lucida Sans" charset="0"/>
                <a:ea typeface="Lucida Sans" charset="0"/>
                <a:cs typeface="Lucida Sans" charset="0"/>
              </a:rPr>
              <a:t>Gibeah</a:t>
            </a:r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, and the tribe of Benjamin.</a:t>
            </a:r>
          </a:p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Recite Judges 21:25.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145208"/>
            <a:ext cx="7886700" cy="746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Class Objectives</a:t>
            </a:r>
          </a:p>
        </p:txBody>
      </p:sp>
    </p:spTree>
    <p:extLst>
      <p:ext uri="{BB962C8B-B14F-4D97-AF65-F5344CB8AC3E}">
        <p14:creationId xmlns:p14="http://schemas.microsoft.com/office/powerpoint/2010/main" val="41668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46044"/>
          </a:xfrm>
        </p:spPr>
        <p:txBody>
          <a:bodyPr/>
          <a:lstStyle/>
          <a:p>
            <a:pPr algn="ctr"/>
            <a:r>
              <a:rPr lang="en-US" dirty="0" smtClean="0">
                <a:latin typeface="Lucida Sans" charset="0"/>
                <a:ea typeface="Lucida Sans" charset="0"/>
                <a:cs typeface="Lucida Sans" charset="0"/>
              </a:rPr>
              <a:t>Cycle of Sin in Judges</a:t>
            </a:r>
            <a:endParaRPr lang="en-US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6" name="Donut 5"/>
          <p:cNvSpPr/>
          <p:nvPr/>
        </p:nvSpPr>
        <p:spPr>
          <a:xfrm>
            <a:off x="2283106" y="1365813"/>
            <a:ext cx="4577787" cy="4583573"/>
          </a:xfrm>
          <a:prstGeom prst="donut">
            <a:avLst>
              <a:gd name="adj" fmla="val 124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4659" y="1076446"/>
            <a:ext cx="2914679" cy="138499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“did evil in the sight of the Lord.” (2:11)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4130" y="2936002"/>
            <a:ext cx="3176864" cy="138499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“the hand of the Lord was against them.” (2:15)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9654" y="4853758"/>
            <a:ext cx="3118979" cy="138499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“the Lord was moved</a:t>
            </a:r>
            <a:r>
              <a:rPr lang="mr-IN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…</a:t>
            </a:r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by their groaning.” (2:18)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091" y="2965101"/>
            <a:ext cx="2974693" cy="138499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“the Lord raised up judges for them.” (2:18)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38755" y="1245723"/>
            <a:ext cx="75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Lucida Sans" charset="0"/>
                <a:ea typeface="Lucida Sans" charset="0"/>
                <a:cs typeface="Lucida Sans" charset="0"/>
              </a:rPr>
              <a:t>sin</a:t>
            </a:r>
            <a:endParaRPr lang="en-US" sz="280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5181" y="4350361"/>
            <a:ext cx="1845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Lucida Sans" charset="0"/>
                <a:ea typeface="Lucida Sans" charset="0"/>
                <a:cs typeface="Lucida Sans" charset="0"/>
              </a:rPr>
              <a:t>servitude</a:t>
            </a:r>
            <a:endParaRPr lang="en-US" sz="280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074" y="5416387"/>
            <a:ext cx="2322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Lucida Sans" charset="0"/>
                <a:ea typeface="Lucida Sans" charset="0"/>
                <a:cs typeface="Lucida Sans" charset="0"/>
              </a:rPr>
              <a:t>supplication</a:t>
            </a:r>
            <a:endParaRPr lang="en-US" sz="280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980" y="2297198"/>
            <a:ext cx="1928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Lucida Sans" charset="0"/>
                <a:ea typeface="Lucida Sans" charset="0"/>
                <a:cs typeface="Lucida Sans" charset="0"/>
              </a:rPr>
              <a:t>salvation</a:t>
            </a:r>
            <a:endParaRPr lang="en-US" sz="2800"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06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nut 21"/>
          <p:cNvSpPr/>
          <p:nvPr/>
        </p:nvSpPr>
        <p:spPr>
          <a:xfrm>
            <a:off x="5794471" y="4406813"/>
            <a:ext cx="1944547" cy="1990846"/>
          </a:xfrm>
          <a:prstGeom prst="donut">
            <a:avLst>
              <a:gd name="adj" fmla="val 10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nut 20"/>
          <p:cNvSpPr/>
          <p:nvPr/>
        </p:nvSpPr>
        <p:spPr>
          <a:xfrm>
            <a:off x="3594129" y="3316764"/>
            <a:ext cx="1944547" cy="1990846"/>
          </a:xfrm>
          <a:prstGeom prst="donut">
            <a:avLst>
              <a:gd name="adj" fmla="val 10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onut 2"/>
          <p:cNvSpPr/>
          <p:nvPr/>
        </p:nvSpPr>
        <p:spPr>
          <a:xfrm>
            <a:off x="1293806" y="2085460"/>
            <a:ext cx="1944547" cy="1990846"/>
          </a:xfrm>
          <a:prstGeom prst="donut">
            <a:avLst>
              <a:gd name="adj" fmla="val 10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46044"/>
          </a:xfrm>
        </p:spPr>
        <p:txBody>
          <a:bodyPr/>
          <a:lstStyle/>
          <a:p>
            <a:pPr algn="ctr"/>
            <a:r>
              <a:rPr lang="en-US" dirty="0" smtClean="0">
                <a:latin typeface="Lucida Sans" charset="0"/>
                <a:ea typeface="Lucida Sans" charset="0"/>
                <a:cs typeface="Lucida Sans" charset="0"/>
              </a:rPr>
              <a:t>The Downward Spiral</a:t>
            </a:r>
            <a:endParaRPr lang="en-US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84" y="1052834"/>
            <a:ext cx="350351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Prologue (ch.1-3)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702" y="1635971"/>
            <a:ext cx="1946722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Deborah &amp; Barak (ch.4-5)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72764" y="2927192"/>
            <a:ext cx="2293639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Gideon </a:t>
            </a:r>
            <a:r>
              <a:rPr lang="en-US" sz="28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&amp; Abimelech </a:t>
            </a:r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(ch.6-9)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3087" y="4228674"/>
            <a:ext cx="2148095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Jephthah </a:t>
            </a:r>
            <a:r>
              <a:rPr lang="en-US" sz="28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(ch.10-12)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21183" y="5112493"/>
            <a:ext cx="2035671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Samson (ch.13-16)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19241" y="6136049"/>
            <a:ext cx="4076217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Epilogue (ch.17-21)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8088" y="1163167"/>
            <a:ext cx="3206187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Failure to drive out the inhabitants, pattern of </a:t>
            </a:r>
            <a:r>
              <a:rPr lang="en-US" sz="2400" smtClean="0"/>
              <a:t>judges established.</a:t>
            </a:r>
            <a:endParaRPr lang="en-US" sz="2400"/>
          </a:p>
        </p:txBody>
      </p:sp>
      <p:sp>
        <p:nvSpPr>
          <p:cNvPr id="23" name="TextBox 22"/>
          <p:cNvSpPr txBox="1"/>
          <p:nvPr/>
        </p:nvSpPr>
        <p:spPr>
          <a:xfrm>
            <a:off x="662985" y="5501620"/>
            <a:ext cx="3206187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Horrifying stories </a:t>
            </a:r>
            <a:r>
              <a:rPr lang="en-US" sz="2400" dirty="0" smtClean="0"/>
              <a:t>of people doing “right in their </a:t>
            </a:r>
            <a:r>
              <a:rPr lang="en-US" sz="2400" smtClean="0"/>
              <a:t>own eyes.”</a:t>
            </a:r>
            <a:endParaRPr lang="en-US" sz="2400" dirty="0"/>
          </a:p>
        </p:txBody>
      </p:sp>
      <p:sp>
        <p:nvSpPr>
          <p:cNvPr id="5" name="Freeform 4"/>
          <p:cNvSpPr/>
          <p:nvPr/>
        </p:nvSpPr>
        <p:spPr>
          <a:xfrm>
            <a:off x="3783724" y="1292772"/>
            <a:ext cx="1324304" cy="504497"/>
          </a:xfrm>
          <a:custGeom>
            <a:avLst/>
            <a:gdLst>
              <a:gd name="connsiteX0" fmla="*/ 0 w 1324304"/>
              <a:gd name="connsiteY0" fmla="*/ 0 h 504497"/>
              <a:gd name="connsiteX1" fmla="*/ 662152 w 1324304"/>
              <a:gd name="connsiteY1" fmla="*/ 204952 h 504497"/>
              <a:gd name="connsiteX2" fmla="*/ 1324304 w 1324304"/>
              <a:gd name="connsiteY2" fmla="*/ 504497 h 504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4304" h="504497">
                <a:moveTo>
                  <a:pt x="0" y="0"/>
                </a:moveTo>
                <a:cubicBezTo>
                  <a:pt x="220717" y="60434"/>
                  <a:pt x="441435" y="120869"/>
                  <a:pt x="662152" y="204952"/>
                </a:cubicBezTo>
                <a:cubicBezTo>
                  <a:pt x="882869" y="289035"/>
                  <a:pt x="943304" y="378373"/>
                  <a:pt x="1324304" y="504497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862552" y="6129868"/>
            <a:ext cx="1056289" cy="270932"/>
          </a:xfrm>
          <a:custGeom>
            <a:avLst/>
            <a:gdLst>
              <a:gd name="connsiteX0" fmla="*/ 1056289 w 1056289"/>
              <a:gd name="connsiteY0" fmla="*/ 270932 h 270932"/>
              <a:gd name="connsiteX1" fmla="*/ 599089 w 1056289"/>
              <a:gd name="connsiteY1" fmla="*/ 18684 h 270932"/>
              <a:gd name="connsiteX2" fmla="*/ 0 w 1056289"/>
              <a:gd name="connsiteY2" fmla="*/ 18684 h 27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6289" h="270932">
                <a:moveTo>
                  <a:pt x="1056289" y="270932"/>
                </a:moveTo>
                <a:cubicBezTo>
                  <a:pt x="915713" y="165828"/>
                  <a:pt x="775137" y="60725"/>
                  <a:pt x="599089" y="18684"/>
                </a:cubicBezTo>
                <a:cubicBezTo>
                  <a:pt x="423041" y="-23357"/>
                  <a:pt x="0" y="18684"/>
                  <a:pt x="0" y="18684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7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3" grpId="0" animBg="1"/>
      <p:bldP spid="7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4" grpId="0" animBg="1"/>
      <p:bldP spid="23" grpId="0" animBg="1"/>
      <p:bldP spid="5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675097"/>
              </p:ext>
            </p:extLst>
          </p:nvPr>
        </p:nvGraphicFramePr>
        <p:xfrm>
          <a:off x="173475" y="244436"/>
          <a:ext cx="7554411" cy="63659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181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81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181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24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Enemy</a:t>
                      </a:r>
                      <a:endParaRPr lang="en-US" sz="3200" dirty="0">
                        <a:solidFill>
                          <a:schemeClr val="tx1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Judge</a:t>
                      </a:r>
                      <a:endParaRPr lang="en-US" sz="3200" dirty="0">
                        <a:solidFill>
                          <a:schemeClr val="tx1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Unique </a:t>
                      </a:r>
                      <a:endParaRPr lang="en-US" sz="3200" dirty="0">
                        <a:solidFill>
                          <a:schemeClr val="tx1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4477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4477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64477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6447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6447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96447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98999" y="992667"/>
            <a:ext cx="2303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Othniel</a:t>
            </a:r>
            <a:endParaRPr lang="en-US" sz="32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23" y="843323"/>
            <a:ext cx="2732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Mesopotamia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Cushan-rishathaim</a:t>
            </a:r>
            <a:r>
              <a:rPr lang="en-US" sz="20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5995" y="838238"/>
            <a:ext cx="2404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Caleb’s nephew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98999" y="1945696"/>
            <a:ext cx="2303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Ehud</a:t>
            </a:r>
            <a:endParaRPr lang="en-US" sz="32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543" y="1752296"/>
            <a:ext cx="2303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Moabites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</a:t>
            </a:r>
            <a:r>
              <a:rPr lang="en-US" sz="2800" dirty="0" err="1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Eglon</a:t>
            </a:r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23982" y="1793262"/>
            <a:ext cx="2466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left-handed secret assassin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98999" y="2723299"/>
            <a:ext cx="2303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Deborah </a:t>
            </a:r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(Barak)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2542" y="2730899"/>
            <a:ext cx="230336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Canaanites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Jabin</a:t>
            </a:r>
            <a:r>
              <a:rPr lang="en-US" sz="24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/</a:t>
            </a:r>
            <a:r>
              <a:rPr lang="en-US" sz="2400" dirty="0" err="1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Sisera</a:t>
            </a:r>
            <a:r>
              <a:rPr lang="en-US" sz="24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04026" y="2730899"/>
            <a:ext cx="23033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chariots in the rain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98999" y="3698801"/>
            <a:ext cx="2303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Gideon (Abimelech)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2542" y="3751813"/>
            <a:ext cx="230336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Midianites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Zebah</a:t>
            </a:r>
            <a:r>
              <a:rPr lang="en-US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Zalmunna</a:t>
            </a:r>
            <a:r>
              <a:rPr lang="en-US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)</a:t>
            </a:r>
            <a:endParaRPr lang="en-US" sz="16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25455" y="3751813"/>
            <a:ext cx="2303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300 men with torches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98999" y="4887814"/>
            <a:ext cx="2303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Jephthah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4556" y="4887814"/>
            <a:ext cx="2303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Ammonites</a:t>
            </a:r>
            <a:endParaRPr lang="en-US" sz="16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6794" y="4733925"/>
            <a:ext cx="2303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Vows to sacrifice</a:t>
            </a:r>
            <a:r>
              <a:rPr lang="mr-IN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…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98999" y="5836286"/>
            <a:ext cx="2303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Samson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4556" y="5836302"/>
            <a:ext cx="2303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Phillistines</a:t>
            </a:r>
            <a:endParaRPr lang="en-US" sz="16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25454" y="5672171"/>
            <a:ext cx="2303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“For my two eyes”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46842" y="2470539"/>
            <a:ext cx="1491649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Shamgar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46841" y="4175854"/>
            <a:ext cx="1491649" cy="83099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Tola</a:t>
            </a:r>
            <a:endParaRPr lang="en-US" sz="2400" dirty="0" smtClean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Jair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46840" y="5114100"/>
            <a:ext cx="1491649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Ibzan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Elon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Abdon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5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46044"/>
          </a:xfrm>
        </p:spPr>
        <p:txBody>
          <a:bodyPr/>
          <a:lstStyle/>
          <a:p>
            <a:pPr algn="ctr"/>
            <a:r>
              <a:rPr lang="en-US" dirty="0" smtClean="0">
                <a:latin typeface="Lucida Sans" charset="0"/>
                <a:ea typeface="Lucida Sans" charset="0"/>
                <a:cs typeface="Lucida Sans" charset="0"/>
              </a:rPr>
              <a:t>Judges </a:t>
            </a:r>
            <a:r>
              <a:rPr lang="en-US" dirty="0" smtClean="0">
                <a:latin typeface="Lucida Sans" charset="0"/>
                <a:ea typeface="Lucida Sans" charset="0"/>
                <a:cs typeface="Lucida Sans" charset="0"/>
              </a:rPr>
              <a:t>21</a:t>
            </a:r>
            <a:endParaRPr lang="en-US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7923"/>
            <a:ext cx="7886700" cy="526648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600" dirty="0">
                <a:latin typeface="Lucida Sans" charset="0"/>
                <a:ea typeface="Lucida Sans" charset="0"/>
                <a:cs typeface="Lucida Sans" charset="0"/>
              </a:rPr>
              <a:t>Questions: 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What is the dilemma? </a:t>
            </a: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  <a:p>
            <a:pPr lvl="1">
              <a:spcBef>
                <a:spcPts val="600"/>
              </a:spcBef>
            </a:pP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How is it ‘solved’? Commendably?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How does 21:25 color the story?</a:t>
            </a: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2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The Book of Judges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04201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December 2020 – January 2021</a:t>
            </a:r>
          </a:p>
          <a:p>
            <a:r>
              <a:rPr lang="en-US" sz="3200" dirty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Bellaire church of Christ</a:t>
            </a:r>
          </a:p>
          <a:p>
            <a:r>
              <a:rPr lang="en-US" sz="3200" dirty="0">
                <a:solidFill>
                  <a:schemeClr val="accent4"/>
                </a:solidFill>
                <a:latin typeface="Lucida Sans" charset="0"/>
                <a:ea typeface="Lucida Sans" charset="0"/>
                <a:cs typeface="Lucida Sans" charset="0"/>
              </a:rPr>
              <a:t>Next: </a:t>
            </a:r>
            <a:r>
              <a:rPr lang="en-US" sz="3200" dirty="0" smtClean="0">
                <a:solidFill>
                  <a:schemeClr val="accent4"/>
                </a:solidFill>
                <a:latin typeface="Lucida Sans" charset="0"/>
                <a:ea typeface="Lucida Sans" charset="0"/>
                <a:cs typeface="Lucida Sans" charset="0"/>
              </a:rPr>
              <a:t>Judges 19-21</a:t>
            </a:r>
            <a:endParaRPr lang="en-US" sz="3200" dirty="0">
              <a:solidFill>
                <a:schemeClr val="accent4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7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46044"/>
          </a:xfrm>
        </p:spPr>
        <p:txBody>
          <a:bodyPr/>
          <a:lstStyle/>
          <a:p>
            <a:pPr algn="ctr"/>
            <a:r>
              <a:rPr lang="en-US" dirty="0" smtClean="0">
                <a:latin typeface="Lucida Sans" charset="0"/>
                <a:ea typeface="Lucida Sans" charset="0"/>
                <a:cs typeface="Lucida Sans" charset="0"/>
              </a:rPr>
              <a:t>Review of Judges 17-18</a:t>
            </a:r>
            <a:endParaRPr lang="en-US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9782"/>
            <a:ext cx="7886700" cy="526648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Sequence of Events</a:t>
            </a: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  <a:p>
            <a:pPr lvl="1">
              <a:spcBef>
                <a:spcPts val="600"/>
              </a:spcBef>
            </a:pPr>
            <a:r>
              <a:rPr lang="en-US" sz="2800" dirty="0" smtClean="0">
                <a:latin typeface="Lucida Sans" charset="0"/>
                <a:ea typeface="Lucida Sans" charset="0"/>
                <a:cs typeface="Lucida Sans" charset="0"/>
              </a:rPr>
              <a:t>Micah (in Ephraim) makes idols from stolen $$, makes son priest. </a:t>
            </a:r>
          </a:p>
          <a:p>
            <a:pPr lvl="1">
              <a:spcBef>
                <a:spcPts val="600"/>
              </a:spcBef>
            </a:pPr>
            <a:r>
              <a:rPr lang="en-US" sz="2800" dirty="0" smtClean="0">
                <a:latin typeface="Lucida Sans" charset="0"/>
                <a:ea typeface="Lucida Sans" charset="0"/>
                <a:cs typeface="Lucida Sans" charset="0"/>
              </a:rPr>
              <a:t>A Levite from Bethlehem travels by, Micah hires him to be priest.</a:t>
            </a:r>
          </a:p>
          <a:p>
            <a:pPr lvl="1">
              <a:spcBef>
                <a:spcPts val="600"/>
              </a:spcBef>
            </a:pPr>
            <a:r>
              <a:rPr lang="en-US" sz="2800" dirty="0" err="1" smtClean="0">
                <a:latin typeface="Lucida Sans" charset="0"/>
                <a:ea typeface="Lucida Sans" charset="0"/>
                <a:cs typeface="Lucida Sans" charset="0"/>
              </a:rPr>
              <a:t>Danites</a:t>
            </a:r>
            <a:r>
              <a:rPr lang="en-US" sz="2800" dirty="0" smtClean="0">
                <a:latin typeface="Lucida Sans" charset="0"/>
                <a:ea typeface="Lucida Sans" charset="0"/>
                <a:cs typeface="Lucida Sans" charset="0"/>
              </a:rPr>
              <a:t> send spies north to find territory from them to possess. </a:t>
            </a:r>
            <a:endParaRPr lang="en-US" sz="2800" dirty="0">
              <a:latin typeface="Lucida Sans" charset="0"/>
              <a:ea typeface="Lucida Sans" charset="0"/>
              <a:cs typeface="Lucida Sans" charset="0"/>
            </a:endParaRPr>
          </a:p>
          <a:p>
            <a:pPr lvl="1">
              <a:spcBef>
                <a:spcPts val="600"/>
              </a:spcBef>
            </a:pPr>
            <a:r>
              <a:rPr lang="en-US" sz="2800" dirty="0" smtClean="0">
                <a:latin typeface="Lucida Sans" charset="0"/>
                <a:ea typeface="Lucida Sans" charset="0"/>
                <a:cs typeface="Lucida Sans" charset="0"/>
              </a:rPr>
              <a:t>When the </a:t>
            </a:r>
            <a:r>
              <a:rPr lang="en-US" sz="2800" dirty="0" err="1" smtClean="0">
                <a:latin typeface="Lucida Sans" charset="0"/>
                <a:ea typeface="Lucida Sans" charset="0"/>
                <a:cs typeface="Lucida Sans" charset="0"/>
              </a:rPr>
              <a:t>Danites</a:t>
            </a:r>
            <a:r>
              <a:rPr lang="en-US" sz="2800" dirty="0" smtClean="0">
                <a:latin typeface="Lucida Sans" charset="0"/>
                <a:ea typeface="Lucida Sans" charset="0"/>
                <a:cs typeface="Lucida Sans" charset="0"/>
              </a:rPr>
              <a:t> head north, they stop to steal Micah’s idols &amp; priest.</a:t>
            </a:r>
          </a:p>
          <a:p>
            <a:pPr lvl="1">
              <a:spcBef>
                <a:spcPts val="600"/>
              </a:spcBef>
            </a:pPr>
            <a:r>
              <a:rPr lang="en-US" sz="2800" dirty="0" err="1" smtClean="0">
                <a:latin typeface="Lucida Sans" charset="0"/>
                <a:ea typeface="Lucida Sans" charset="0"/>
                <a:cs typeface="Lucida Sans" charset="0"/>
              </a:rPr>
              <a:t>Danites</a:t>
            </a:r>
            <a:r>
              <a:rPr lang="en-US" sz="2800" dirty="0" smtClean="0">
                <a:latin typeface="Lucida Sans" charset="0"/>
                <a:ea typeface="Lucida Sans" charset="0"/>
                <a:cs typeface="Lucida Sans" charset="0"/>
              </a:rPr>
              <a:t> conquer </a:t>
            </a:r>
            <a:r>
              <a:rPr lang="en-US" sz="2800" dirty="0" err="1" smtClean="0">
                <a:latin typeface="Lucida Sans" charset="0"/>
                <a:ea typeface="Lucida Sans" charset="0"/>
                <a:cs typeface="Lucida Sans" charset="0"/>
              </a:rPr>
              <a:t>Laish</a:t>
            </a:r>
            <a:r>
              <a:rPr lang="en-US" sz="2800" dirty="0" smtClean="0">
                <a:latin typeface="Lucida Sans" charset="0"/>
                <a:ea typeface="Lucida Sans" charset="0"/>
                <a:cs typeface="Lucida Sans" charset="0"/>
              </a:rPr>
              <a:t>, which becomes the city of Dan.</a:t>
            </a:r>
            <a:endParaRPr lang="en-US" sz="2800" dirty="0"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7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enerationword.com/ot_maps/map_imgs/102_jd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325" y="1"/>
            <a:ext cx="4466492" cy="686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82465" y="285885"/>
            <a:ext cx="3919904" cy="7460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>
                <a:latin typeface="Lucida Sans" charset="0"/>
                <a:ea typeface="Lucida Sans" charset="0"/>
                <a:cs typeface="Lucida Sans" charset="0"/>
              </a:rPr>
              <a:t>Judges 17-18</a:t>
            </a:r>
            <a:endParaRPr lang="en-US" dirty="0"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0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46044"/>
          </a:xfrm>
        </p:spPr>
        <p:txBody>
          <a:bodyPr/>
          <a:lstStyle/>
          <a:p>
            <a:pPr algn="ctr"/>
            <a:r>
              <a:rPr lang="en-US" dirty="0" smtClean="0">
                <a:latin typeface="Lucida Sans" charset="0"/>
                <a:ea typeface="Lucida Sans" charset="0"/>
                <a:cs typeface="Lucida Sans" charset="0"/>
              </a:rPr>
              <a:t>Review of Judges 17-18</a:t>
            </a:r>
            <a:endParaRPr lang="en-US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9782"/>
            <a:ext cx="7886700" cy="526648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6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Significance:</a:t>
            </a:r>
            <a:endParaRPr lang="en-US" sz="3600" dirty="0">
              <a:solidFill>
                <a:schemeClr val="accent1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“In those days there was no king in Israel; every man did what was right in his own eyes.” (17:6)</a:t>
            </a:r>
          </a:p>
          <a:p>
            <a:pPr lvl="2">
              <a:spcBef>
                <a:spcPts val="600"/>
              </a:spcBef>
            </a:pPr>
            <a:r>
              <a:rPr lang="en-US" sz="28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Motivated by greed (Micah, his mother, the Levite, the </a:t>
            </a:r>
            <a:r>
              <a:rPr lang="en-US" sz="2800" dirty="0" err="1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Danites</a:t>
            </a:r>
            <a:r>
              <a:rPr lang="en-US" sz="28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)</a:t>
            </a:r>
          </a:p>
          <a:p>
            <a:pPr lvl="2">
              <a:spcBef>
                <a:spcPts val="600"/>
              </a:spcBef>
            </a:pPr>
            <a:r>
              <a:rPr lang="en-US" sz="2800" dirty="0" err="1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Danites</a:t>
            </a:r>
            <a:r>
              <a:rPr lang="en-US" sz="28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 seeking what is most convenient, self-serving. </a:t>
            </a:r>
          </a:p>
          <a:p>
            <a:pPr lvl="2">
              <a:spcBef>
                <a:spcPts val="600"/>
              </a:spcBef>
            </a:pPr>
            <a:r>
              <a:rPr lang="en-US" sz="28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Inquiry of Yahweh is superficial. </a:t>
            </a:r>
          </a:p>
          <a:p>
            <a:pPr lvl="2">
              <a:spcBef>
                <a:spcPts val="600"/>
              </a:spcBef>
            </a:pPr>
            <a:r>
              <a:rPr lang="en-US" sz="28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Might makes right. </a:t>
            </a:r>
            <a:endParaRPr lang="en-US" sz="2800" dirty="0" smtClean="0">
              <a:solidFill>
                <a:schemeClr val="accent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e Destruction of Gibe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6577"/>
            <a:ext cx="9144001" cy="682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688121" y="165531"/>
            <a:ext cx="3927232" cy="7460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Judges 19-21</a:t>
            </a:r>
            <a:endParaRPr lang="en-US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4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46044"/>
          </a:xfrm>
        </p:spPr>
        <p:txBody>
          <a:bodyPr/>
          <a:lstStyle/>
          <a:p>
            <a:pPr algn="ctr"/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Judges </a:t>
            </a:r>
            <a:r>
              <a:rPr lang="en-US" dirty="0" smtClean="0">
                <a:latin typeface="Lucida Sans" charset="0"/>
                <a:ea typeface="Lucida Sans" charset="0"/>
                <a:cs typeface="Lucida Sans" charset="0"/>
              </a:rPr>
              <a:t>19</a:t>
            </a:r>
            <a:endParaRPr lang="en-US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9782"/>
            <a:ext cx="7886700" cy="526648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600" dirty="0">
                <a:latin typeface="Lucida Sans" charset="0"/>
                <a:ea typeface="Lucida Sans" charset="0"/>
                <a:cs typeface="Lucida Sans" charset="0"/>
              </a:rPr>
              <a:t>Questions: 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What is happening? 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What is ironic? Confusing? Tragic?</a:t>
            </a: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What stories are you reminded of?</a:t>
            </a:r>
          </a:p>
          <a:p>
            <a:pPr>
              <a:spcBef>
                <a:spcPts val="600"/>
              </a:spcBef>
            </a:pPr>
            <a:r>
              <a:rPr lang="en-US" sz="36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Notes</a:t>
            </a:r>
            <a:r>
              <a:rPr lang="en-US" sz="3600" dirty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: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Hospitality </a:t>
            </a: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(see Genesis </a:t>
            </a:r>
            <a:r>
              <a:rPr lang="en-US" sz="3200" dirty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19, 24, </a:t>
            </a: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30)</a:t>
            </a:r>
            <a:endParaRPr lang="en-US" sz="3200" dirty="0" smtClean="0">
              <a:solidFill>
                <a:schemeClr val="accent1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W</a:t>
            </a: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orse than pagans (</a:t>
            </a:r>
            <a:r>
              <a:rPr lang="en-US" sz="3200" dirty="0" err="1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Jebus</a:t>
            </a: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, Sodom)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Levite cares only for himself.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Saul (from </a:t>
            </a:r>
            <a:r>
              <a:rPr lang="en-US" sz="3200" dirty="0" err="1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Gibeah</a:t>
            </a: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) - 1 Samuel 11</a:t>
            </a:r>
            <a:endParaRPr lang="en-US" sz="3200" dirty="0" smtClean="0">
              <a:solidFill>
                <a:schemeClr val="accent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05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e Destruction of Gibe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6577"/>
            <a:ext cx="9144001" cy="682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688121" y="165531"/>
            <a:ext cx="3927232" cy="7460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Judges 19-21</a:t>
            </a:r>
            <a:endParaRPr lang="en-US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46044"/>
          </a:xfrm>
        </p:spPr>
        <p:txBody>
          <a:bodyPr/>
          <a:lstStyle/>
          <a:p>
            <a:pPr algn="ctr"/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Judges </a:t>
            </a:r>
            <a:r>
              <a:rPr lang="en-US" dirty="0" smtClean="0">
                <a:latin typeface="Lucida Sans" charset="0"/>
                <a:ea typeface="Lucida Sans" charset="0"/>
                <a:cs typeface="Lucida Sans" charset="0"/>
              </a:rPr>
              <a:t>20</a:t>
            </a:r>
            <a:endParaRPr lang="en-US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7923"/>
            <a:ext cx="7886700" cy="526648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600" dirty="0">
                <a:latin typeface="Lucida Sans" charset="0"/>
                <a:ea typeface="Lucida Sans" charset="0"/>
                <a:cs typeface="Lucida Sans" charset="0"/>
              </a:rPr>
              <a:t>Questions: 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Evaluate each side’s response.</a:t>
            </a: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  <a:p>
            <a:pPr lvl="1">
              <a:spcBef>
                <a:spcPts val="600"/>
              </a:spcBef>
            </a:pP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Jehovah’s role in all of this?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What are the big takeaways?</a:t>
            </a:r>
            <a:endParaRPr lang="en-US" sz="3200" dirty="0" smtClean="0">
              <a:latin typeface="Lucida Sans" charset="0"/>
              <a:ea typeface="Lucida Sans" charset="0"/>
              <a:cs typeface="Lucida Sans" charset="0"/>
            </a:endParaRPr>
          </a:p>
          <a:p>
            <a:pPr>
              <a:spcBef>
                <a:spcPts val="600"/>
              </a:spcBef>
            </a:pPr>
            <a:r>
              <a:rPr lang="en-US" sz="40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Notes: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Just retribution? (see Deut. 13:12ff)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Judah first (see Judges 1:1-2)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God says go, but two defeats?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Victory at </a:t>
            </a:r>
            <a:r>
              <a:rPr lang="en-US" sz="3200" dirty="0" err="1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Gibeah</a:t>
            </a: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 like Ai (Joshua 8)</a:t>
            </a:r>
            <a:endParaRPr lang="en-US" sz="3200" dirty="0">
              <a:solidFill>
                <a:schemeClr val="accent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90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e Destruction of Gibe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6577"/>
            <a:ext cx="9144001" cy="682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688121" y="165531"/>
            <a:ext cx="3927232" cy="7460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Judges 19-21</a:t>
            </a:r>
            <a:endParaRPr lang="en-US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48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</TotalTime>
  <Words>627</Words>
  <Application>Microsoft Macintosh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Lucida Sans</vt:lpstr>
      <vt:lpstr>Arial</vt:lpstr>
      <vt:lpstr>Office Theme</vt:lpstr>
      <vt:lpstr>The Book of Judges</vt:lpstr>
      <vt:lpstr>Review of Judges 17-18</vt:lpstr>
      <vt:lpstr>PowerPoint Presentation</vt:lpstr>
      <vt:lpstr>Review of Judges 17-18</vt:lpstr>
      <vt:lpstr>PowerPoint Presentation</vt:lpstr>
      <vt:lpstr>Judges 19</vt:lpstr>
      <vt:lpstr>PowerPoint Presentation</vt:lpstr>
      <vt:lpstr>Judges 20</vt:lpstr>
      <vt:lpstr>PowerPoint Presentation</vt:lpstr>
      <vt:lpstr>Goals of this Class</vt:lpstr>
      <vt:lpstr>PowerPoint Presentation</vt:lpstr>
      <vt:lpstr>Cycle of Sin in Judges</vt:lpstr>
      <vt:lpstr>The Downward Spiral</vt:lpstr>
      <vt:lpstr>PowerPoint Presentation</vt:lpstr>
      <vt:lpstr>Judges 21</vt:lpstr>
      <vt:lpstr>The Book of Judges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Judges</dc:title>
  <dc:creator>Microsoft Office User</dc:creator>
  <cp:lastModifiedBy>Microsoft Office User</cp:lastModifiedBy>
  <cp:revision>35</cp:revision>
  <dcterms:created xsi:type="dcterms:W3CDTF">2020-12-02T20:21:03Z</dcterms:created>
  <dcterms:modified xsi:type="dcterms:W3CDTF">2021-01-07T00:07:33Z</dcterms:modified>
</cp:coreProperties>
</file>