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94" r:id="rId4"/>
    <p:sldId id="295" r:id="rId5"/>
    <p:sldId id="274" r:id="rId6"/>
    <p:sldId id="277" r:id="rId7"/>
    <p:sldId id="296" r:id="rId8"/>
    <p:sldId id="275" r:id="rId9"/>
    <p:sldId id="278" r:id="rId10"/>
    <p:sldId id="280" r:id="rId11"/>
    <p:sldId id="283" r:id="rId12"/>
    <p:sldId id="282" r:id="rId13"/>
    <p:sldId id="284" r:id="rId14"/>
    <p:sldId id="285" r:id="rId15"/>
    <p:sldId id="286" r:id="rId16"/>
    <p:sldId id="281" r:id="rId17"/>
    <p:sldId id="279" r:id="rId18"/>
    <p:sldId id="287" r:id="rId19"/>
    <p:sldId id="288" r:id="rId20"/>
    <p:sldId id="289" r:id="rId21"/>
    <p:sldId id="290" r:id="rId22"/>
    <p:sldId id="291" r:id="rId23"/>
    <p:sldId id="292" r:id="rId24"/>
    <p:sldId id="293" r:id="rId25"/>
    <p:sldId id="301" r:id="rId26"/>
    <p:sldId id="300" r:id="rId27"/>
    <p:sldId id="299" r:id="rId28"/>
    <p:sldId id="302" r:id="rId29"/>
    <p:sldId id="29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pPr/>
              <a:t>1/27/2021</a:t>
            </a:fld>
            <a:endParaRPr lang="en-US" dirty="0"/>
          </a:p>
        </p:txBody>
      </p:sp>
      <p:sp>
        <p:nvSpPr>
          <p:cNvPr id="5" name="Footer Placeholder 4"/>
          <p:cNvSpPr>
            <a:spLocks noGrp="1"/>
          </p:cNvSpPr>
          <p:nvPr>
            <p:ph type="ftr" sz="quarter" idx="11"/>
          </p:nvPr>
        </p:nvSpPr>
        <p:spPr>
          <a:xfrm>
            <a:off x="2971799" y="5870576"/>
            <a:ext cx="3670469" cy="377825"/>
          </a:xfrm>
        </p:spPr>
        <p:txBody>
          <a:bodyPr/>
          <a:lstStyle/>
          <a:p>
            <a:endParaRPr lang="en-US" dirty="0"/>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514351" y="609601"/>
            <a:ext cx="7598569"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1/27/2021</a:t>
            </a:fld>
            <a:endParaRPr lang="en-US" dirty="0"/>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39EB-E82A-450F-BA15-EDF752E6C051}"/>
              </a:ext>
            </a:extLst>
          </p:cNvPr>
          <p:cNvSpPr>
            <a:spLocks noGrp="1"/>
          </p:cNvSpPr>
          <p:nvPr>
            <p:ph type="ctrTitle"/>
          </p:nvPr>
        </p:nvSpPr>
        <p:spPr>
          <a:xfrm>
            <a:off x="2902590" y="3314895"/>
            <a:ext cx="5937287" cy="2421464"/>
          </a:xfrm>
        </p:spPr>
        <p:txBody>
          <a:bodyPr>
            <a:normAutofit/>
          </a:bodyPr>
          <a:lstStyle/>
          <a:p>
            <a:r>
              <a:rPr lang="en-US" b="1" i="1" u="sng" dirty="0"/>
              <a:t>Lesson 4</a:t>
            </a:r>
            <a:r>
              <a:rPr lang="en-US" i="1" u="sng" dirty="0"/>
              <a:t>: Gal 2:11-21  </a:t>
            </a:r>
            <a:endParaRPr lang="en-US" u="sng" dirty="0"/>
          </a:p>
        </p:txBody>
      </p:sp>
      <p:sp>
        <p:nvSpPr>
          <p:cNvPr id="3" name="Subtitle 2">
            <a:extLst>
              <a:ext uri="{FF2B5EF4-FFF2-40B4-BE49-F238E27FC236}">
                <a16:creationId xmlns:a16="http://schemas.microsoft.com/office/drawing/2014/main" id="{B257642E-B5F1-43E5-86D7-A9EA6C88A3C2}"/>
              </a:ext>
            </a:extLst>
          </p:cNvPr>
          <p:cNvSpPr>
            <a:spLocks noGrp="1"/>
          </p:cNvSpPr>
          <p:nvPr>
            <p:ph type="subTitle" idx="1"/>
          </p:nvPr>
        </p:nvSpPr>
        <p:spPr>
          <a:xfrm>
            <a:off x="3441582" y="5736361"/>
            <a:ext cx="5398295" cy="1405467"/>
          </a:xfrm>
        </p:spPr>
        <p:txBody>
          <a:bodyPr>
            <a:normAutofit/>
          </a:bodyPr>
          <a:lstStyle/>
          <a:p>
            <a:r>
              <a:rPr lang="en-US" sz="2000" dirty="0"/>
              <a:t>Standing Up to Peter</a:t>
            </a:r>
          </a:p>
        </p:txBody>
      </p:sp>
    </p:spTree>
    <p:extLst>
      <p:ext uri="{BB962C8B-B14F-4D97-AF65-F5344CB8AC3E}">
        <p14:creationId xmlns:p14="http://schemas.microsoft.com/office/powerpoint/2010/main" val="261575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44BF2F-59C8-4D7F-9509-A507965D678F}"/>
              </a:ext>
            </a:extLst>
          </p:cNvPr>
          <p:cNvPicPr>
            <a:picLocks noChangeAspect="1"/>
          </p:cNvPicPr>
          <p:nvPr/>
        </p:nvPicPr>
        <p:blipFill>
          <a:blip r:embed="rId2"/>
          <a:stretch>
            <a:fillRect/>
          </a:stretch>
        </p:blipFill>
        <p:spPr>
          <a:xfrm>
            <a:off x="5093058" y="323312"/>
            <a:ext cx="3572770" cy="6211375"/>
          </a:xfrm>
          <a:prstGeom prst="rect">
            <a:avLst/>
          </a:prstGeom>
        </p:spPr>
      </p:pic>
      <p:sp>
        <p:nvSpPr>
          <p:cNvPr id="5" name="Rectangle 4">
            <a:extLst>
              <a:ext uri="{FF2B5EF4-FFF2-40B4-BE49-F238E27FC236}">
                <a16:creationId xmlns:a16="http://schemas.microsoft.com/office/drawing/2014/main" id="{3323526A-DD08-4A51-AB19-C762F863D9D4}"/>
              </a:ext>
            </a:extLst>
          </p:cNvPr>
          <p:cNvSpPr/>
          <p:nvPr/>
        </p:nvSpPr>
        <p:spPr>
          <a:xfrm>
            <a:off x="385893" y="286500"/>
            <a:ext cx="4639475" cy="1569660"/>
          </a:xfrm>
          <a:prstGeom prst="rect">
            <a:avLst/>
          </a:prstGeom>
        </p:spPr>
        <p:txBody>
          <a:bodyPr wrap="square">
            <a:spAutoFit/>
          </a:bodyPr>
          <a:lstStyle/>
          <a:p>
            <a:pPr marL="342900" indent="-342900">
              <a:buFont typeface="Arial" panose="020B0604020202020204" pitchFamily="34" charset="0"/>
              <a:buChar char="•"/>
            </a:pPr>
            <a:r>
              <a:rPr lang="en-US" sz="1600" b="1" u="sng" dirty="0"/>
              <a:t>[Act 9:26, 30 NKJV] </a:t>
            </a:r>
            <a:r>
              <a:rPr lang="en-US" sz="1600" dirty="0"/>
              <a:t>26 And when Saul had </a:t>
            </a:r>
            <a:r>
              <a:rPr lang="en-US" sz="1600" u="sng" dirty="0"/>
              <a:t>come to Jerusalem</a:t>
            </a:r>
            <a:r>
              <a:rPr lang="en-US" sz="1600" dirty="0"/>
              <a:t>, he tried to join the disciples; but they were all afraid of him, and did not believe that he was a disciple. ... 30 When the brethren found out, they brought him down to </a:t>
            </a:r>
            <a:r>
              <a:rPr lang="en-US" sz="1600" u="sng" dirty="0"/>
              <a:t>Caesarea</a:t>
            </a:r>
            <a:r>
              <a:rPr lang="en-US" sz="1600" dirty="0"/>
              <a:t> and sent him out to </a:t>
            </a:r>
            <a:r>
              <a:rPr lang="en-US" sz="1600" u="sng" dirty="0"/>
              <a:t>Tarsus</a:t>
            </a:r>
            <a:r>
              <a:rPr lang="en-US" sz="1600" dirty="0"/>
              <a:t>.</a:t>
            </a:r>
          </a:p>
        </p:txBody>
      </p:sp>
      <p:sp>
        <p:nvSpPr>
          <p:cNvPr id="6" name="Rectangle 5">
            <a:extLst>
              <a:ext uri="{FF2B5EF4-FFF2-40B4-BE49-F238E27FC236}">
                <a16:creationId xmlns:a16="http://schemas.microsoft.com/office/drawing/2014/main" id="{9B81C52B-3846-4974-98FF-7DFFB5207ED2}"/>
              </a:ext>
            </a:extLst>
          </p:cNvPr>
          <p:cNvSpPr/>
          <p:nvPr/>
        </p:nvSpPr>
        <p:spPr>
          <a:xfrm>
            <a:off x="318203" y="1856160"/>
            <a:ext cx="4473569" cy="2800767"/>
          </a:xfrm>
          <a:prstGeom prst="rect">
            <a:avLst/>
          </a:prstGeom>
        </p:spPr>
        <p:txBody>
          <a:bodyPr wrap="square">
            <a:spAutoFit/>
          </a:bodyPr>
          <a:lstStyle/>
          <a:p>
            <a:pPr marL="342900" indent="-342900">
              <a:buFont typeface="Arial" panose="020B0604020202020204" pitchFamily="34" charset="0"/>
              <a:buChar char="•"/>
            </a:pPr>
            <a:r>
              <a:rPr lang="en-US" sz="1600" b="1" u="sng" dirty="0"/>
              <a:t>[Act 11:25-26, 29-30 NKJV] </a:t>
            </a:r>
            <a:r>
              <a:rPr lang="en-US" sz="1600" dirty="0"/>
              <a:t>25 Then Barnabas departed for </a:t>
            </a:r>
            <a:r>
              <a:rPr lang="en-US" sz="1600" u="sng" dirty="0"/>
              <a:t>Tarsus</a:t>
            </a:r>
            <a:r>
              <a:rPr lang="en-US" sz="1600" dirty="0"/>
              <a:t> to seek Saul. 26 And when he had found him, he brought him to </a:t>
            </a:r>
            <a:r>
              <a:rPr lang="en-US" sz="1600" u="sng" dirty="0"/>
              <a:t>Antioch.</a:t>
            </a:r>
            <a:r>
              <a:rPr lang="en-US" sz="1600" dirty="0"/>
              <a:t> So it was that for a whole year they assembled with the church and taught a great many people. And the disciples were first called Christians in Antioch. ... 29 Then the disciples, each according to his ability, determined to send relief to the brethren dwelling in </a:t>
            </a:r>
            <a:r>
              <a:rPr lang="en-US" sz="1600" u="sng" dirty="0"/>
              <a:t>Judea</a:t>
            </a:r>
            <a:r>
              <a:rPr lang="en-US" sz="1600" dirty="0"/>
              <a:t>. 30 This they also did, and sent it to the elders by the hands </a:t>
            </a:r>
            <a:r>
              <a:rPr lang="en-US" sz="1600" u="sng" dirty="0"/>
              <a:t>of Barnabas and Saul</a:t>
            </a:r>
            <a:r>
              <a:rPr lang="en-US" sz="1600" dirty="0"/>
              <a:t>.</a:t>
            </a:r>
          </a:p>
        </p:txBody>
      </p:sp>
      <p:sp>
        <p:nvSpPr>
          <p:cNvPr id="8" name="Arrow: Down 7">
            <a:extLst>
              <a:ext uri="{FF2B5EF4-FFF2-40B4-BE49-F238E27FC236}">
                <a16:creationId xmlns:a16="http://schemas.microsoft.com/office/drawing/2014/main" id="{6D65613D-9E78-4A35-8509-A93549D2EB9A}"/>
              </a:ext>
            </a:extLst>
          </p:cNvPr>
          <p:cNvSpPr/>
          <p:nvPr/>
        </p:nvSpPr>
        <p:spPr>
          <a:xfrm rot="18428917">
            <a:off x="6620853" y="635558"/>
            <a:ext cx="156968" cy="902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3557E360-CC8B-4E0E-B161-30B6F9A5FAE8}"/>
              </a:ext>
            </a:extLst>
          </p:cNvPr>
          <p:cNvSpPr/>
          <p:nvPr/>
        </p:nvSpPr>
        <p:spPr>
          <a:xfrm rot="417154">
            <a:off x="7152919" y="1649849"/>
            <a:ext cx="87503" cy="2624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62CF359-E3CF-4EB0-9C64-D2B1ED2A233D}"/>
              </a:ext>
            </a:extLst>
          </p:cNvPr>
          <p:cNvSpPr/>
          <p:nvPr/>
        </p:nvSpPr>
        <p:spPr>
          <a:xfrm>
            <a:off x="6292251" y="5922628"/>
            <a:ext cx="1232674" cy="5285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40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44BF2F-59C8-4D7F-9509-A507965D678F}"/>
              </a:ext>
            </a:extLst>
          </p:cNvPr>
          <p:cNvPicPr>
            <a:picLocks noChangeAspect="1"/>
          </p:cNvPicPr>
          <p:nvPr/>
        </p:nvPicPr>
        <p:blipFill>
          <a:blip r:embed="rId2"/>
          <a:stretch>
            <a:fillRect/>
          </a:stretch>
        </p:blipFill>
        <p:spPr>
          <a:xfrm>
            <a:off x="5093058" y="323312"/>
            <a:ext cx="3572770" cy="6211375"/>
          </a:xfrm>
          <a:prstGeom prst="rect">
            <a:avLst/>
          </a:prstGeom>
        </p:spPr>
      </p:pic>
      <p:sp>
        <p:nvSpPr>
          <p:cNvPr id="8" name="Arrow: Down 7">
            <a:extLst>
              <a:ext uri="{FF2B5EF4-FFF2-40B4-BE49-F238E27FC236}">
                <a16:creationId xmlns:a16="http://schemas.microsoft.com/office/drawing/2014/main" id="{6D65613D-9E78-4A35-8509-A93549D2EB9A}"/>
              </a:ext>
            </a:extLst>
          </p:cNvPr>
          <p:cNvSpPr/>
          <p:nvPr/>
        </p:nvSpPr>
        <p:spPr>
          <a:xfrm rot="18428917">
            <a:off x="6620853" y="635558"/>
            <a:ext cx="156968" cy="902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3557E360-CC8B-4E0E-B161-30B6F9A5FAE8}"/>
              </a:ext>
            </a:extLst>
          </p:cNvPr>
          <p:cNvSpPr/>
          <p:nvPr/>
        </p:nvSpPr>
        <p:spPr>
          <a:xfrm rot="417154">
            <a:off x="7152919" y="1649849"/>
            <a:ext cx="87503" cy="2624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A8DDDDA3-54E7-4F77-97E6-05D643C7084E}"/>
              </a:ext>
            </a:extLst>
          </p:cNvPr>
          <p:cNvSpPr/>
          <p:nvPr/>
        </p:nvSpPr>
        <p:spPr>
          <a:xfrm rot="11187805">
            <a:off x="7305319" y="1802249"/>
            <a:ext cx="87503" cy="2624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3903CFB-427E-4363-BB42-165246B7B932}"/>
              </a:ext>
            </a:extLst>
          </p:cNvPr>
          <p:cNvSpPr/>
          <p:nvPr/>
        </p:nvSpPr>
        <p:spPr>
          <a:xfrm>
            <a:off x="459522" y="646989"/>
            <a:ext cx="4565848" cy="3416320"/>
          </a:xfrm>
          <a:prstGeom prst="rect">
            <a:avLst/>
          </a:prstGeom>
        </p:spPr>
        <p:txBody>
          <a:bodyPr wrap="square">
            <a:spAutoFit/>
          </a:bodyPr>
          <a:lstStyle/>
          <a:p>
            <a:pPr marL="285750" indent="-285750">
              <a:buFont typeface="Arial" panose="020B0604020202020204" pitchFamily="34" charset="0"/>
              <a:buChar char="•"/>
            </a:pPr>
            <a:r>
              <a:rPr lang="en-US" b="1" u="sng" dirty="0"/>
              <a:t>[Act 12:25 NKJV] </a:t>
            </a:r>
            <a:r>
              <a:rPr lang="en-US" dirty="0"/>
              <a:t>25 And Barnabas and Saul returned </a:t>
            </a:r>
            <a:r>
              <a:rPr lang="en-US" u="sng" dirty="0"/>
              <a:t>from Jerusalem </a:t>
            </a:r>
            <a:r>
              <a:rPr lang="en-US" dirty="0"/>
              <a:t>when they had fulfilled [their] ministry, and they also took with them John whose surname was Mark.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u="sng" dirty="0"/>
              <a:t>[Act 13:1 NKJV] </a:t>
            </a:r>
            <a:r>
              <a:rPr lang="en-US" dirty="0"/>
              <a:t>1 Now in the church that was at Antioch there were certain prophets and teachers: Barnabas, Simeon who was called Niger, Lucius of Cyrene, Manaen who had been brought up with Herod the tetrarch, </a:t>
            </a:r>
            <a:r>
              <a:rPr lang="en-US" u="sng" dirty="0"/>
              <a:t>and Saul</a:t>
            </a:r>
            <a:r>
              <a:rPr lang="en-US" dirty="0"/>
              <a:t>.</a:t>
            </a:r>
          </a:p>
        </p:txBody>
      </p:sp>
    </p:spTree>
    <p:extLst>
      <p:ext uri="{BB962C8B-B14F-4D97-AF65-F5344CB8AC3E}">
        <p14:creationId xmlns:p14="http://schemas.microsoft.com/office/powerpoint/2010/main" val="2839534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962D39-C001-4867-96DA-4B9EB1F16741}"/>
              </a:ext>
            </a:extLst>
          </p:cNvPr>
          <p:cNvPicPr>
            <a:picLocks noChangeAspect="1"/>
          </p:cNvPicPr>
          <p:nvPr/>
        </p:nvPicPr>
        <p:blipFill>
          <a:blip r:embed="rId2"/>
          <a:stretch>
            <a:fillRect/>
          </a:stretch>
        </p:blipFill>
        <p:spPr>
          <a:xfrm>
            <a:off x="1767032" y="1025045"/>
            <a:ext cx="5788826" cy="3270120"/>
          </a:xfrm>
          <a:prstGeom prst="rect">
            <a:avLst/>
          </a:prstGeom>
        </p:spPr>
      </p:pic>
      <p:sp>
        <p:nvSpPr>
          <p:cNvPr id="3" name="TextBox 2">
            <a:extLst>
              <a:ext uri="{FF2B5EF4-FFF2-40B4-BE49-F238E27FC236}">
                <a16:creationId xmlns:a16="http://schemas.microsoft.com/office/drawing/2014/main" id="{6D15AAFF-4790-4A74-87B1-EDB7D4FED619}"/>
              </a:ext>
            </a:extLst>
          </p:cNvPr>
          <p:cNvSpPr txBox="1"/>
          <p:nvPr/>
        </p:nvSpPr>
        <p:spPr>
          <a:xfrm>
            <a:off x="1524699" y="323185"/>
            <a:ext cx="6094602" cy="472052"/>
          </a:xfrm>
          <a:prstGeom prst="rect">
            <a:avLst/>
          </a:prstGeom>
          <a:noFill/>
        </p:spPr>
        <p:txBody>
          <a:bodyPr wrap="square">
            <a:spAutoFit/>
          </a:bodyPr>
          <a:lstStyle/>
          <a:p>
            <a:pPr algn="ctr">
              <a:lnSpc>
                <a:spcPct val="107000"/>
              </a:lnSpc>
              <a:spcAft>
                <a:spcPts val="800"/>
              </a:spcAft>
            </a:pPr>
            <a:r>
              <a:rPr lang="en-US" sz="2400" u="sng" dirty="0">
                <a:latin typeface="Book Antiqua" panose="02040602050305030304" pitchFamily="18" charset="0"/>
                <a:ea typeface="Calibri" panose="020F0502020204030204" pitchFamily="34" charset="0"/>
                <a:cs typeface="Times New Roman" panose="02020603050405020304" pitchFamily="18" charset="0"/>
              </a:rPr>
              <a:t>Paul’s 1</a:t>
            </a:r>
            <a:r>
              <a:rPr lang="en-US" sz="2400" u="sng" baseline="30000" dirty="0">
                <a:latin typeface="Book Antiqua" panose="02040602050305030304" pitchFamily="18" charset="0"/>
                <a:ea typeface="Calibri" panose="020F0502020204030204" pitchFamily="34" charset="0"/>
                <a:cs typeface="Times New Roman" panose="02020603050405020304" pitchFamily="18" charset="0"/>
              </a:rPr>
              <a:t>st</a:t>
            </a:r>
            <a:r>
              <a:rPr lang="en-US" sz="2400" u="sng" dirty="0">
                <a:latin typeface="Book Antiqua" panose="02040602050305030304" pitchFamily="18" charset="0"/>
                <a:ea typeface="Calibri" panose="020F0502020204030204" pitchFamily="34" charset="0"/>
                <a:cs typeface="Times New Roman" panose="02020603050405020304" pitchFamily="18" charset="0"/>
              </a:rPr>
              <a:t> Missionary Journey</a:t>
            </a:r>
            <a:endParaRPr lang="en-US" sz="16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DE31B0F-E45D-478A-8B66-3D0904786F8F}"/>
              </a:ext>
            </a:extLst>
          </p:cNvPr>
          <p:cNvSpPr/>
          <p:nvPr/>
        </p:nvSpPr>
        <p:spPr>
          <a:xfrm>
            <a:off x="574645" y="4452457"/>
            <a:ext cx="8569355" cy="2308324"/>
          </a:xfrm>
          <a:prstGeom prst="rect">
            <a:avLst/>
          </a:prstGeom>
        </p:spPr>
        <p:txBody>
          <a:bodyPr wrap="square">
            <a:spAutoFit/>
          </a:bodyPr>
          <a:lstStyle/>
          <a:p>
            <a:r>
              <a:rPr lang="en-US" b="1" u="sng" dirty="0"/>
              <a:t>[Act 13:4-5, 13-14, 51 NKJV] </a:t>
            </a:r>
            <a:r>
              <a:rPr lang="en-US" dirty="0"/>
              <a:t>4 So, being sent out by the Holy Spirit, they went down to </a:t>
            </a:r>
            <a:r>
              <a:rPr lang="en-US" u="sng" dirty="0"/>
              <a:t>Seleucia</a:t>
            </a:r>
            <a:r>
              <a:rPr lang="en-US" dirty="0"/>
              <a:t>, and from there they sailed to </a:t>
            </a:r>
            <a:r>
              <a:rPr lang="en-US" u="sng" dirty="0"/>
              <a:t>Cyprus</a:t>
            </a:r>
            <a:r>
              <a:rPr lang="en-US" dirty="0"/>
              <a:t>. 5 And when they arrived in </a:t>
            </a:r>
            <a:r>
              <a:rPr lang="en-US" u="sng" dirty="0"/>
              <a:t>Salamis</a:t>
            </a:r>
            <a:r>
              <a:rPr lang="en-US" dirty="0"/>
              <a:t>, they preached the word of God in the synagogues of the Jews. They also had John as [their] assistant. ... 13 Now when Paul and his party set sail from </a:t>
            </a:r>
            <a:r>
              <a:rPr lang="en-US" u="sng" dirty="0" err="1"/>
              <a:t>Paphos</a:t>
            </a:r>
            <a:r>
              <a:rPr lang="en-US" dirty="0"/>
              <a:t>, they came </a:t>
            </a:r>
            <a:r>
              <a:rPr lang="en-US" u="sng" dirty="0"/>
              <a:t>to </a:t>
            </a:r>
            <a:r>
              <a:rPr lang="en-US" u="sng" dirty="0" err="1"/>
              <a:t>Perga</a:t>
            </a:r>
            <a:r>
              <a:rPr lang="en-US" u="sng" dirty="0"/>
              <a:t> </a:t>
            </a:r>
            <a:r>
              <a:rPr lang="en-US" dirty="0"/>
              <a:t>in </a:t>
            </a:r>
            <a:r>
              <a:rPr lang="en-US" u="sng" dirty="0"/>
              <a:t>Pamphylia</a:t>
            </a:r>
            <a:r>
              <a:rPr lang="en-US" dirty="0"/>
              <a:t>; and John, departing from them, returned to Jerusalem. 14 But when they departed from </a:t>
            </a:r>
            <a:r>
              <a:rPr lang="en-US" u="sng" dirty="0" err="1"/>
              <a:t>Perga</a:t>
            </a:r>
            <a:r>
              <a:rPr lang="en-US" dirty="0"/>
              <a:t>, they came to </a:t>
            </a:r>
            <a:r>
              <a:rPr lang="en-US" u="sng" dirty="0"/>
              <a:t>Antioch in Pisidia</a:t>
            </a:r>
            <a:r>
              <a:rPr lang="en-US" dirty="0"/>
              <a:t>, and went into the synagogue on the Sabbath day and sat down. ... 51 But they shook off the dust from their feet against them, and came to </a:t>
            </a:r>
            <a:r>
              <a:rPr lang="en-US" u="sng" dirty="0"/>
              <a:t>Iconium</a:t>
            </a:r>
            <a:r>
              <a:rPr lang="en-US" dirty="0"/>
              <a:t>.</a:t>
            </a:r>
          </a:p>
        </p:txBody>
      </p:sp>
    </p:spTree>
    <p:extLst>
      <p:ext uri="{BB962C8B-B14F-4D97-AF65-F5344CB8AC3E}">
        <p14:creationId xmlns:p14="http://schemas.microsoft.com/office/powerpoint/2010/main" val="297702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962D39-C001-4867-96DA-4B9EB1F16741}"/>
              </a:ext>
            </a:extLst>
          </p:cNvPr>
          <p:cNvPicPr>
            <a:picLocks noChangeAspect="1"/>
          </p:cNvPicPr>
          <p:nvPr/>
        </p:nvPicPr>
        <p:blipFill>
          <a:blip r:embed="rId2"/>
          <a:stretch>
            <a:fillRect/>
          </a:stretch>
        </p:blipFill>
        <p:spPr>
          <a:xfrm>
            <a:off x="1767032" y="1025045"/>
            <a:ext cx="5788826" cy="3270120"/>
          </a:xfrm>
          <a:prstGeom prst="rect">
            <a:avLst/>
          </a:prstGeom>
        </p:spPr>
      </p:pic>
      <p:sp>
        <p:nvSpPr>
          <p:cNvPr id="3" name="TextBox 2">
            <a:extLst>
              <a:ext uri="{FF2B5EF4-FFF2-40B4-BE49-F238E27FC236}">
                <a16:creationId xmlns:a16="http://schemas.microsoft.com/office/drawing/2014/main" id="{6D15AAFF-4790-4A74-87B1-EDB7D4FED619}"/>
              </a:ext>
            </a:extLst>
          </p:cNvPr>
          <p:cNvSpPr txBox="1"/>
          <p:nvPr/>
        </p:nvSpPr>
        <p:spPr>
          <a:xfrm>
            <a:off x="1524699" y="323185"/>
            <a:ext cx="6094602" cy="472052"/>
          </a:xfrm>
          <a:prstGeom prst="rect">
            <a:avLst/>
          </a:prstGeom>
          <a:noFill/>
        </p:spPr>
        <p:txBody>
          <a:bodyPr wrap="square">
            <a:spAutoFit/>
          </a:bodyPr>
          <a:lstStyle/>
          <a:p>
            <a:pPr algn="ctr">
              <a:lnSpc>
                <a:spcPct val="107000"/>
              </a:lnSpc>
              <a:spcAft>
                <a:spcPts val="800"/>
              </a:spcAft>
            </a:pPr>
            <a:r>
              <a:rPr lang="en-US" sz="2400" u="sng" dirty="0">
                <a:latin typeface="Book Antiqua" panose="02040602050305030304" pitchFamily="18" charset="0"/>
                <a:ea typeface="Calibri" panose="020F0502020204030204" pitchFamily="34" charset="0"/>
                <a:cs typeface="Times New Roman" panose="02020603050405020304" pitchFamily="18" charset="0"/>
              </a:rPr>
              <a:t>Paul’s 1</a:t>
            </a:r>
            <a:r>
              <a:rPr lang="en-US" sz="2400" u="sng" baseline="30000" dirty="0">
                <a:latin typeface="Book Antiqua" panose="02040602050305030304" pitchFamily="18" charset="0"/>
                <a:ea typeface="Calibri" panose="020F0502020204030204" pitchFamily="34" charset="0"/>
                <a:cs typeface="Times New Roman" panose="02020603050405020304" pitchFamily="18" charset="0"/>
              </a:rPr>
              <a:t>st</a:t>
            </a:r>
            <a:r>
              <a:rPr lang="en-US" sz="2400" u="sng" dirty="0">
                <a:latin typeface="Book Antiqua" panose="02040602050305030304" pitchFamily="18" charset="0"/>
                <a:ea typeface="Calibri" panose="020F0502020204030204" pitchFamily="34" charset="0"/>
                <a:cs typeface="Times New Roman" panose="02020603050405020304" pitchFamily="18" charset="0"/>
              </a:rPr>
              <a:t> Missionary Journey</a:t>
            </a:r>
            <a:endParaRPr lang="en-US" sz="16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DE31B0F-E45D-478A-8B66-3D0904786F8F}"/>
              </a:ext>
            </a:extLst>
          </p:cNvPr>
          <p:cNvSpPr/>
          <p:nvPr/>
        </p:nvSpPr>
        <p:spPr>
          <a:xfrm>
            <a:off x="574645" y="4385345"/>
            <a:ext cx="8569355" cy="2308324"/>
          </a:xfrm>
          <a:prstGeom prst="rect">
            <a:avLst/>
          </a:prstGeom>
        </p:spPr>
        <p:txBody>
          <a:bodyPr wrap="square">
            <a:spAutoFit/>
          </a:bodyPr>
          <a:lstStyle/>
          <a:p>
            <a:r>
              <a:rPr lang="en-US" b="1" u="sng" dirty="0"/>
              <a:t>[Act 14:6, 20-21, 24-26 NKJV] </a:t>
            </a:r>
            <a:r>
              <a:rPr lang="en-US" dirty="0"/>
              <a:t>6 they became aware of it and fled to </a:t>
            </a:r>
            <a:r>
              <a:rPr lang="en-US" u="sng" dirty="0"/>
              <a:t>Lystra</a:t>
            </a:r>
            <a:r>
              <a:rPr lang="en-US" dirty="0"/>
              <a:t> and </a:t>
            </a:r>
            <a:r>
              <a:rPr lang="en-US" u="sng" dirty="0" err="1"/>
              <a:t>Derbe</a:t>
            </a:r>
            <a:r>
              <a:rPr lang="en-US" dirty="0"/>
              <a:t>, cities of Lycaonia, and to the surrounding region. ... 20 However, when the disciples gathered around him, he rose up and went into the city. And the next day he departed with Barnabas to </a:t>
            </a:r>
            <a:r>
              <a:rPr lang="en-US" u="sng" dirty="0" err="1"/>
              <a:t>Derbe</a:t>
            </a:r>
            <a:r>
              <a:rPr lang="en-US" dirty="0"/>
              <a:t>. 21 And when they had preached the gospel to that city and made many disciples, they returned to </a:t>
            </a:r>
            <a:r>
              <a:rPr lang="en-US" u="sng" dirty="0"/>
              <a:t>Lystra, Iconium, and Antioch</a:t>
            </a:r>
            <a:r>
              <a:rPr lang="en-US" dirty="0"/>
              <a:t>, ... 24 And after they had passed through </a:t>
            </a:r>
            <a:r>
              <a:rPr lang="en-US" u="sng" dirty="0"/>
              <a:t>Pisidia</a:t>
            </a:r>
            <a:r>
              <a:rPr lang="en-US" dirty="0"/>
              <a:t>, they came to </a:t>
            </a:r>
            <a:r>
              <a:rPr lang="en-US" u="sng" dirty="0"/>
              <a:t>Pamphylia</a:t>
            </a:r>
            <a:r>
              <a:rPr lang="en-US" dirty="0"/>
              <a:t>. 25 Now when they had preached the word in </a:t>
            </a:r>
            <a:r>
              <a:rPr lang="en-US" u="sng" dirty="0" err="1"/>
              <a:t>Perga</a:t>
            </a:r>
            <a:r>
              <a:rPr lang="en-US" dirty="0"/>
              <a:t>, they went down to </a:t>
            </a:r>
            <a:r>
              <a:rPr lang="en-US" u="sng" dirty="0" err="1"/>
              <a:t>Attalia</a:t>
            </a:r>
            <a:r>
              <a:rPr lang="en-US" dirty="0"/>
              <a:t>. 26 From there they sailed to </a:t>
            </a:r>
            <a:r>
              <a:rPr lang="en-US" u="sng" dirty="0"/>
              <a:t>Antioch</a:t>
            </a:r>
            <a:r>
              <a:rPr lang="en-US" dirty="0"/>
              <a:t>, where they had been commended to the grace of God for the work which they had completed.</a:t>
            </a:r>
          </a:p>
        </p:txBody>
      </p:sp>
    </p:spTree>
    <p:extLst>
      <p:ext uri="{BB962C8B-B14F-4D97-AF65-F5344CB8AC3E}">
        <p14:creationId xmlns:p14="http://schemas.microsoft.com/office/powerpoint/2010/main" val="44653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F8B1B-9267-43D1-BBF0-DA8AFF827170}"/>
              </a:ext>
            </a:extLst>
          </p:cNvPr>
          <p:cNvPicPr>
            <a:picLocks noChangeAspect="1"/>
          </p:cNvPicPr>
          <p:nvPr/>
        </p:nvPicPr>
        <p:blipFill>
          <a:blip r:embed="rId2"/>
          <a:stretch>
            <a:fillRect/>
          </a:stretch>
        </p:blipFill>
        <p:spPr>
          <a:xfrm>
            <a:off x="5135003" y="256200"/>
            <a:ext cx="3572770" cy="6211375"/>
          </a:xfrm>
          <a:prstGeom prst="rect">
            <a:avLst/>
          </a:prstGeom>
        </p:spPr>
      </p:pic>
      <p:sp>
        <p:nvSpPr>
          <p:cNvPr id="3" name="Rectangle 2">
            <a:extLst>
              <a:ext uri="{FF2B5EF4-FFF2-40B4-BE49-F238E27FC236}">
                <a16:creationId xmlns:a16="http://schemas.microsoft.com/office/drawing/2014/main" id="{37798942-703F-4286-B62C-B5A73A8E1404}"/>
              </a:ext>
            </a:extLst>
          </p:cNvPr>
          <p:cNvSpPr/>
          <p:nvPr/>
        </p:nvSpPr>
        <p:spPr>
          <a:xfrm>
            <a:off x="281031" y="345208"/>
            <a:ext cx="4572000" cy="2862322"/>
          </a:xfrm>
          <a:prstGeom prst="rect">
            <a:avLst/>
          </a:prstGeom>
        </p:spPr>
        <p:txBody>
          <a:bodyPr>
            <a:spAutoFit/>
          </a:bodyPr>
          <a:lstStyle/>
          <a:p>
            <a:r>
              <a:rPr lang="en-US" b="1" u="sng" dirty="0"/>
              <a:t>[Act 15:1-2 NKJV] </a:t>
            </a:r>
            <a:r>
              <a:rPr lang="en-US" dirty="0"/>
              <a:t>1 And certain [men] came down from Judea and taught the brethren, "Unless you are circumcised according to the custom of Moses, you cannot be saved." 2 Therefore, when </a:t>
            </a:r>
            <a:r>
              <a:rPr lang="en-US" u="sng" dirty="0"/>
              <a:t>Paul and Barnabas </a:t>
            </a:r>
            <a:r>
              <a:rPr lang="en-US" dirty="0"/>
              <a:t>had no small dissension and dispute with them, they determined that Paul and Barnabas and certain others of them should </a:t>
            </a:r>
            <a:r>
              <a:rPr lang="en-US" u="sng" dirty="0"/>
              <a:t>go up to Jerusalem</a:t>
            </a:r>
            <a:r>
              <a:rPr lang="en-US" dirty="0"/>
              <a:t>, to the apostles and elders, about this question.</a:t>
            </a:r>
          </a:p>
        </p:txBody>
      </p:sp>
      <p:sp>
        <p:nvSpPr>
          <p:cNvPr id="4" name="Arrow: Down 3">
            <a:extLst>
              <a:ext uri="{FF2B5EF4-FFF2-40B4-BE49-F238E27FC236}">
                <a16:creationId xmlns:a16="http://schemas.microsoft.com/office/drawing/2014/main" id="{CA83E8A9-8E09-464E-B0A7-8C24C96E492B}"/>
              </a:ext>
            </a:extLst>
          </p:cNvPr>
          <p:cNvSpPr/>
          <p:nvPr/>
        </p:nvSpPr>
        <p:spPr>
          <a:xfrm rot="412229" flipH="1">
            <a:off x="7155810" y="1591126"/>
            <a:ext cx="97778" cy="4222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3EB3897-DBC9-4755-BF6F-CE57C761E7EB}"/>
              </a:ext>
            </a:extLst>
          </p:cNvPr>
          <p:cNvSpPr/>
          <p:nvPr/>
        </p:nvSpPr>
        <p:spPr>
          <a:xfrm>
            <a:off x="436227" y="4632307"/>
            <a:ext cx="4572000" cy="1754326"/>
          </a:xfrm>
          <a:prstGeom prst="rect">
            <a:avLst/>
          </a:prstGeom>
        </p:spPr>
        <p:txBody>
          <a:bodyPr>
            <a:spAutoFit/>
          </a:bodyPr>
          <a:lstStyle/>
          <a:p>
            <a:r>
              <a:rPr lang="en-US" b="1" u="sng" dirty="0"/>
              <a:t>[Act 15:7 NKJV] </a:t>
            </a:r>
            <a:r>
              <a:rPr lang="en-US" dirty="0"/>
              <a:t>7 And when there had been much dispute, </a:t>
            </a:r>
            <a:r>
              <a:rPr lang="en-US" u="sng" dirty="0"/>
              <a:t>Peter rose up </a:t>
            </a:r>
            <a:r>
              <a:rPr lang="en-US" dirty="0"/>
              <a:t>[and] said to them: "Men [and] brethren, you know that a good while ago God chose among us, that by my mouth the Gentiles should hear the word of the gospel and believe.</a:t>
            </a:r>
          </a:p>
        </p:txBody>
      </p:sp>
      <p:sp>
        <p:nvSpPr>
          <p:cNvPr id="7" name="Rectangle 6">
            <a:extLst>
              <a:ext uri="{FF2B5EF4-FFF2-40B4-BE49-F238E27FC236}">
                <a16:creationId xmlns:a16="http://schemas.microsoft.com/office/drawing/2014/main" id="{FE6AB802-2AD4-4F0C-B173-03F9A64CC2CC}"/>
              </a:ext>
            </a:extLst>
          </p:cNvPr>
          <p:cNvSpPr/>
          <p:nvPr/>
        </p:nvSpPr>
        <p:spPr>
          <a:xfrm>
            <a:off x="1205917" y="3894643"/>
            <a:ext cx="2722228" cy="461665"/>
          </a:xfrm>
          <a:prstGeom prst="rect">
            <a:avLst/>
          </a:prstGeom>
        </p:spPr>
        <p:txBody>
          <a:bodyPr wrap="square">
            <a:spAutoFit/>
          </a:bodyPr>
          <a:lstStyle/>
          <a:p>
            <a:r>
              <a:rPr lang="en-US" sz="2400" b="1" u="sng" dirty="0"/>
              <a:t>Jerusalem Council</a:t>
            </a:r>
          </a:p>
        </p:txBody>
      </p:sp>
    </p:spTree>
    <p:extLst>
      <p:ext uri="{BB962C8B-B14F-4D97-AF65-F5344CB8AC3E}">
        <p14:creationId xmlns:p14="http://schemas.microsoft.com/office/powerpoint/2010/main" val="252101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F8B1B-9267-43D1-BBF0-DA8AFF827170}"/>
              </a:ext>
            </a:extLst>
          </p:cNvPr>
          <p:cNvPicPr>
            <a:picLocks noChangeAspect="1"/>
          </p:cNvPicPr>
          <p:nvPr/>
        </p:nvPicPr>
        <p:blipFill>
          <a:blip r:embed="rId2"/>
          <a:stretch>
            <a:fillRect/>
          </a:stretch>
        </p:blipFill>
        <p:spPr>
          <a:xfrm>
            <a:off x="5135003" y="256200"/>
            <a:ext cx="3572770" cy="6211375"/>
          </a:xfrm>
          <a:prstGeom prst="rect">
            <a:avLst/>
          </a:prstGeom>
        </p:spPr>
      </p:pic>
      <p:sp>
        <p:nvSpPr>
          <p:cNvPr id="4" name="Arrow: Down 3">
            <a:extLst>
              <a:ext uri="{FF2B5EF4-FFF2-40B4-BE49-F238E27FC236}">
                <a16:creationId xmlns:a16="http://schemas.microsoft.com/office/drawing/2014/main" id="{CA83E8A9-8E09-464E-B0A7-8C24C96E492B}"/>
              </a:ext>
            </a:extLst>
          </p:cNvPr>
          <p:cNvSpPr/>
          <p:nvPr/>
        </p:nvSpPr>
        <p:spPr>
          <a:xfrm rot="412229" flipH="1">
            <a:off x="7155810" y="1591126"/>
            <a:ext cx="97778" cy="4222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3EB3897-DBC9-4755-BF6F-CE57C761E7EB}"/>
              </a:ext>
            </a:extLst>
          </p:cNvPr>
          <p:cNvSpPr/>
          <p:nvPr/>
        </p:nvSpPr>
        <p:spPr>
          <a:xfrm>
            <a:off x="517080" y="1125709"/>
            <a:ext cx="4572000" cy="1754326"/>
          </a:xfrm>
          <a:prstGeom prst="rect">
            <a:avLst/>
          </a:prstGeom>
        </p:spPr>
        <p:txBody>
          <a:bodyPr>
            <a:spAutoFit/>
          </a:bodyPr>
          <a:lstStyle/>
          <a:p>
            <a:r>
              <a:rPr lang="en-US" b="1" u="sng" dirty="0"/>
              <a:t>[Act 15:7 NKJV] </a:t>
            </a:r>
            <a:r>
              <a:rPr lang="en-US" dirty="0"/>
              <a:t>7 And when there had been much dispute, </a:t>
            </a:r>
            <a:r>
              <a:rPr lang="en-US" u="sng" dirty="0"/>
              <a:t>Peter rose up </a:t>
            </a:r>
            <a:r>
              <a:rPr lang="en-US" dirty="0"/>
              <a:t>[and] said to them: "Men [and] brethren, you know that a good while ago God chose among us, that by my mouth the Gentiles should hear the word of the gospel and believe.</a:t>
            </a:r>
          </a:p>
        </p:txBody>
      </p:sp>
      <p:sp>
        <p:nvSpPr>
          <p:cNvPr id="7" name="Rectangle 6">
            <a:extLst>
              <a:ext uri="{FF2B5EF4-FFF2-40B4-BE49-F238E27FC236}">
                <a16:creationId xmlns:a16="http://schemas.microsoft.com/office/drawing/2014/main" id="{FE6AB802-2AD4-4F0C-B173-03F9A64CC2CC}"/>
              </a:ext>
            </a:extLst>
          </p:cNvPr>
          <p:cNvSpPr/>
          <p:nvPr/>
        </p:nvSpPr>
        <p:spPr>
          <a:xfrm>
            <a:off x="1286770" y="388045"/>
            <a:ext cx="2722228" cy="461665"/>
          </a:xfrm>
          <a:prstGeom prst="rect">
            <a:avLst/>
          </a:prstGeom>
        </p:spPr>
        <p:txBody>
          <a:bodyPr wrap="square">
            <a:spAutoFit/>
          </a:bodyPr>
          <a:lstStyle/>
          <a:p>
            <a:r>
              <a:rPr lang="en-US" sz="2400" b="1" u="sng" dirty="0"/>
              <a:t>Jerusalem Council</a:t>
            </a:r>
          </a:p>
        </p:txBody>
      </p:sp>
      <p:sp>
        <p:nvSpPr>
          <p:cNvPr id="5" name="Rectangle 4">
            <a:extLst>
              <a:ext uri="{FF2B5EF4-FFF2-40B4-BE49-F238E27FC236}">
                <a16:creationId xmlns:a16="http://schemas.microsoft.com/office/drawing/2014/main" id="{E0545C3F-AA25-4BE6-8AAD-5877DC7283D5}"/>
              </a:ext>
            </a:extLst>
          </p:cNvPr>
          <p:cNvSpPr/>
          <p:nvPr/>
        </p:nvSpPr>
        <p:spPr>
          <a:xfrm>
            <a:off x="436227" y="4049933"/>
            <a:ext cx="4572000" cy="1200329"/>
          </a:xfrm>
          <a:prstGeom prst="rect">
            <a:avLst/>
          </a:prstGeom>
        </p:spPr>
        <p:txBody>
          <a:bodyPr>
            <a:spAutoFit/>
          </a:bodyPr>
          <a:lstStyle/>
          <a:p>
            <a:r>
              <a:rPr lang="en-US" b="1" u="sng" dirty="0"/>
              <a:t>[Act 15:30 NKJV] </a:t>
            </a:r>
            <a:r>
              <a:rPr lang="en-US" dirty="0"/>
              <a:t>30 So when they were sent off, they </a:t>
            </a:r>
            <a:r>
              <a:rPr lang="en-US" u="sng" dirty="0"/>
              <a:t>came to Antioch</a:t>
            </a:r>
            <a:r>
              <a:rPr lang="en-US" dirty="0"/>
              <a:t>; and when they had gathered the multitude together, they delivered the letter.</a:t>
            </a:r>
          </a:p>
        </p:txBody>
      </p:sp>
      <p:sp>
        <p:nvSpPr>
          <p:cNvPr id="8" name="Arrow: Down 7">
            <a:extLst>
              <a:ext uri="{FF2B5EF4-FFF2-40B4-BE49-F238E27FC236}">
                <a16:creationId xmlns:a16="http://schemas.microsoft.com/office/drawing/2014/main" id="{A01F3392-7C6B-457C-A57E-A4A5C2B188B3}"/>
              </a:ext>
            </a:extLst>
          </p:cNvPr>
          <p:cNvSpPr/>
          <p:nvPr/>
        </p:nvSpPr>
        <p:spPr>
          <a:xfrm rot="11196813" flipH="1">
            <a:off x="7447527" y="1590232"/>
            <a:ext cx="97778" cy="42224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7123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58ED3-784B-487A-8212-CC915E6FFBEB}"/>
              </a:ext>
            </a:extLst>
          </p:cNvPr>
          <p:cNvSpPr/>
          <p:nvPr/>
        </p:nvSpPr>
        <p:spPr>
          <a:xfrm>
            <a:off x="109057" y="1210995"/>
            <a:ext cx="8925885" cy="3944606"/>
          </a:xfrm>
          <a:prstGeom prst="rect">
            <a:avLst/>
          </a:prstGeom>
        </p:spPr>
        <p:txBody>
          <a:bodyPr wrap="square">
            <a:spAutoFit/>
          </a:bodyPr>
          <a:lstStyle/>
          <a:p>
            <a:pPr marL="228600" marR="0">
              <a:lnSpc>
                <a:spcPct val="115000"/>
              </a:lnSpc>
              <a:spcBef>
                <a:spcPts val="0"/>
              </a:spcBef>
              <a:spcAft>
                <a:spcPts val="1000"/>
              </a:spcAft>
            </a:pPr>
            <a:r>
              <a:rPr lang="en-US" sz="2000" b="1" u="sng" dirty="0">
                <a:latin typeface="Book Antiqua" panose="02040602050305030304" pitchFamily="18" charset="0"/>
                <a:ea typeface="Calibri" panose="020F0502020204030204" pitchFamily="34" charset="0"/>
                <a:cs typeface="Times New Roman" panose="02020603050405020304" pitchFamily="18" charset="0"/>
              </a:rPr>
              <a:t>[Gal 2:11-21 NKJV]</a:t>
            </a:r>
            <a:r>
              <a:rPr lang="en-US" sz="2000" dirty="0">
                <a:latin typeface="Book Antiqua" panose="02040602050305030304" pitchFamily="18" charset="0"/>
                <a:ea typeface="Calibri" panose="020F0502020204030204" pitchFamily="34" charset="0"/>
                <a:cs typeface="Times New Roman" panose="02020603050405020304" pitchFamily="18" charset="0"/>
              </a:rPr>
              <a:t> 11 Now when Peter had come to Antioch, I withstood him to his face, because he was to be blamed; 12 for before certain men came from James, he would eat with the Gentiles; but when they came, he withdrew and separated himself, fearing those who were of the circumcision. 13 And the rest of the Jews also played the hypocrite with him, so that even Barnabas was carried away with their hypocrisy. 14 But when I saw that they were not straightforward about the truth of the gospel, I said to Peter before [them] all, "If you, being a Jew, live in the manner of Gentiles and not as the Jews, why do you compel Gentiles to live as Jews? </a:t>
            </a:r>
            <a:r>
              <a:rPr lang="en-US" sz="6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17 "But if, while we seek to be justified by Christ, we ourselves also are found sinners, [is] Christ therefore a minister of sin? Certainly not! 18 "For if I build again those things which I destroyed, I make myself a transgressor. 19 "For I through the law died to the law that I might live to God. 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A1F79822-1BBC-4C01-848B-CFD7159B1482}"/>
              </a:ext>
            </a:extLst>
          </p:cNvPr>
          <p:cNvCxnSpPr>
            <a:cxnSpLocks/>
          </p:cNvCxnSpPr>
          <p:nvPr/>
        </p:nvCxnSpPr>
        <p:spPr>
          <a:xfrm>
            <a:off x="5486400" y="1577130"/>
            <a:ext cx="1795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AA95A41-DC92-483B-B2F2-43EB581BCBFC}"/>
              </a:ext>
            </a:extLst>
          </p:cNvPr>
          <p:cNvCxnSpPr>
            <a:cxnSpLocks/>
          </p:cNvCxnSpPr>
          <p:nvPr/>
        </p:nvCxnSpPr>
        <p:spPr>
          <a:xfrm>
            <a:off x="3507997" y="1956033"/>
            <a:ext cx="18609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0A9D302-2F28-449D-83D8-A68FDC85EF81}"/>
              </a:ext>
            </a:extLst>
          </p:cNvPr>
          <p:cNvCxnSpPr>
            <a:cxnSpLocks/>
          </p:cNvCxnSpPr>
          <p:nvPr/>
        </p:nvCxnSpPr>
        <p:spPr>
          <a:xfrm>
            <a:off x="5925424" y="1956033"/>
            <a:ext cx="18609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449C17-D517-43A5-84A4-A87F68AF47B0}"/>
              </a:ext>
            </a:extLst>
          </p:cNvPr>
          <p:cNvCxnSpPr>
            <a:cxnSpLocks/>
          </p:cNvCxnSpPr>
          <p:nvPr/>
        </p:nvCxnSpPr>
        <p:spPr>
          <a:xfrm>
            <a:off x="2502716" y="2276213"/>
            <a:ext cx="34227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09EE72-BCEA-4349-8A72-6532DCD8F945}"/>
              </a:ext>
            </a:extLst>
          </p:cNvPr>
          <p:cNvCxnSpPr>
            <a:cxnSpLocks/>
          </p:cNvCxnSpPr>
          <p:nvPr/>
        </p:nvCxnSpPr>
        <p:spPr>
          <a:xfrm>
            <a:off x="457201" y="2638338"/>
            <a:ext cx="36366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691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D05F01-0949-4E27-B037-A94FF3C229DF}"/>
              </a:ext>
            </a:extLst>
          </p:cNvPr>
          <p:cNvSpPr txBox="1"/>
          <p:nvPr/>
        </p:nvSpPr>
        <p:spPr>
          <a:xfrm>
            <a:off x="825265" y="1131942"/>
            <a:ext cx="7493467" cy="1499257"/>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US" sz="2000" dirty="0">
                <a:latin typeface="Book Antiqua" panose="02040602050305030304" pitchFamily="18" charset="0"/>
                <a:ea typeface="Calibri" panose="020F0502020204030204" pitchFamily="34" charset="0"/>
                <a:cs typeface="Times New Roman" panose="02020603050405020304" pitchFamily="18" charset="0"/>
              </a:rPr>
              <a:t>Peter was a hypocrite.  He was not acting correctly based of what he knew.</a:t>
            </a:r>
          </a:p>
          <a:p>
            <a:pPr marL="457200" indent="-457200">
              <a:lnSpc>
                <a:spcPct val="107000"/>
              </a:lnSpc>
              <a:spcAft>
                <a:spcPts val="800"/>
              </a:spcAft>
              <a:buFont typeface="Arial" panose="020B0604020202020204" pitchFamily="34" charset="0"/>
              <a:buChar char="•"/>
            </a:pPr>
            <a:r>
              <a:rPr lang="en-US" sz="2000" dirty="0">
                <a:latin typeface="Book Antiqua" panose="02040602050305030304" pitchFamily="18" charset="0"/>
                <a:ea typeface="Calibri" panose="020F0502020204030204" pitchFamily="34" charset="0"/>
                <a:cs typeface="Times New Roman" panose="02020603050405020304" pitchFamily="18" charset="0"/>
              </a:rPr>
              <a:t>Is it hard to believe that Peter would act this way after the Council after only a few weeks/months?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A206746-D002-462A-ACD6-1D6C119A3EB0}"/>
              </a:ext>
            </a:extLst>
          </p:cNvPr>
          <p:cNvSpPr txBox="1"/>
          <p:nvPr/>
        </p:nvSpPr>
        <p:spPr>
          <a:xfrm>
            <a:off x="825265" y="2853410"/>
            <a:ext cx="7493467" cy="3451458"/>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US" sz="2000" dirty="0">
                <a:latin typeface="Book Antiqua" panose="02040602050305030304" pitchFamily="18" charset="0"/>
                <a:ea typeface="Calibri" panose="020F0502020204030204" pitchFamily="34" charset="0"/>
                <a:cs typeface="Times New Roman" panose="02020603050405020304" pitchFamily="18" charset="0"/>
              </a:rPr>
              <a:t>Is this the first time we’ve seen Peter switch around like this?  </a:t>
            </a:r>
          </a:p>
          <a:p>
            <a:pPr marL="914400" lvl="1" indent="-457200">
              <a:lnSpc>
                <a:spcPct val="107000"/>
              </a:lnSpc>
              <a:spcAft>
                <a:spcPts val="800"/>
              </a:spcAft>
              <a:buFont typeface="Arial" panose="020B0604020202020204" pitchFamily="34" charset="0"/>
              <a:buChar char="•"/>
            </a:pPr>
            <a:r>
              <a:rPr lang="en-US" b="1" u="sng" dirty="0">
                <a:latin typeface="Book Antiqua" panose="02040602050305030304" pitchFamily="18" charset="0"/>
                <a:ea typeface="Calibri" panose="020F0502020204030204" pitchFamily="34" charset="0"/>
                <a:cs typeface="Times New Roman" panose="02020603050405020304" pitchFamily="18" charset="0"/>
              </a:rPr>
              <a:t>[Mat 26:35 NKJV] </a:t>
            </a:r>
            <a:r>
              <a:rPr lang="en-US" dirty="0">
                <a:latin typeface="Book Antiqua" panose="02040602050305030304" pitchFamily="18" charset="0"/>
                <a:ea typeface="Calibri" panose="020F0502020204030204" pitchFamily="34" charset="0"/>
                <a:cs typeface="Times New Roman" panose="02020603050405020304" pitchFamily="18" charset="0"/>
              </a:rPr>
              <a:t>35 Peter said to Him, "Even if I have to die with You, </a:t>
            </a:r>
            <a:r>
              <a:rPr lang="en-US" u="sng" dirty="0">
                <a:latin typeface="Book Antiqua" panose="02040602050305030304" pitchFamily="18" charset="0"/>
                <a:ea typeface="Calibri" panose="020F0502020204030204" pitchFamily="34" charset="0"/>
                <a:cs typeface="Times New Roman" panose="02020603050405020304" pitchFamily="18" charset="0"/>
              </a:rPr>
              <a:t>I will not deny </a:t>
            </a:r>
            <a:r>
              <a:rPr lang="en-US" dirty="0">
                <a:latin typeface="Book Antiqua" panose="02040602050305030304" pitchFamily="18" charset="0"/>
                <a:ea typeface="Calibri" panose="020F0502020204030204" pitchFamily="34" charset="0"/>
                <a:cs typeface="Times New Roman" panose="02020603050405020304" pitchFamily="18" charset="0"/>
              </a:rPr>
              <a:t>You!" And so said all the disciples</a:t>
            </a:r>
            <a:r>
              <a:rPr lang="en-US" sz="2000" dirty="0">
                <a:latin typeface="Book Antiqua" panose="02040602050305030304" pitchFamily="18" charset="0"/>
                <a:ea typeface="Calibri" panose="020F0502020204030204" pitchFamily="34" charset="0"/>
                <a:cs typeface="Times New Roman" panose="02020603050405020304" pitchFamily="18" charset="0"/>
              </a:rPr>
              <a:t>.</a:t>
            </a:r>
          </a:p>
          <a:p>
            <a:pPr marL="914400" lvl="1" indent="-457200">
              <a:lnSpc>
                <a:spcPct val="107000"/>
              </a:lnSpc>
              <a:spcAft>
                <a:spcPts val="800"/>
              </a:spcAft>
              <a:buFont typeface="Arial" panose="020B0604020202020204" pitchFamily="34" charset="0"/>
              <a:buChar char="•"/>
            </a:pPr>
            <a:r>
              <a:rPr lang="en-US" b="1" u="sng" dirty="0">
                <a:latin typeface="Book Antiqua" panose="02040602050305030304" pitchFamily="18" charset="0"/>
                <a:ea typeface="Calibri" panose="020F0502020204030204" pitchFamily="34" charset="0"/>
                <a:cs typeface="Times New Roman" panose="02020603050405020304" pitchFamily="18" charset="0"/>
              </a:rPr>
              <a:t>[Mat 14:28 NKJV]</a:t>
            </a:r>
            <a:r>
              <a:rPr lang="en-US" dirty="0">
                <a:latin typeface="Book Antiqua" panose="02040602050305030304" pitchFamily="18" charset="0"/>
                <a:ea typeface="Calibri" panose="020F0502020204030204" pitchFamily="34" charset="0"/>
                <a:cs typeface="Times New Roman" panose="02020603050405020304" pitchFamily="18" charset="0"/>
              </a:rPr>
              <a:t> 28 And Peter answered Him and said, "Lord, if it is You, </a:t>
            </a:r>
            <a:r>
              <a:rPr lang="en-US" u="sng" dirty="0">
                <a:latin typeface="Book Antiqua" panose="02040602050305030304" pitchFamily="18" charset="0"/>
                <a:ea typeface="Calibri" panose="020F0502020204030204" pitchFamily="34" charset="0"/>
                <a:cs typeface="Times New Roman" panose="02020603050405020304" pitchFamily="18" charset="0"/>
              </a:rPr>
              <a:t>command me to come </a:t>
            </a:r>
            <a:r>
              <a:rPr lang="en-US" dirty="0">
                <a:latin typeface="Book Antiqua" panose="02040602050305030304" pitchFamily="18" charset="0"/>
                <a:ea typeface="Calibri" panose="020F0502020204030204" pitchFamily="34" charset="0"/>
                <a:cs typeface="Times New Roman" panose="02020603050405020304" pitchFamily="18" charset="0"/>
              </a:rPr>
              <a:t>to You on the water.“</a:t>
            </a:r>
          </a:p>
          <a:p>
            <a:pPr marL="914400" lvl="1" indent="-457200">
              <a:lnSpc>
                <a:spcPct val="107000"/>
              </a:lnSpc>
              <a:spcAft>
                <a:spcPts val="800"/>
              </a:spcAft>
              <a:buFont typeface="Arial" panose="020B0604020202020204" pitchFamily="34" charset="0"/>
              <a:buChar char="•"/>
            </a:pPr>
            <a:r>
              <a:rPr lang="en-US" b="1" u="sng" dirty="0">
                <a:latin typeface="Book Antiqua" panose="02040602050305030304" pitchFamily="18" charset="0"/>
                <a:ea typeface="Calibri" panose="020F0502020204030204" pitchFamily="34" charset="0"/>
                <a:cs typeface="Times New Roman" panose="02020603050405020304" pitchFamily="18" charset="0"/>
              </a:rPr>
              <a:t>[</a:t>
            </a:r>
            <a:r>
              <a:rPr lang="en-US" b="1" u="sng" dirty="0" err="1">
                <a:latin typeface="Book Antiqua" panose="02040602050305030304" pitchFamily="18" charset="0"/>
                <a:ea typeface="Calibri" panose="020F0502020204030204" pitchFamily="34" charset="0"/>
                <a:cs typeface="Times New Roman" panose="02020603050405020304" pitchFamily="18" charset="0"/>
              </a:rPr>
              <a:t>Jhn</a:t>
            </a:r>
            <a:r>
              <a:rPr lang="en-US" b="1" u="sng" dirty="0">
                <a:latin typeface="Book Antiqua" panose="02040602050305030304" pitchFamily="18" charset="0"/>
                <a:ea typeface="Calibri" panose="020F0502020204030204" pitchFamily="34" charset="0"/>
                <a:cs typeface="Times New Roman" panose="02020603050405020304" pitchFamily="18" charset="0"/>
              </a:rPr>
              <a:t> 13:8-9 NKJV] </a:t>
            </a:r>
            <a:r>
              <a:rPr lang="en-US" dirty="0">
                <a:latin typeface="Book Antiqua" panose="02040602050305030304" pitchFamily="18" charset="0"/>
                <a:ea typeface="Calibri" panose="020F0502020204030204" pitchFamily="34" charset="0"/>
                <a:cs typeface="Times New Roman" panose="02020603050405020304" pitchFamily="18" charset="0"/>
              </a:rPr>
              <a:t>8 Peter said to Him, "</a:t>
            </a:r>
            <a:r>
              <a:rPr lang="en-US" u="sng" dirty="0">
                <a:latin typeface="Book Antiqua" panose="02040602050305030304" pitchFamily="18" charset="0"/>
                <a:ea typeface="Calibri" panose="020F0502020204030204" pitchFamily="34" charset="0"/>
                <a:cs typeface="Times New Roman" panose="02020603050405020304" pitchFamily="18" charset="0"/>
              </a:rPr>
              <a:t>You shall never wash my feet!" </a:t>
            </a:r>
            <a:r>
              <a:rPr lang="en-US" dirty="0">
                <a:latin typeface="Book Antiqua" panose="02040602050305030304" pitchFamily="18" charset="0"/>
                <a:ea typeface="Calibri" panose="020F0502020204030204" pitchFamily="34" charset="0"/>
                <a:cs typeface="Times New Roman" panose="02020603050405020304" pitchFamily="18" charset="0"/>
              </a:rPr>
              <a:t>Jesus answered him, "If I do not wash you, you have no part with Me." 9 Simon Peter said to Him, "Lord, not my feet only, </a:t>
            </a:r>
            <a:r>
              <a:rPr lang="en-US" u="sng" dirty="0">
                <a:latin typeface="Book Antiqua" panose="02040602050305030304" pitchFamily="18" charset="0"/>
                <a:ea typeface="Calibri" panose="020F0502020204030204" pitchFamily="34" charset="0"/>
                <a:cs typeface="Times New Roman" panose="02020603050405020304" pitchFamily="18" charset="0"/>
              </a:rPr>
              <a:t>but also [my] hands and [my] head</a:t>
            </a:r>
            <a:r>
              <a:rPr lang="en-US" dirty="0">
                <a:latin typeface="Book Antiqua" panose="02040602050305030304" pitchFamily="18" charset="0"/>
                <a:ea typeface="Calibri" panose="020F0502020204030204" pitchFamily="34" charset="0"/>
                <a:cs typeface="Times New Roman" panose="02020603050405020304" pitchFamily="18" charset="0"/>
              </a:rPr>
              <a:t>!"</a:t>
            </a:r>
          </a:p>
        </p:txBody>
      </p:sp>
      <p:sp>
        <p:nvSpPr>
          <p:cNvPr id="5" name="Rectangle 4">
            <a:extLst>
              <a:ext uri="{FF2B5EF4-FFF2-40B4-BE49-F238E27FC236}">
                <a16:creationId xmlns:a16="http://schemas.microsoft.com/office/drawing/2014/main" id="{E92F2A60-8880-4F20-B311-53DAB260F3FD}"/>
              </a:ext>
            </a:extLst>
          </p:cNvPr>
          <p:cNvSpPr/>
          <p:nvPr/>
        </p:nvSpPr>
        <p:spPr>
          <a:xfrm>
            <a:off x="1415880" y="448066"/>
            <a:ext cx="6902852" cy="461665"/>
          </a:xfrm>
          <a:prstGeom prst="rect">
            <a:avLst/>
          </a:prstGeom>
        </p:spPr>
        <p:txBody>
          <a:bodyPr wrap="none">
            <a:spAutoFit/>
          </a:bodyPr>
          <a:lstStyle/>
          <a:p>
            <a:r>
              <a:rPr lang="en-US" sz="2400" b="1" u="sng" dirty="0">
                <a:latin typeface="Book Antiqua" panose="02040602050305030304" pitchFamily="18" charset="0"/>
                <a:ea typeface="Calibri" panose="020F0502020204030204" pitchFamily="34" charset="0"/>
                <a:cs typeface="Times New Roman" panose="02020603050405020304" pitchFamily="18" charset="0"/>
              </a:rPr>
              <a:t>What was wrong with Peter separating himself?</a:t>
            </a:r>
            <a:endParaRPr lang="en-US" sz="2400" b="1" u="sng" dirty="0"/>
          </a:p>
        </p:txBody>
      </p:sp>
    </p:spTree>
    <p:extLst>
      <p:ext uri="{BB962C8B-B14F-4D97-AF65-F5344CB8AC3E}">
        <p14:creationId xmlns:p14="http://schemas.microsoft.com/office/powerpoint/2010/main" val="22916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58ED3-784B-487A-8212-CC915E6FFBEB}"/>
              </a:ext>
            </a:extLst>
          </p:cNvPr>
          <p:cNvSpPr/>
          <p:nvPr/>
        </p:nvSpPr>
        <p:spPr>
          <a:xfrm>
            <a:off x="109057" y="539875"/>
            <a:ext cx="8925885" cy="3944606"/>
          </a:xfrm>
          <a:prstGeom prst="rect">
            <a:avLst/>
          </a:prstGeom>
        </p:spPr>
        <p:txBody>
          <a:bodyPr wrap="square">
            <a:spAutoFit/>
          </a:bodyPr>
          <a:lstStyle/>
          <a:p>
            <a:pPr marL="228600" marR="0">
              <a:lnSpc>
                <a:spcPct val="115000"/>
              </a:lnSpc>
              <a:spcBef>
                <a:spcPts val="0"/>
              </a:spcBef>
              <a:spcAft>
                <a:spcPts val="1000"/>
              </a:spcAft>
            </a:pPr>
            <a:r>
              <a:rPr lang="en-US" sz="2000" b="1" u="sng" dirty="0">
                <a:latin typeface="Book Antiqua" panose="02040602050305030304" pitchFamily="18" charset="0"/>
                <a:ea typeface="Calibri" panose="020F0502020204030204" pitchFamily="34" charset="0"/>
                <a:cs typeface="Times New Roman" panose="02020603050405020304" pitchFamily="18" charset="0"/>
              </a:rPr>
              <a:t>[Gal 2:11-21 NKJV]</a:t>
            </a:r>
            <a:r>
              <a:rPr lang="en-US" sz="2000" dirty="0">
                <a:latin typeface="Book Antiqua" panose="02040602050305030304" pitchFamily="18" charset="0"/>
                <a:ea typeface="Calibri" panose="020F0502020204030204" pitchFamily="34" charset="0"/>
                <a:cs typeface="Times New Roman" panose="02020603050405020304" pitchFamily="18" charset="0"/>
              </a:rPr>
              <a:t> 11 Now when Peter had come to Antioch, I withstood him to his face, because he was to be blamed; 12 for before certain men came from James, he would eat with the Gentiles; but when they came, he withdrew and separated himself, fearing those who were of the circumcision. 13 And the rest of the Jews also played the hypocrite with him, so that even Barnabas was carried away with their hypocrisy. 14 But when I saw that they were not straightforward about the truth of the gospel, I said to Peter before [them] all, "If you, being a Jew, live in the manner of Gentiles and not as the Jews, why do you compel Gentiles to live as Jews? </a:t>
            </a:r>
            <a:r>
              <a:rPr lang="en-US" sz="6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17 "But if, while we seek to be justified by Christ, we ourselves also are found sinners, [is] Christ therefore a minister of sin? Certainly not! 18 "For if I build again those things which I destroyed, I make myself a transgressor. 19 "For I through the law died to the law that I might live to God. 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A1F79822-1BBC-4C01-848B-CFD7159B1482}"/>
              </a:ext>
            </a:extLst>
          </p:cNvPr>
          <p:cNvCxnSpPr>
            <a:cxnSpLocks/>
          </p:cNvCxnSpPr>
          <p:nvPr/>
        </p:nvCxnSpPr>
        <p:spPr>
          <a:xfrm>
            <a:off x="5486400" y="906010"/>
            <a:ext cx="1795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AA95A41-DC92-483B-B2F2-43EB581BCBFC}"/>
              </a:ext>
            </a:extLst>
          </p:cNvPr>
          <p:cNvCxnSpPr>
            <a:cxnSpLocks/>
          </p:cNvCxnSpPr>
          <p:nvPr/>
        </p:nvCxnSpPr>
        <p:spPr>
          <a:xfrm>
            <a:off x="3507997" y="1284913"/>
            <a:ext cx="18609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0A9D302-2F28-449D-83D8-A68FDC85EF81}"/>
              </a:ext>
            </a:extLst>
          </p:cNvPr>
          <p:cNvCxnSpPr>
            <a:cxnSpLocks/>
          </p:cNvCxnSpPr>
          <p:nvPr/>
        </p:nvCxnSpPr>
        <p:spPr>
          <a:xfrm>
            <a:off x="5925424" y="1284913"/>
            <a:ext cx="18609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449C17-D517-43A5-84A4-A87F68AF47B0}"/>
              </a:ext>
            </a:extLst>
          </p:cNvPr>
          <p:cNvCxnSpPr>
            <a:cxnSpLocks/>
          </p:cNvCxnSpPr>
          <p:nvPr/>
        </p:nvCxnSpPr>
        <p:spPr>
          <a:xfrm>
            <a:off x="2502716" y="1605093"/>
            <a:ext cx="34227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09EE72-BCEA-4349-8A72-6532DCD8F945}"/>
              </a:ext>
            </a:extLst>
          </p:cNvPr>
          <p:cNvCxnSpPr>
            <a:cxnSpLocks/>
          </p:cNvCxnSpPr>
          <p:nvPr/>
        </p:nvCxnSpPr>
        <p:spPr>
          <a:xfrm>
            <a:off x="457201" y="1967218"/>
            <a:ext cx="36366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9304466-3D32-499C-B03A-F7DEE96EF3F9}"/>
              </a:ext>
            </a:extLst>
          </p:cNvPr>
          <p:cNvSpPr/>
          <p:nvPr/>
        </p:nvSpPr>
        <p:spPr>
          <a:xfrm>
            <a:off x="591582" y="5324009"/>
            <a:ext cx="7960834" cy="400110"/>
          </a:xfrm>
          <a:prstGeom prst="rect">
            <a:avLst/>
          </a:prstGeom>
        </p:spPr>
        <p:txBody>
          <a:bodyPr wrap="none">
            <a:spAutoFit/>
          </a:bodyPr>
          <a:lstStyle/>
          <a:p>
            <a:r>
              <a:rPr lang="en-US" sz="2000" dirty="0">
                <a:latin typeface="Book Antiqua" panose="02040602050305030304" pitchFamily="18" charset="0"/>
                <a:ea typeface="Calibri" panose="020F0502020204030204" pitchFamily="34" charset="0"/>
                <a:cs typeface="Times New Roman" panose="02020603050405020304" pitchFamily="18" charset="0"/>
              </a:rPr>
              <a:t>NOTE: Peter’s problem here is one of </a:t>
            </a:r>
            <a:r>
              <a:rPr lang="en-US" sz="2000" u="sng" dirty="0">
                <a:latin typeface="Book Antiqua" panose="02040602050305030304" pitchFamily="18" charset="0"/>
                <a:ea typeface="Calibri" panose="020F0502020204030204" pitchFamily="34" charset="0"/>
                <a:cs typeface="Times New Roman" panose="02020603050405020304" pitchFamily="18" charset="0"/>
              </a:rPr>
              <a:t>CONDUCT</a:t>
            </a:r>
            <a:r>
              <a:rPr lang="en-US" sz="2000" dirty="0">
                <a:latin typeface="Book Antiqua" panose="02040602050305030304" pitchFamily="18" charset="0"/>
                <a:ea typeface="Calibri" panose="020F0502020204030204" pitchFamily="34" charset="0"/>
                <a:cs typeface="Times New Roman" panose="02020603050405020304" pitchFamily="18" charset="0"/>
              </a:rPr>
              <a:t> not of </a:t>
            </a:r>
            <a:r>
              <a:rPr lang="en-US" sz="2000" u="sng" dirty="0">
                <a:latin typeface="Book Antiqua" panose="02040602050305030304" pitchFamily="18" charset="0"/>
                <a:ea typeface="Calibri" panose="020F0502020204030204" pitchFamily="34" charset="0"/>
                <a:cs typeface="Times New Roman" panose="02020603050405020304" pitchFamily="18" charset="0"/>
              </a:rPr>
              <a:t>DOCTRINE</a:t>
            </a:r>
            <a:endParaRPr lang="en-US" sz="2000" u="sng" dirty="0"/>
          </a:p>
        </p:txBody>
      </p:sp>
    </p:spTree>
    <p:extLst>
      <p:ext uri="{BB962C8B-B14F-4D97-AF65-F5344CB8AC3E}">
        <p14:creationId xmlns:p14="http://schemas.microsoft.com/office/powerpoint/2010/main" val="2628664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304466-3D32-499C-B03A-F7DEE96EF3F9}"/>
              </a:ext>
            </a:extLst>
          </p:cNvPr>
          <p:cNvSpPr/>
          <p:nvPr/>
        </p:nvSpPr>
        <p:spPr>
          <a:xfrm>
            <a:off x="591583" y="869455"/>
            <a:ext cx="7960834" cy="400110"/>
          </a:xfrm>
          <a:prstGeom prst="rect">
            <a:avLst/>
          </a:prstGeom>
        </p:spPr>
        <p:txBody>
          <a:bodyPr wrap="none">
            <a:spAutoFit/>
          </a:bodyPr>
          <a:lstStyle/>
          <a:p>
            <a:r>
              <a:rPr lang="en-US" sz="2000" dirty="0">
                <a:latin typeface="Book Antiqua" panose="02040602050305030304" pitchFamily="18" charset="0"/>
                <a:ea typeface="Calibri" panose="020F0502020204030204" pitchFamily="34" charset="0"/>
                <a:cs typeface="Times New Roman" panose="02020603050405020304" pitchFamily="18" charset="0"/>
              </a:rPr>
              <a:t>NOTE: Peter’s problem here is one of </a:t>
            </a:r>
            <a:r>
              <a:rPr lang="en-US" sz="2000" u="sng" dirty="0">
                <a:latin typeface="Book Antiqua" panose="02040602050305030304" pitchFamily="18" charset="0"/>
                <a:ea typeface="Calibri" panose="020F0502020204030204" pitchFamily="34" charset="0"/>
                <a:cs typeface="Times New Roman" panose="02020603050405020304" pitchFamily="18" charset="0"/>
              </a:rPr>
              <a:t>CONDUCT</a:t>
            </a:r>
            <a:r>
              <a:rPr lang="en-US" sz="2000" dirty="0">
                <a:latin typeface="Book Antiqua" panose="02040602050305030304" pitchFamily="18" charset="0"/>
                <a:ea typeface="Calibri" panose="020F0502020204030204" pitchFamily="34" charset="0"/>
                <a:cs typeface="Times New Roman" panose="02020603050405020304" pitchFamily="18" charset="0"/>
              </a:rPr>
              <a:t> not of </a:t>
            </a:r>
            <a:r>
              <a:rPr lang="en-US" sz="2000" u="sng" dirty="0">
                <a:latin typeface="Book Antiqua" panose="02040602050305030304" pitchFamily="18" charset="0"/>
                <a:ea typeface="Calibri" panose="020F0502020204030204" pitchFamily="34" charset="0"/>
                <a:cs typeface="Times New Roman" panose="02020603050405020304" pitchFamily="18" charset="0"/>
              </a:rPr>
              <a:t>DOCTRINE</a:t>
            </a:r>
            <a:endParaRPr lang="en-US" sz="2000" u="sng" dirty="0"/>
          </a:p>
        </p:txBody>
      </p:sp>
      <p:sp>
        <p:nvSpPr>
          <p:cNvPr id="10" name="Rectangle 9">
            <a:extLst>
              <a:ext uri="{FF2B5EF4-FFF2-40B4-BE49-F238E27FC236}">
                <a16:creationId xmlns:a16="http://schemas.microsoft.com/office/drawing/2014/main" id="{ED4C7197-9850-4908-95E9-966AB282B58C}"/>
              </a:ext>
            </a:extLst>
          </p:cNvPr>
          <p:cNvSpPr/>
          <p:nvPr/>
        </p:nvSpPr>
        <p:spPr>
          <a:xfrm>
            <a:off x="1247942" y="1760085"/>
            <a:ext cx="6648116" cy="3785652"/>
          </a:xfrm>
          <a:prstGeom prst="rect">
            <a:avLst/>
          </a:prstGeom>
        </p:spPr>
        <p:txBody>
          <a:bodyPr wrap="square">
            <a:spAutoFit/>
          </a:bodyPr>
          <a:lstStyle/>
          <a:p>
            <a:pPr marL="342900" indent="-342900">
              <a:buFont typeface="Arial" panose="020B0604020202020204" pitchFamily="34" charset="0"/>
              <a:buChar char="•"/>
            </a:pPr>
            <a:r>
              <a:rPr lang="en-US" sz="2000" dirty="0">
                <a:latin typeface="Book Antiqua" panose="02040602050305030304" pitchFamily="18" charset="0"/>
                <a:ea typeface="Calibri" panose="020F0502020204030204" pitchFamily="34" charset="0"/>
                <a:cs typeface="Times New Roman" panose="02020603050405020304" pitchFamily="18" charset="0"/>
              </a:rPr>
              <a:t>What message was his Conduct giving to people?</a:t>
            </a:r>
          </a:p>
          <a:p>
            <a:pPr marL="800100" lvl="1" indent="-342900">
              <a:buFont typeface="Arial" panose="020B0604020202020204" pitchFamily="34" charset="0"/>
              <a:buChar char="•"/>
            </a:pPr>
            <a:r>
              <a:rPr lang="en-US" sz="2000" dirty="0">
                <a:latin typeface="Book Antiqua" panose="02040602050305030304" pitchFamily="18" charset="0"/>
                <a:cs typeface="Times New Roman" panose="02020603050405020304" pitchFamily="18" charset="0"/>
              </a:rPr>
              <a:t>That Gentiles were unclean and that they were not saved until they kept the Law of Moses</a:t>
            </a:r>
          </a:p>
          <a:p>
            <a:pPr marL="800100" lvl="1" indent="-342900">
              <a:buFont typeface="Arial" panose="020B0604020202020204" pitchFamily="34" charset="0"/>
              <a:buChar char="•"/>
            </a:pPr>
            <a:endParaRPr lang="en-US" sz="2000" dirty="0">
              <a:latin typeface="Book Antiqua" panose="0204060205030503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Book Antiqua" panose="02040602050305030304" pitchFamily="18" charset="0"/>
                <a:cs typeface="Times New Roman" panose="02020603050405020304" pitchFamily="18" charset="0"/>
              </a:rPr>
              <a:t>Peter and the Jews actions even persuaded Barnabas to go into hypocrisy. </a:t>
            </a:r>
          </a:p>
          <a:p>
            <a:pPr marL="800100" lvl="1" indent="-342900">
              <a:buFont typeface="Arial" panose="020B0604020202020204" pitchFamily="34" charset="0"/>
              <a:buChar char="•"/>
            </a:pPr>
            <a:r>
              <a:rPr lang="en-US" sz="2000" dirty="0">
                <a:latin typeface="Book Antiqua" panose="02040602050305030304" pitchFamily="18" charset="0"/>
                <a:cs typeface="Times New Roman" panose="02020603050405020304" pitchFamily="18" charset="0"/>
              </a:rPr>
              <a:t>Barnabas was not young in the faith, he had been with Paul on his missionary journey</a:t>
            </a:r>
          </a:p>
          <a:p>
            <a:pPr marL="800100" lvl="1" indent="-342900">
              <a:buFont typeface="Arial" panose="020B0604020202020204" pitchFamily="34" charset="0"/>
              <a:buChar char="•"/>
            </a:pPr>
            <a:r>
              <a:rPr lang="en-US" sz="2000" dirty="0">
                <a:latin typeface="Book Antiqua" panose="02040602050305030304" pitchFamily="18" charset="0"/>
                <a:cs typeface="Times New Roman" panose="02020603050405020304" pitchFamily="18" charset="0"/>
              </a:rPr>
              <a:t>Went to the council in Jerusalem.  </a:t>
            </a:r>
          </a:p>
          <a:p>
            <a:pPr marL="800100" lvl="1" indent="-342900">
              <a:buFont typeface="Arial" panose="020B0604020202020204" pitchFamily="34" charset="0"/>
              <a:buChar char="•"/>
            </a:pPr>
            <a:endParaRPr lang="en-US" sz="2000" dirty="0">
              <a:latin typeface="Book Antiqua" panose="0204060205030503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Book Antiqua" panose="02040602050305030304" pitchFamily="18" charset="0"/>
                <a:cs typeface="Times New Roman" panose="02020603050405020304" pitchFamily="18" charset="0"/>
              </a:rPr>
              <a:t>What example are we setting with our actions for other Christians?</a:t>
            </a:r>
            <a:endParaRPr lang="en-US" sz="2000" dirty="0"/>
          </a:p>
        </p:txBody>
      </p:sp>
    </p:spTree>
    <p:extLst>
      <p:ext uri="{BB962C8B-B14F-4D97-AF65-F5344CB8AC3E}">
        <p14:creationId xmlns:p14="http://schemas.microsoft.com/office/powerpoint/2010/main" val="3894461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C6C2FA-43B1-4EFF-9E60-1B17D340BD85}"/>
              </a:ext>
            </a:extLst>
          </p:cNvPr>
          <p:cNvSpPr txBox="1"/>
          <p:nvPr/>
        </p:nvSpPr>
        <p:spPr>
          <a:xfrm>
            <a:off x="1524699" y="337318"/>
            <a:ext cx="6094602" cy="472052"/>
          </a:xfrm>
          <a:prstGeom prst="rect">
            <a:avLst/>
          </a:prstGeom>
          <a:noFill/>
        </p:spPr>
        <p:txBody>
          <a:bodyPr wrap="square">
            <a:spAutoFit/>
          </a:bodyPr>
          <a:lstStyle/>
          <a:p>
            <a:pPr algn="ctr">
              <a:lnSpc>
                <a:spcPct val="107000"/>
              </a:lnSpc>
              <a:spcAft>
                <a:spcPts val="800"/>
              </a:spcAft>
            </a:pPr>
            <a:r>
              <a:rPr lang="en-US" sz="2400" u="sng" dirty="0">
                <a:latin typeface="Book Antiqua" panose="02040602050305030304" pitchFamily="18" charset="0"/>
                <a:ea typeface="Calibri" panose="020F0502020204030204" pitchFamily="34" charset="0"/>
                <a:cs typeface="Times New Roman" panose="02020603050405020304" pitchFamily="18" charset="0"/>
              </a:rPr>
              <a:t>Paul’s Argument’s Reviewed</a:t>
            </a:r>
            <a:endParaRPr lang="en-US" sz="16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AC5D8B5D-CB8A-47E7-A08B-70741447FAC2}"/>
              </a:ext>
            </a:extLst>
          </p:cNvPr>
          <p:cNvSpPr/>
          <p:nvPr/>
        </p:nvSpPr>
        <p:spPr>
          <a:xfrm>
            <a:off x="497047" y="2162707"/>
            <a:ext cx="8149906" cy="1200329"/>
          </a:xfrm>
          <a:prstGeom prst="rect">
            <a:avLst/>
          </a:prstGeom>
        </p:spPr>
        <p:txBody>
          <a:bodyPr wrap="square">
            <a:spAutoFit/>
          </a:bodyPr>
          <a:lstStyle/>
          <a:p>
            <a:pPr algn="ctr"/>
            <a:r>
              <a:rPr lang="en-US" sz="2400" b="1" u="sng" dirty="0">
                <a:latin typeface="Book Antiqua" panose="02040602050305030304" pitchFamily="18" charset="0"/>
                <a:ea typeface="Calibri" panose="020F0502020204030204" pitchFamily="34" charset="0"/>
                <a:cs typeface="Times New Roman" panose="02020603050405020304" pitchFamily="18" charset="0"/>
              </a:rPr>
              <a:t>Chapters 1-2:</a:t>
            </a:r>
            <a:r>
              <a:rPr lang="en-US" sz="2400" b="1" dirty="0">
                <a:latin typeface="Book Antiqua" panose="02040602050305030304" pitchFamily="18" charset="0"/>
                <a:ea typeface="Calibri" panose="020F0502020204030204" pitchFamily="34" charset="0"/>
                <a:cs typeface="Times New Roman" panose="02020603050405020304" pitchFamily="18" charset="0"/>
              </a:rPr>
              <a:t>  </a:t>
            </a:r>
          </a:p>
          <a:p>
            <a:pPr algn="ctr"/>
            <a:r>
              <a:rPr lang="en-US" sz="2400" dirty="0">
                <a:latin typeface="Book Antiqua" panose="02040602050305030304" pitchFamily="18" charset="0"/>
                <a:ea typeface="Calibri" panose="020F0502020204030204" pitchFamily="34" charset="0"/>
                <a:cs typeface="Times New Roman" panose="02020603050405020304" pitchFamily="18" charset="0"/>
              </a:rPr>
              <a:t>Authenticity of the gospel and Paul’s apostleship defended</a:t>
            </a:r>
            <a:endParaRPr lang="en-US" sz="2400" dirty="0"/>
          </a:p>
        </p:txBody>
      </p:sp>
    </p:spTree>
    <p:extLst>
      <p:ext uri="{BB962C8B-B14F-4D97-AF65-F5344CB8AC3E}">
        <p14:creationId xmlns:p14="http://schemas.microsoft.com/office/powerpoint/2010/main" val="5174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58ED3-784B-487A-8212-CC915E6FFBEB}"/>
              </a:ext>
            </a:extLst>
          </p:cNvPr>
          <p:cNvSpPr/>
          <p:nvPr/>
        </p:nvSpPr>
        <p:spPr>
          <a:xfrm>
            <a:off x="109057" y="1210995"/>
            <a:ext cx="8925885" cy="3944606"/>
          </a:xfrm>
          <a:prstGeom prst="rect">
            <a:avLst/>
          </a:prstGeom>
        </p:spPr>
        <p:txBody>
          <a:bodyPr wrap="square">
            <a:spAutoFit/>
          </a:bodyPr>
          <a:lstStyle/>
          <a:p>
            <a:pPr marL="228600" marR="0">
              <a:lnSpc>
                <a:spcPct val="115000"/>
              </a:lnSpc>
              <a:spcBef>
                <a:spcPts val="0"/>
              </a:spcBef>
              <a:spcAft>
                <a:spcPts val="1000"/>
              </a:spcAft>
            </a:pPr>
            <a:r>
              <a:rPr lang="en-US" sz="2000" b="1" u="sng" dirty="0">
                <a:latin typeface="Book Antiqua" panose="02040602050305030304" pitchFamily="18" charset="0"/>
                <a:ea typeface="Calibri" panose="020F0502020204030204" pitchFamily="34" charset="0"/>
                <a:cs typeface="Times New Roman" panose="02020603050405020304" pitchFamily="18" charset="0"/>
              </a:rPr>
              <a:t>[Gal 2:11-21 NKJV]</a:t>
            </a:r>
            <a:r>
              <a:rPr lang="en-US" sz="2000" dirty="0">
                <a:latin typeface="Book Antiqua" panose="02040602050305030304" pitchFamily="18" charset="0"/>
                <a:ea typeface="Calibri" panose="020F0502020204030204" pitchFamily="34" charset="0"/>
                <a:cs typeface="Times New Roman" panose="02020603050405020304" pitchFamily="18" charset="0"/>
              </a:rPr>
              <a:t> 11 Now when Peter had come to Antioch, I withstood him to his face, because he was to be blamed; 12 for before certain men came from James, he would eat with the Gentiles; but when they came, he withdrew and separated himself, fearing those who were of the circumcision. 13 And the rest of the Jews also played the hypocrite with him, so that even Barnabas was carried away with their hypocrisy. 14 But when I saw that they were not straightforward about the truth of the gospel, I said to Peter before [them] all, "If you, being a Jew, live in the manner of Gentiles and not as the Jews, why do you compel Gentiles to live as Jews? </a:t>
            </a:r>
            <a:r>
              <a:rPr lang="en-US" sz="6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17 "But if, while we seek to be justified by Christ, we ourselves also are found sinners, [is] Christ therefore a minister of sin? Certainly not! 18 "For if I build again those things which I destroyed, I make myself a transgressor. 19 "For I through the law died to the law that I might live to God. 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A1F79822-1BBC-4C01-848B-CFD7159B1482}"/>
              </a:ext>
            </a:extLst>
          </p:cNvPr>
          <p:cNvCxnSpPr>
            <a:cxnSpLocks/>
          </p:cNvCxnSpPr>
          <p:nvPr/>
        </p:nvCxnSpPr>
        <p:spPr>
          <a:xfrm>
            <a:off x="5486400" y="1577130"/>
            <a:ext cx="1795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AA95A41-DC92-483B-B2F2-43EB581BCBFC}"/>
              </a:ext>
            </a:extLst>
          </p:cNvPr>
          <p:cNvCxnSpPr>
            <a:cxnSpLocks/>
          </p:cNvCxnSpPr>
          <p:nvPr/>
        </p:nvCxnSpPr>
        <p:spPr>
          <a:xfrm>
            <a:off x="3507997" y="1956033"/>
            <a:ext cx="18609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0A9D302-2F28-449D-83D8-A68FDC85EF81}"/>
              </a:ext>
            </a:extLst>
          </p:cNvPr>
          <p:cNvCxnSpPr>
            <a:cxnSpLocks/>
          </p:cNvCxnSpPr>
          <p:nvPr/>
        </p:nvCxnSpPr>
        <p:spPr>
          <a:xfrm>
            <a:off x="5925424" y="1956033"/>
            <a:ext cx="18609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449C17-D517-43A5-84A4-A87F68AF47B0}"/>
              </a:ext>
            </a:extLst>
          </p:cNvPr>
          <p:cNvCxnSpPr>
            <a:cxnSpLocks/>
          </p:cNvCxnSpPr>
          <p:nvPr/>
        </p:nvCxnSpPr>
        <p:spPr>
          <a:xfrm>
            <a:off x="2502716" y="2276213"/>
            <a:ext cx="34227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09EE72-BCEA-4349-8A72-6532DCD8F945}"/>
              </a:ext>
            </a:extLst>
          </p:cNvPr>
          <p:cNvCxnSpPr>
            <a:cxnSpLocks/>
          </p:cNvCxnSpPr>
          <p:nvPr/>
        </p:nvCxnSpPr>
        <p:spPr>
          <a:xfrm>
            <a:off x="457201" y="2638338"/>
            <a:ext cx="36366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F6E4362-3E69-4CBC-92E7-8826E407A570}"/>
              </a:ext>
            </a:extLst>
          </p:cNvPr>
          <p:cNvSpPr/>
          <p:nvPr/>
        </p:nvSpPr>
        <p:spPr>
          <a:xfrm>
            <a:off x="1655439" y="5334448"/>
            <a:ext cx="6378669" cy="461665"/>
          </a:xfrm>
          <a:prstGeom prst="rect">
            <a:avLst/>
          </a:prstGeom>
        </p:spPr>
        <p:txBody>
          <a:bodyPr wrap="none">
            <a:spAutoFit/>
          </a:bodyPr>
          <a:lstStyle/>
          <a:p>
            <a:r>
              <a:rPr lang="en-US" sz="2400" dirty="0">
                <a:latin typeface="Book Antiqua" panose="02040602050305030304" pitchFamily="18" charset="0"/>
                <a:cs typeface="Times New Roman" panose="02020603050405020304" pitchFamily="18" charset="0"/>
              </a:rPr>
              <a:t>What is Pauls’ reaction to all this hypocrisy?</a:t>
            </a:r>
            <a:endParaRPr lang="en-US" sz="2400" u="sng" dirty="0"/>
          </a:p>
        </p:txBody>
      </p:sp>
      <p:cxnSp>
        <p:nvCxnSpPr>
          <p:cNvPr id="10" name="Straight Connector 9">
            <a:extLst>
              <a:ext uri="{FF2B5EF4-FFF2-40B4-BE49-F238E27FC236}">
                <a16:creationId xmlns:a16="http://schemas.microsoft.com/office/drawing/2014/main" id="{5A154BD2-C0E4-44D7-A023-DE9CA723F89D}"/>
              </a:ext>
            </a:extLst>
          </p:cNvPr>
          <p:cNvCxnSpPr>
            <a:cxnSpLocks/>
          </p:cNvCxnSpPr>
          <p:nvPr/>
        </p:nvCxnSpPr>
        <p:spPr>
          <a:xfrm>
            <a:off x="2939897" y="4015531"/>
            <a:ext cx="18183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424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51FA82-5BFA-443E-99F7-CB1DCB82A018}"/>
              </a:ext>
            </a:extLst>
          </p:cNvPr>
          <p:cNvSpPr/>
          <p:nvPr/>
        </p:nvSpPr>
        <p:spPr>
          <a:xfrm>
            <a:off x="3297452" y="594668"/>
            <a:ext cx="2619628" cy="461665"/>
          </a:xfrm>
          <a:prstGeom prst="rect">
            <a:avLst/>
          </a:prstGeom>
        </p:spPr>
        <p:txBody>
          <a:bodyPr wrap="none">
            <a:spAutoFit/>
          </a:bodyPr>
          <a:lstStyle/>
          <a:p>
            <a:r>
              <a:rPr lang="en-US" sz="2400" b="1" u="sng" dirty="0">
                <a:latin typeface="Book Antiqua" panose="02040602050305030304" pitchFamily="18" charset="0"/>
                <a:cs typeface="Times New Roman" panose="02020603050405020304" pitchFamily="18" charset="0"/>
              </a:rPr>
              <a:t>Public vs. Private</a:t>
            </a:r>
            <a:endParaRPr lang="en-US" sz="2400" b="1" u="sng" dirty="0"/>
          </a:p>
        </p:txBody>
      </p:sp>
      <p:sp>
        <p:nvSpPr>
          <p:cNvPr id="3" name="Rectangle 2">
            <a:extLst>
              <a:ext uri="{FF2B5EF4-FFF2-40B4-BE49-F238E27FC236}">
                <a16:creationId xmlns:a16="http://schemas.microsoft.com/office/drawing/2014/main" id="{555BAAF6-5E92-4103-87CD-C177D1601430}"/>
              </a:ext>
            </a:extLst>
          </p:cNvPr>
          <p:cNvSpPr/>
          <p:nvPr/>
        </p:nvSpPr>
        <p:spPr>
          <a:xfrm>
            <a:off x="1011451" y="1347612"/>
            <a:ext cx="7276872" cy="2031325"/>
          </a:xfrm>
          <a:prstGeom prst="rect">
            <a:avLst/>
          </a:prstGeom>
        </p:spPr>
        <p:txBody>
          <a:bodyPr wrap="square">
            <a:spAutoFit/>
          </a:bodyPr>
          <a:lstStyle/>
          <a:p>
            <a:r>
              <a:rPr lang="en-US" b="1" u="sng" dirty="0"/>
              <a:t>[Mat 18:15-17 NKJV] </a:t>
            </a:r>
            <a:r>
              <a:rPr lang="en-US" dirty="0"/>
              <a:t>15 "Moreover if your brother sins against you, go and tell him his fault between you and </a:t>
            </a:r>
            <a:r>
              <a:rPr lang="en-US" u="sng" dirty="0"/>
              <a:t>him alone</a:t>
            </a:r>
            <a:r>
              <a:rPr lang="en-US" dirty="0"/>
              <a:t>. If he hears you, you have gained your brother. 16 "But if he will not hear, take with you one or two more, that 'by the mouth of two or three witnesses every word may be established.' 17 "And if he refuses to hear them, tell [it] to the church. But if he refuses even to hear the church, let him be to you like a heathen and a tax collector.</a:t>
            </a:r>
          </a:p>
        </p:txBody>
      </p:sp>
      <p:sp>
        <p:nvSpPr>
          <p:cNvPr id="4" name="Rectangle 3">
            <a:extLst>
              <a:ext uri="{FF2B5EF4-FFF2-40B4-BE49-F238E27FC236}">
                <a16:creationId xmlns:a16="http://schemas.microsoft.com/office/drawing/2014/main" id="{36C1BA65-B885-41D4-864C-9CF065207F66}"/>
              </a:ext>
            </a:extLst>
          </p:cNvPr>
          <p:cNvSpPr/>
          <p:nvPr/>
        </p:nvSpPr>
        <p:spPr>
          <a:xfrm>
            <a:off x="1011452" y="3670216"/>
            <a:ext cx="7167814" cy="646331"/>
          </a:xfrm>
          <a:prstGeom prst="rect">
            <a:avLst/>
          </a:prstGeom>
        </p:spPr>
        <p:txBody>
          <a:bodyPr wrap="square">
            <a:spAutoFit/>
          </a:bodyPr>
          <a:lstStyle/>
          <a:p>
            <a:r>
              <a:rPr lang="en-US" b="1" u="sng" dirty="0"/>
              <a:t>[1Ti 5:20 NKJV] </a:t>
            </a:r>
            <a:r>
              <a:rPr lang="en-US" dirty="0"/>
              <a:t>20 Those who are sinning </a:t>
            </a:r>
            <a:r>
              <a:rPr lang="en-US" u="sng" dirty="0"/>
              <a:t>rebuke in the presence of all</a:t>
            </a:r>
            <a:r>
              <a:rPr lang="en-US" dirty="0"/>
              <a:t>, that the </a:t>
            </a:r>
            <a:r>
              <a:rPr lang="en-US" u="sng" dirty="0"/>
              <a:t>rest also may fear</a:t>
            </a:r>
            <a:r>
              <a:rPr lang="en-US" dirty="0"/>
              <a:t>.</a:t>
            </a:r>
          </a:p>
        </p:txBody>
      </p:sp>
      <p:sp>
        <p:nvSpPr>
          <p:cNvPr id="5" name="Rectangle 4">
            <a:extLst>
              <a:ext uri="{FF2B5EF4-FFF2-40B4-BE49-F238E27FC236}">
                <a16:creationId xmlns:a16="http://schemas.microsoft.com/office/drawing/2014/main" id="{FDD2D775-6778-4684-BA43-F21DC164A090}"/>
              </a:ext>
            </a:extLst>
          </p:cNvPr>
          <p:cNvSpPr/>
          <p:nvPr/>
        </p:nvSpPr>
        <p:spPr>
          <a:xfrm>
            <a:off x="1011452" y="4607826"/>
            <a:ext cx="7067146" cy="1754326"/>
          </a:xfrm>
          <a:prstGeom prst="rect">
            <a:avLst/>
          </a:prstGeom>
        </p:spPr>
        <p:txBody>
          <a:bodyPr wrap="square">
            <a:spAutoFit/>
          </a:bodyPr>
          <a:lstStyle/>
          <a:p>
            <a:r>
              <a:rPr lang="en-US" b="1" u="sng" dirty="0"/>
              <a:t>[Act 18:25-26 NKJV] </a:t>
            </a:r>
            <a:r>
              <a:rPr lang="en-US" dirty="0"/>
              <a:t>25 This man had been instructed in the way of the Lord; and being fervent in spirit, he spoke and </a:t>
            </a:r>
            <a:r>
              <a:rPr lang="en-US" u="sng" dirty="0"/>
              <a:t>taught accurately the things of the Lord</a:t>
            </a:r>
            <a:r>
              <a:rPr lang="en-US" dirty="0"/>
              <a:t>, though he knew only the baptism of John. 26 So he began to speak boldly in the synagogue. When Aquila and Priscilla heard him, they </a:t>
            </a:r>
            <a:r>
              <a:rPr lang="en-US" u="sng" dirty="0"/>
              <a:t>took him aside </a:t>
            </a:r>
            <a:r>
              <a:rPr lang="en-US" dirty="0"/>
              <a:t>and </a:t>
            </a:r>
            <a:r>
              <a:rPr lang="en-US" u="sng" dirty="0"/>
              <a:t>explained to him the way of God more accurately.</a:t>
            </a:r>
          </a:p>
        </p:txBody>
      </p:sp>
    </p:spTree>
    <p:extLst>
      <p:ext uri="{BB962C8B-B14F-4D97-AF65-F5344CB8AC3E}">
        <p14:creationId xmlns:p14="http://schemas.microsoft.com/office/powerpoint/2010/main" val="5234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58ED3-784B-487A-8212-CC915E6FFBEB}"/>
              </a:ext>
            </a:extLst>
          </p:cNvPr>
          <p:cNvSpPr/>
          <p:nvPr/>
        </p:nvSpPr>
        <p:spPr>
          <a:xfrm>
            <a:off x="109057" y="1210995"/>
            <a:ext cx="8925885" cy="3944606"/>
          </a:xfrm>
          <a:prstGeom prst="rect">
            <a:avLst/>
          </a:prstGeom>
        </p:spPr>
        <p:txBody>
          <a:bodyPr wrap="square">
            <a:spAutoFit/>
          </a:bodyPr>
          <a:lstStyle/>
          <a:p>
            <a:pPr marL="228600" marR="0">
              <a:lnSpc>
                <a:spcPct val="115000"/>
              </a:lnSpc>
              <a:spcBef>
                <a:spcPts val="0"/>
              </a:spcBef>
              <a:spcAft>
                <a:spcPts val="1000"/>
              </a:spcAft>
            </a:pPr>
            <a:r>
              <a:rPr lang="en-US" sz="2000" b="1" u="sng" dirty="0">
                <a:latin typeface="Book Antiqua" panose="02040602050305030304" pitchFamily="18" charset="0"/>
                <a:ea typeface="Calibri" panose="020F0502020204030204" pitchFamily="34" charset="0"/>
                <a:cs typeface="Times New Roman" panose="02020603050405020304" pitchFamily="18" charset="0"/>
              </a:rPr>
              <a:t>[Gal 2:11-21 NKJV]</a:t>
            </a:r>
            <a:r>
              <a:rPr lang="en-US" sz="2000" dirty="0">
                <a:latin typeface="Book Antiqua" panose="02040602050305030304" pitchFamily="18" charset="0"/>
                <a:ea typeface="Calibri" panose="020F0502020204030204" pitchFamily="34" charset="0"/>
                <a:cs typeface="Times New Roman" panose="02020603050405020304" pitchFamily="18" charset="0"/>
              </a:rPr>
              <a:t> 11 Now when Peter had come to Antioch, I withstood him to his face, because he was to be blamed; 12 for before certain men came from James, he would eat with the Gentiles; but when they came, he withdrew and separated himself, fearing those who were of the circumcision. 13 And the rest of the Jews also played the hypocrite with him, so that even Barnabas was carried away with their hypocrisy. 14 But when I saw that they were not straightforward about the truth of the gospel, I said to Peter before [them] all, "If you, being a Jew, live in the manner of Gentiles and not as the Jews, why do you compel Gentiles to live as Jews? </a:t>
            </a:r>
            <a:r>
              <a:rPr lang="en-US" sz="6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17 "But if, while we seek to be justified by Christ, we ourselves also are found sinners, [is] Christ therefore a minister of sin? Certainly not! 18 "For if I build again those things which I destroyed, I make myself a transgressor. 19 "For I through the law died to the law that I might live to God. 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A1F79822-1BBC-4C01-848B-CFD7159B1482}"/>
              </a:ext>
            </a:extLst>
          </p:cNvPr>
          <p:cNvCxnSpPr>
            <a:cxnSpLocks/>
          </p:cNvCxnSpPr>
          <p:nvPr/>
        </p:nvCxnSpPr>
        <p:spPr>
          <a:xfrm>
            <a:off x="5486400" y="1577130"/>
            <a:ext cx="1795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AA95A41-DC92-483B-B2F2-43EB581BCBFC}"/>
              </a:ext>
            </a:extLst>
          </p:cNvPr>
          <p:cNvCxnSpPr>
            <a:cxnSpLocks/>
          </p:cNvCxnSpPr>
          <p:nvPr/>
        </p:nvCxnSpPr>
        <p:spPr>
          <a:xfrm>
            <a:off x="3507997" y="1956033"/>
            <a:ext cx="18609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0A9D302-2F28-449D-83D8-A68FDC85EF81}"/>
              </a:ext>
            </a:extLst>
          </p:cNvPr>
          <p:cNvCxnSpPr>
            <a:cxnSpLocks/>
          </p:cNvCxnSpPr>
          <p:nvPr/>
        </p:nvCxnSpPr>
        <p:spPr>
          <a:xfrm>
            <a:off x="5925424" y="1956033"/>
            <a:ext cx="186095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449C17-D517-43A5-84A4-A87F68AF47B0}"/>
              </a:ext>
            </a:extLst>
          </p:cNvPr>
          <p:cNvCxnSpPr>
            <a:cxnSpLocks/>
          </p:cNvCxnSpPr>
          <p:nvPr/>
        </p:nvCxnSpPr>
        <p:spPr>
          <a:xfrm>
            <a:off x="2502716" y="2276213"/>
            <a:ext cx="34227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09EE72-BCEA-4349-8A72-6532DCD8F945}"/>
              </a:ext>
            </a:extLst>
          </p:cNvPr>
          <p:cNvCxnSpPr>
            <a:cxnSpLocks/>
          </p:cNvCxnSpPr>
          <p:nvPr/>
        </p:nvCxnSpPr>
        <p:spPr>
          <a:xfrm>
            <a:off x="457201" y="2638338"/>
            <a:ext cx="363662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154BD2-C0E4-44D7-A023-DE9CA723F89D}"/>
              </a:ext>
            </a:extLst>
          </p:cNvPr>
          <p:cNvCxnSpPr>
            <a:cxnSpLocks/>
          </p:cNvCxnSpPr>
          <p:nvPr/>
        </p:nvCxnSpPr>
        <p:spPr>
          <a:xfrm>
            <a:off x="2939897" y="4015531"/>
            <a:ext cx="18183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387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58ED3-784B-487A-8212-CC915E6FFBEB}"/>
              </a:ext>
            </a:extLst>
          </p:cNvPr>
          <p:cNvSpPr/>
          <p:nvPr/>
        </p:nvSpPr>
        <p:spPr>
          <a:xfrm>
            <a:off x="109057" y="1210995"/>
            <a:ext cx="8925885" cy="4674485"/>
          </a:xfrm>
          <a:prstGeom prst="rect">
            <a:avLst/>
          </a:prstGeom>
        </p:spPr>
        <p:txBody>
          <a:bodyPr wrap="square">
            <a:spAutoFit/>
          </a:bodyPr>
          <a:lstStyle/>
          <a:p>
            <a:pPr marL="228600" marR="0">
              <a:lnSpc>
                <a:spcPct val="115000"/>
              </a:lnSpc>
              <a:spcBef>
                <a:spcPts val="0"/>
              </a:spcBef>
              <a:spcAft>
                <a:spcPts val="1000"/>
              </a:spcAft>
            </a:pPr>
            <a:r>
              <a:rPr lang="en-US" sz="2000" b="1" u="sng" dirty="0">
                <a:latin typeface="Book Antiqua" panose="02040602050305030304" pitchFamily="18" charset="0"/>
                <a:ea typeface="Calibri" panose="020F0502020204030204" pitchFamily="34" charset="0"/>
                <a:cs typeface="Times New Roman" panose="02020603050405020304" pitchFamily="18" charset="0"/>
              </a:rPr>
              <a:t>[Gal:2:15-21] </a:t>
            </a:r>
            <a:r>
              <a:rPr lang="en-US" sz="2000" dirty="0">
                <a:latin typeface="Book Antiqua" panose="02040602050305030304" pitchFamily="18" charset="0"/>
                <a:ea typeface="Calibri" panose="020F0502020204030204" pitchFamily="34" charset="0"/>
                <a:cs typeface="Times New Roman" panose="02020603050405020304" pitchFamily="18" charset="0"/>
              </a:rPr>
              <a:t>"We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17 "But if, while we seek to be justified by Christ, we ourselves also are found sinners, [is] Christ therefore a minister of sin? Certainly not! 18 "For if I build again those things which I destroyed, I make myself a transgressor. 19 "For I through the law died to the law that I might live to God. 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4997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758CE9-6382-45DF-9F6B-FAEB37124696}"/>
              </a:ext>
            </a:extLst>
          </p:cNvPr>
          <p:cNvSpPr/>
          <p:nvPr/>
        </p:nvSpPr>
        <p:spPr>
          <a:xfrm>
            <a:off x="587229" y="1409350"/>
            <a:ext cx="8137321" cy="2554545"/>
          </a:xfrm>
          <a:prstGeom prst="rect">
            <a:avLst/>
          </a:prstGeom>
        </p:spPr>
        <p:txBody>
          <a:bodyPr wrap="square">
            <a:spAutoFit/>
          </a:bodyPr>
          <a:lstStyle/>
          <a:p>
            <a:r>
              <a:rPr lang="en-US" sz="2000" dirty="0">
                <a:latin typeface="Book Antiqua" panose="02040602050305030304" pitchFamily="18" charset="0"/>
                <a:ea typeface="Calibri" panose="020F0502020204030204" pitchFamily="34" charset="0"/>
                <a:cs typeface="Times New Roman" panose="02020603050405020304" pitchFamily="18" charset="0"/>
              </a:rPr>
              <a:t>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17 "But if, while we seek to be justified by Christ, we ourselves also are found sinners, [is] Christ therefore a minister of sin? Certainly not! 18 "For if I build again those things which I destroyed, I make myself a transgressor. </a:t>
            </a:r>
            <a:endParaRPr lang="en-US" sz="2000" dirty="0"/>
          </a:p>
        </p:txBody>
      </p:sp>
      <p:cxnSp>
        <p:nvCxnSpPr>
          <p:cNvPr id="5" name="Straight Connector 4">
            <a:extLst>
              <a:ext uri="{FF2B5EF4-FFF2-40B4-BE49-F238E27FC236}">
                <a16:creationId xmlns:a16="http://schemas.microsoft.com/office/drawing/2014/main" id="{A705BDFF-25BB-4BB2-94B6-D6312249B72D}"/>
              </a:ext>
            </a:extLst>
          </p:cNvPr>
          <p:cNvCxnSpPr>
            <a:cxnSpLocks/>
          </p:cNvCxnSpPr>
          <p:nvPr/>
        </p:nvCxnSpPr>
        <p:spPr>
          <a:xfrm>
            <a:off x="689296" y="2014756"/>
            <a:ext cx="66762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D62A10A-F479-4DCB-83AF-4ECB129CFA0F}"/>
              </a:ext>
            </a:extLst>
          </p:cNvPr>
          <p:cNvSpPr/>
          <p:nvPr/>
        </p:nvSpPr>
        <p:spPr>
          <a:xfrm>
            <a:off x="640592" y="544870"/>
            <a:ext cx="7862815" cy="707886"/>
          </a:xfrm>
          <a:prstGeom prst="rect">
            <a:avLst/>
          </a:prstGeom>
        </p:spPr>
        <p:txBody>
          <a:bodyPr wrap="square">
            <a:spAutoFit/>
          </a:bodyPr>
          <a:lstStyle/>
          <a:p>
            <a:pPr algn="ctr"/>
            <a:r>
              <a:rPr lang="en-US" sz="2000" dirty="0">
                <a:latin typeface="Book Antiqua" panose="02040602050305030304" pitchFamily="18" charset="0"/>
                <a:cs typeface="Times New Roman" panose="02020603050405020304" pitchFamily="18" charset="0"/>
              </a:rPr>
              <a:t>Chapters 3-4:  </a:t>
            </a:r>
          </a:p>
          <a:p>
            <a:pPr algn="ctr"/>
            <a:r>
              <a:rPr lang="en-US" sz="2000" u="sng" dirty="0">
                <a:latin typeface="Book Antiqua" panose="02040602050305030304" pitchFamily="18" charset="0"/>
                <a:cs typeface="Times New Roman" panose="02020603050405020304" pitchFamily="18" charset="0"/>
              </a:rPr>
              <a:t>Principle of justification by faith (apart from law) defended.</a:t>
            </a:r>
          </a:p>
        </p:txBody>
      </p:sp>
    </p:spTree>
    <p:extLst>
      <p:ext uri="{BB962C8B-B14F-4D97-AF65-F5344CB8AC3E}">
        <p14:creationId xmlns:p14="http://schemas.microsoft.com/office/powerpoint/2010/main" val="262293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B5FCF-6001-4E92-A397-402B3FCB7F9E}"/>
              </a:ext>
            </a:extLst>
          </p:cNvPr>
          <p:cNvSpPr/>
          <p:nvPr/>
        </p:nvSpPr>
        <p:spPr>
          <a:xfrm>
            <a:off x="811635" y="1831764"/>
            <a:ext cx="7520730" cy="1200329"/>
          </a:xfrm>
          <a:prstGeom prst="rect">
            <a:avLst/>
          </a:prstGeom>
        </p:spPr>
        <p:txBody>
          <a:bodyPr wrap="square">
            <a:spAutoFit/>
          </a:bodyPr>
          <a:lstStyle/>
          <a:p>
            <a:r>
              <a:rPr lang="en-US" b="1" u="sng" dirty="0">
                <a:latin typeface="Bookman Old Style" panose="02050604050505020204" pitchFamily="18" charset="0"/>
              </a:rPr>
              <a:t>[Rom 7:7 NKJV] </a:t>
            </a:r>
            <a:r>
              <a:rPr lang="en-US" dirty="0">
                <a:latin typeface="Bookman Old Style" panose="02050604050505020204" pitchFamily="18" charset="0"/>
              </a:rPr>
              <a:t>7 What shall we say then? [Is] the law sin? Certainly not! On the contrary, </a:t>
            </a:r>
            <a:r>
              <a:rPr lang="en-US" u="sng" dirty="0">
                <a:latin typeface="Bookman Old Style" panose="02050604050505020204" pitchFamily="18" charset="0"/>
              </a:rPr>
              <a:t>I would not have known sin except through the law</a:t>
            </a:r>
            <a:r>
              <a:rPr lang="en-US" dirty="0">
                <a:latin typeface="Bookman Old Style" panose="02050604050505020204" pitchFamily="18" charset="0"/>
              </a:rPr>
              <a:t>. For I would not have known covetousness unless the law had said, "You shall not covet."</a:t>
            </a:r>
          </a:p>
        </p:txBody>
      </p:sp>
      <p:sp>
        <p:nvSpPr>
          <p:cNvPr id="4" name="Rectangle 3">
            <a:extLst>
              <a:ext uri="{FF2B5EF4-FFF2-40B4-BE49-F238E27FC236}">
                <a16:creationId xmlns:a16="http://schemas.microsoft.com/office/drawing/2014/main" id="{717F8613-93BB-49CC-893D-23609AE35C48}"/>
              </a:ext>
            </a:extLst>
          </p:cNvPr>
          <p:cNvSpPr/>
          <p:nvPr/>
        </p:nvSpPr>
        <p:spPr>
          <a:xfrm>
            <a:off x="811635" y="4049515"/>
            <a:ext cx="7109670" cy="923330"/>
          </a:xfrm>
          <a:prstGeom prst="rect">
            <a:avLst/>
          </a:prstGeom>
        </p:spPr>
        <p:txBody>
          <a:bodyPr wrap="square">
            <a:spAutoFit/>
          </a:bodyPr>
          <a:lstStyle/>
          <a:p>
            <a:r>
              <a:rPr lang="en-US" b="1" u="sng" dirty="0">
                <a:latin typeface="Bookman Old Style" panose="02050604050505020204" pitchFamily="18" charset="0"/>
              </a:rPr>
              <a:t>[Rom 3:20 NKJV] </a:t>
            </a:r>
            <a:r>
              <a:rPr lang="en-US" dirty="0">
                <a:latin typeface="Bookman Old Style" panose="02050604050505020204" pitchFamily="18" charset="0"/>
              </a:rPr>
              <a:t>20 Therefore by the deeds of the law no flesh will be justified in His sight, for by the law [is] the </a:t>
            </a:r>
            <a:r>
              <a:rPr lang="en-US" u="sng" dirty="0">
                <a:latin typeface="Bookman Old Style" panose="02050604050505020204" pitchFamily="18" charset="0"/>
              </a:rPr>
              <a:t>knowledge of sin</a:t>
            </a:r>
            <a:r>
              <a:rPr lang="en-US" dirty="0">
                <a:latin typeface="Bookman Old Style" panose="02050604050505020204" pitchFamily="18" charset="0"/>
              </a:rPr>
              <a:t>.</a:t>
            </a:r>
          </a:p>
        </p:txBody>
      </p:sp>
      <p:sp>
        <p:nvSpPr>
          <p:cNvPr id="6" name="Rectangle 5">
            <a:extLst>
              <a:ext uri="{FF2B5EF4-FFF2-40B4-BE49-F238E27FC236}">
                <a16:creationId xmlns:a16="http://schemas.microsoft.com/office/drawing/2014/main" id="{AE368D86-7C61-4285-8762-1C822F95FBC6}"/>
              </a:ext>
            </a:extLst>
          </p:cNvPr>
          <p:cNvSpPr/>
          <p:nvPr/>
        </p:nvSpPr>
        <p:spPr>
          <a:xfrm>
            <a:off x="2853325" y="501134"/>
            <a:ext cx="3252814" cy="461665"/>
          </a:xfrm>
          <a:prstGeom prst="rect">
            <a:avLst/>
          </a:prstGeom>
        </p:spPr>
        <p:txBody>
          <a:bodyPr wrap="none">
            <a:spAutoFit/>
          </a:bodyPr>
          <a:lstStyle/>
          <a:p>
            <a:pPr algn="ctr"/>
            <a:r>
              <a:rPr lang="en-US" sz="2400" b="1" u="sng" dirty="0">
                <a:latin typeface="Book Antiqua" panose="02040602050305030304" pitchFamily="18" charset="0"/>
                <a:cs typeface="Times New Roman" panose="02020603050405020304" pitchFamily="18" charset="0"/>
              </a:rPr>
              <a:t>Does the Law Justify?</a:t>
            </a:r>
            <a:endParaRPr lang="en-US" sz="2400"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54424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441DCD-50FF-4C08-90FE-BAD4DE77EB80}"/>
              </a:ext>
            </a:extLst>
          </p:cNvPr>
          <p:cNvSpPr/>
          <p:nvPr/>
        </p:nvSpPr>
        <p:spPr>
          <a:xfrm>
            <a:off x="2853325" y="501134"/>
            <a:ext cx="3252814" cy="461665"/>
          </a:xfrm>
          <a:prstGeom prst="rect">
            <a:avLst/>
          </a:prstGeom>
        </p:spPr>
        <p:txBody>
          <a:bodyPr wrap="none">
            <a:spAutoFit/>
          </a:bodyPr>
          <a:lstStyle/>
          <a:p>
            <a:pPr algn="ctr"/>
            <a:r>
              <a:rPr lang="en-US" sz="2400" b="1" u="sng" dirty="0">
                <a:latin typeface="Book Antiqua" panose="02040602050305030304" pitchFamily="18" charset="0"/>
                <a:cs typeface="Times New Roman" panose="02020603050405020304" pitchFamily="18" charset="0"/>
              </a:rPr>
              <a:t>Does the Law Justify?</a:t>
            </a:r>
            <a:endParaRPr lang="en-US" sz="2400" dirty="0">
              <a:latin typeface="Book Antiqua" panose="0204060205030503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C7B3646-36DF-40E2-869D-60031F4C6CD4}"/>
              </a:ext>
            </a:extLst>
          </p:cNvPr>
          <p:cNvSpPr/>
          <p:nvPr/>
        </p:nvSpPr>
        <p:spPr>
          <a:xfrm>
            <a:off x="700479" y="1140240"/>
            <a:ext cx="7378117" cy="923330"/>
          </a:xfrm>
          <a:prstGeom prst="rect">
            <a:avLst/>
          </a:prstGeom>
        </p:spPr>
        <p:txBody>
          <a:bodyPr wrap="square">
            <a:spAutoFit/>
          </a:bodyPr>
          <a:lstStyle/>
          <a:p>
            <a:r>
              <a:rPr lang="en-US" b="1" u="sng" dirty="0">
                <a:latin typeface="Bookman Old Style" panose="02050604050505020204" pitchFamily="18" charset="0"/>
              </a:rPr>
              <a:t>[Heb 9:7 NKJV] </a:t>
            </a:r>
            <a:r>
              <a:rPr lang="en-US" dirty="0">
                <a:latin typeface="Bookman Old Style" panose="02050604050505020204" pitchFamily="18" charset="0"/>
              </a:rPr>
              <a:t>7 But into the second part the high priest [went] alone </a:t>
            </a:r>
            <a:r>
              <a:rPr lang="en-US" u="sng" dirty="0">
                <a:latin typeface="Bookman Old Style" panose="02050604050505020204" pitchFamily="18" charset="0"/>
              </a:rPr>
              <a:t>once a year</a:t>
            </a:r>
            <a:r>
              <a:rPr lang="en-US" dirty="0">
                <a:latin typeface="Bookman Old Style" panose="02050604050505020204" pitchFamily="18" charset="0"/>
              </a:rPr>
              <a:t>, not without blood, which he offered for himself and [for] the people's sins [committed] in ignorance;</a:t>
            </a:r>
          </a:p>
        </p:txBody>
      </p:sp>
      <p:sp>
        <p:nvSpPr>
          <p:cNvPr id="6" name="Rectangle 5">
            <a:extLst>
              <a:ext uri="{FF2B5EF4-FFF2-40B4-BE49-F238E27FC236}">
                <a16:creationId xmlns:a16="http://schemas.microsoft.com/office/drawing/2014/main" id="{FD7102F0-50D0-4260-9D47-7E37C2EEEE57}"/>
              </a:ext>
            </a:extLst>
          </p:cNvPr>
          <p:cNvSpPr/>
          <p:nvPr/>
        </p:nvSpPr>
        <p:spPr>
          <a:xfrm>
            <a:off x="700479" y="2702460"/>
            <a:ext cx="8149905" cy="3416320"/>
          </a:xfrm>
          <a:prstGeom prst="rect">
            <a:avLst/>
          </a:prstGeom>
        </p:spPr>
        <p:txBody>
          <a:bodyPr wrap="square">
            <a:spAutoFit/>
          </a:bodyPr>
          <a:lstStyle/>
          <a:p>
            <a:r>
              <a:rPr lang="en-US" b="1" u="sng" dirty="0">
                <a:latin typeface="Bookman Old Style" panose="02050604050505020204" pitchFamily="18" charset="0"/>
              </a:rPr>
              <a:t>[Heb 10:3-5, 9-12 NKJV] </a:t>
            </a:r>
            <a:r>
              <a:rPr lang="en-US" dirty="0">
                <a:latin typeface="Bookman Old Style" panose="02050604050505020204" pitchFamily="18" charset="0"/>
              </a:rPr>
              <a:t>3 But in those [sacrifices there is] a reminder of </a:t>
            </a:r>
            <a:r>
              <a:rPr lang="en-US" u="sng" dirty="0">
                <a:latin typeface="Bookman Old Style" panose="02050604050505020204" pitchFamily="18" charset="0"/>
              </a:rPr>
              <a:t>sins every year</a:t>
            </a:r>
            <a:r>
              <a:rPr lang="en-US" dirty="0">
                <a:latin typeface="Bookman Old Style" panose="02050604050505020204" pitchFamily="18" charset="0"/>
              </a:rPr>
              <a:t>. 4 For [it is] </a:t>
            </a:r>
            <a:r>
              <a:rPr lang="en-US" u="sng" dirty="0">
                <a:latin typeface="Bookman Old Style" panose="02050604050505020204" pitchFamily="18" charset="0"/>
              </a:rPr>
              <a:t>not possible </a:t>
            </a:r>
            <a:r>
              <a:rPr lang="en-US" dirty="0">
                <a:latin typeface="Bookman Old Style" panose="02050604050505020204" pitchFamily="18" charset="0"/>
              </a:rPr>
              <a:t>that the blood of bulls and goats could </a:t>
            </a:r>
            <a:r>
              <a:rPr lang="en-US" u="sng" dirty="0">
                <a:latin typeface="Bookman Old Style" panose="02050604050505020204" pitchFamily="18" charset="0"/>
              </a:rPr>
              <a:t>take away sins</a:t>
            </a:r>
            <a:r>
              <a:rPr lang="en-US" dirty="0">
                <a:latin typeface="Bookman Old Style" panose="02050604050505020204" pitchFamily="18" charset="0"/>
              </a:rPr>
              <a:t>. 5 Therefore, when He came into the world, He said: "Sacrifice and offering You did not desire, But a body You have prepared for Me…..9 then He said, "Behold, I have come to do Your will, O God." He takes </a:t>
            </a:r>
            <a:r>
              <a:rPr lang="en-US" u="sng" dirty="0">
                <a:latin typeface="Bookman Old Style" panose="02050604050505020204" pitchFamily="18" charset="0"/>
              </a:rPr>
              <a:t>away the first</a:t>
            </a:r>
            <a:r>
              <a:rPr lang="en-US" dirty="0">
                <a:latin typeface="Bookman Old Style" panose="02050604050505020204" pitchFamily="18" charset="0"/>
              </a:rPr>
              <a:t> that He may </a:t>
            </a:r>
            <a:r>
              <a:rPr lang="en-US" u="sng" dirty="0">
                <a:latin typeface="Bookman Old Style" panose="02050604050505020204" pitchFamily="18" charset="0"/>
              </a:rPr>
              <a:t>establish the second</a:t>
            </a:r>
            <a:r>
              <a:rPr lang="en-US" dirty="0">
                <a:latin typeface="Bookman Old Style" panose="02050604050505020204" pitchFamily="18" charset="0"/>
              </a:rPr>
              <a:t>. 10 </a:t>
            </a:r>
            <a:r>
              <a:rPr lang="en-US" u="sng" dirty="0">
                <a:latin typeface="Bookman Old Style" panose="02050604050505020204" pitchFamily="18" charset="0"/>
              </a:rPr>
              <a:t>By that will we have been sanctified </a:t>
            </a:r>
            <a:r>
              <a:rPr lang="en-US" dirty="0">
                <a:latin typeface="Bookman Old Style" panose="02050604050505020204" pitchFamily="18" charset="0"/>
              </a:rPr>
              <a:t>through the offering of the </a:t>
            </a:r>
            <a:r>
              <a:rPr lang="en-US" u="sng" dirty="0">
                <a:latin typeface="Bookman Old Style" panose="02050604050505020204" pitchFamily="18" charset="0"/>
              </a:rPr>
              <a:t>body of Jesus Christ once [for all</a:t>
            </a:r>
            <a:r>
              <a:rPr lang="en-US" dirty="0">
                <a:latin typeface="Bookman Old Style" panose="02050604050505020204" pitchFamily="18" charset="0"/>
              </a:rPr>
              <a:t>]. 11 And every priest stands ministering daily and offering repeatedly the same sacrifices, which can </a:t>
            </a:r>
            <a:r>
              <a:rPr lang="en-US" u="sng" dirty="0">
                <a:latin typeface="Bookman Old Style" panose="02050604050505020204" pitchFamily="18" charset="0"/>
              </a:rPr>
              <a:t>never take away sins</a:t>
            </a:r>
            <a:r>
              <a:rPr lang="en-US" dirty="0">
                <a:latin typeface="Bookman Old Style" panose="02050604050505020204" pitchFamily="18" charset="0"/>
              </a:rPr>
              <a:t>. 12 But this Man, after He had offered one sacrifice for sins forever, sat down at the right hand of God,</a:t>
            </a:r>
          </a:p>
        </p:txBody>
      </p:sp>
    </p:spTree>
    <p:extLst>
      <p:ext uri="{BB962C8B-B14F-4D97-AF65-F5344CB8AC3E}">
        <p14:creationId xmlns:p14="http://schemas.microsoft.com/office/powerpoint/2010/main" val="23363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758CE9-6382-45DF-9F6B-FAEB37124696}"/>
              </a:ext>
            </a:extLst>
          </p:cNvPr>
          <p:cNvSpPr/>
          <p:nvPr/>
        </p:nvSpPr>
        <p:spPr>
          <a:xfrm>
            <a:off x="587229" y="1409350"/>
            <a:ext cx="8137321" cy="2554545"/>
          </a:xfrm>
          <a:prstGeom prst="rect">
            <a:avLst/>
          </a:prstGeom>
        </p:spPr>
        <p:txBody>
          <a:bodyPr wrap="square">
            <a:spAutoFit/>
          </a:bodyPr>
          <a:lstStyle/>
          <a:p>
            <a:r>
              <a:rPr lang="en-US" sz="2000" dirty="0">
                <a:latin typeface="Book Antiqua" panose="02040602050305030304" pitchFamily="18" charset="0"/>
                <a:ea typeface="Calibri" panose="020F0502020204030204" pitchFamily="34" charset="0"/>
                <a:cs typeface="Times New Roman" panose="02020603050405020304" pitchFamily="18" charset="0"/>
              </a:rPr>
              <a:t>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17 "But if, while we seek to be justified by Christ, we ourselves also are found sinners, [is] Christ therefore a minister of sin? Certainly not! 18 "For if I build again those things which I destroyed, I make myself a transgressor. </a:t>
            </a:r>
            <a:endParaRPr lang="en-US" sz="2000" dirty="0"/>
          </a:p>
        </p:txBody>
      </p:sp>
      <p:cxnSp>
        <p:nvCxnSpPr>
          <p:cNvPr id="5" name="Straight Connector 4">
            <a:extLst>
              <a:ext uri="{FF2B5EF4-FFF2-40B4-BE49-F238E27FC236}">
                <a16:creationId xmlns:a16="http://schemas.microsoft.com/office/drawing/2014/main" id="{A705BDFF-25BB-4BB2-94B6-D6312249B72D}"/>
              </a:ext>
            </a:extLst>
          </p:cNvPr>
          <p:cNvCxnSpPr>
            <a:cxnSpLocks/>
          </p:cNvCxnSpPr>
          <p:nvPr/>
        </p:nvCxnSpPr>
        <p:spPr>
          <a:xfrm>
            <a:off x="689296" y="2014756"/>
            <a:ext cx="66762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FB2348-8417-4E8F-82A9-974BE36C5FA8}"/>
              </a:ext>
            </a:extLst>
          </p:cNvPr>
          <p:cNvCxnSpPr>
            <a:cxnSpLocks/>
          </p:cNvCxnSpPr>
          <p:nvPr/>
        </p:nvCxnSpPr>
        <p:spPr>
          <a:xfrm>
            <a:off x="689296" y="2353111"/>
            <a:ext cx="2188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76D8B5-E4D6-4C1F-943B-007FEC4A9F81}"/>
              </a:ext>
            </a:extLst>
          </p:cNvPr>
          <p:cNvCxnSpPr>
            <a:cxnSpLocks/>
          </p:cNvCxnSpPr>
          <p:nvPr/>
        </p:nvCxnSpPr>
        <p:spPr>
          <a:xfrm>
            <a:off x="1111541" y="2966906"/>
            <a:ext cx="53479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3EC4B9-1FB9-4402-A22C-FF5C924B1CF4}"/>
              </a:ext>
            </a:extLst>
          </p:cNvPr>
          <p:cNvCxnSpPr>
            <a:cxnSpLocks/>
          </p:cNvCxnSpPr>
          <p:nvPr/>
        </p:nvCxnSpPr>
        <p:spPr>
          <a:xfrm>
            <a:off x="3684167" y="2353111"/>
            <a:ext cx="35303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66B7FB-580D-4910-A221-F2F89295E97C}"/>
              </a:ext>
            </a:extLst>
          </p:cNvPr>
          <p:cNvCxnSpPr>
            <a:cxnSpLocks/>
          </p:cNvCxnSpPr>
          <p:nvPr/>
        </p:nvCxnSpPr>
        <p:spPr>
          <a:xfrm>
            <a:off x="689296" y="2666301"/>
            <a:ext cx="385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D62A10A-F479-4DCB-83AF-4ECB129CFA0F}"/>
              </a:ext>
            </a:extLst>
          </p:cNvPr>
          <p:cNvSpPr/>
          <p:nvPr/>
        </p:nvSpPr>
        <p:spPr>
          <a:xfrm>
            <a:off x="640592" y="544870"/>
            <a:ext cx="7862815" cy="707886"/>
          </a:xfrm>
          <a:prstGeom prst="rect">
            <a:avLst/>
          </a:prstGeom>
        </p:spPr>
        <p:txBody>
          <a:bodyPr wrap="square">
            <a:spAutoFit/>
          </a:bodyPr>
          <a:lstStyle/>
          <a:p>
            <a:pPr algn="ctr"/>
            <a:r>
              <a:rPr lang="en-US" sz="2000" dirty="0">
                <a:latin typeface="Book Antiqua" panose="02040602050305030304" pitchFamily="18" charset="0"/>
                <a:cs typeface="Times New Roman" panose="02020603050405020304" pitchFamily="18" charset="0"/>
              </a:rPr>
              <a:t>Chapters 3-4:  </a:t>
            </a:r>
          </a:p>
          <a:p>
            <a:pPr algn="ctr"/>
            <a:r>
              <a:rPr lang="en-US" sz="2000" u="sng" dirty="0">
                <a:latin typeface="Book Antiqua" panose="02040602050305030304" pitchFamily="18" charset="0"/>
                <a:cs typeface="Times New Roman" panose="02020603050405020304" pitchFamily="18" charset="0"/>
              </a:rPr>
              <a:t>Principle of justification by faith (apart from law) defended.</a:t>
            </a:r>
          </a:p>
        </p:txBody>
      </p:sp>
      <p:sp>
        <p:nvSpPr>
          <p:cNvPr id="3" name="Rectangle 2">
            <a:extLst>
              <a:ext uri="{FF2B5EF4-FFF2-40B4-BE49-F238E27FC236}">
                <a16:creationId xmlns:a16="http://schemas.microsoft.com/office/drawing/2014/main" id="{938F4EE8-9C64-42FF-8938-23C18A792A80}"/>
              </a:ext>
            </a:extLst>
          </p:cNvPr>
          <p:cNvSpPr/>
          <p:nvPr/>
        </p:nvSpPr>
        <p:spPr>
          <a:xfrm>
            <a:off x="1517850" y="4615439"/>
            <a:ext cx="6276077" cy="461665"/>
          </a:xfrm>
          <a:prstGeom prst="rect">
            <a:avLst/>
          </a:prstGeom>
        </p:spPr>
        <p:txBody>
          <a:bodyPr wrap="none">
            <a:spAutoFit/>
          </a:bodyPr>
          <a:lstStyle/>
          <a:p>
            <a:pPr algn="ctr"/>
            <a:r>
              <a:rPr lang="en-US" sz="2400" dirty="0">
                <a:latin typeface="Book Antiqua" panose="02040602050305030304" pitchFamily="18" charset="0"/>
                <a:cs typeface="Times New Roman" panose="02020603050405020304" pitchFamily="18" charset="0"/>
              </a:rPr>
              <a:t>Did Peter believe the LAW could not justify?</a:t>
            </a:r>
          </a:p>
        </p:txBody>
      </p:sp>
      <p:sp>
        <p:nvSpPr>
          <p:cNvPr id="4" name="Rectangle 3">
            <a:extLst>
              <a:ext uri="{FF2B5EF4-FFF2-40B4-BE49-F238E27FC236}">
                <a16:creationId xmlns:a16="http://schemas.microsoft.com/office/drawing/2014/main" id="{87A11DAD-1A0C-4B4D-B42D-042EBA4E95C7}"/>
              </a:ext>
            </a:extLst>
          </p:cNvPr>
          <p:cNvSpPr/>
          <p:nvPr/>
        </p:nvSpPr>
        <p:spPr>
          <a:xfrm>
            <a:off x="790661" y="5128483"/>
            <a:ext cx="7730454" cy="1477328"/>
          </a:xfrm>
          <a:prstGeom prst="rect">
            <a:avLst/>
          </a:prstGeom>
        </p:spPr>
        <p:txBody>
          <a:bodyPr wrap="square">
            <a:spAutoFit/>
          </a:bodyPr>
          <a:lstStyle/>
          <a:p>
            <a:r>
              <a:rPr lang="en-US" u="sng" dirty="0">
                <a:latin typeface="Bookman Old Style" panose="02050604050505020204" pitchFamily="18" charset="0"/>
              </a:rPr>
              <a:t>[Act 15:10-11 NKJV] </a:t>
            </a:r>
            <a:r>
              <a:rPr lang="en-US" dirty="0">
                <a:latin typeface="Bookman Old Style" panose="02050604050505020204" pitchFamily="18" charset="0"/>
              </a:rPr>
              <a:t>10 "Now therefore, why do you test God by putting a yoke on the neck of the disciples </a:t>
            </a:r>
            <a:r>
              <a:rPr lang="en-US" u="sng" dirty="0">
                <a:latin typeface="Bookman Old Style" panose="02050604050505020204" pitchFamily="18" charset="0"/>
              </a:rPr>
              <a:t>which neither our fathers nor we were able to bear</a:t>
            </a:r>
            <a:r>
              <a:rPr lang="en-US" dirty="0">
                <a:latin typeface="Bookman Old Style" panose="02050604050505020204" pitchFamily="18" charset="0"/>
              </a:rPr>
              <a:t>? 11 "But we believe that through the </a:t>
            </a:r>
            <a:r>
              <a:rPr lang="en-US" u="sng" dirty="0">
                <a:latin typeface="Bookman Old Style" panose="02050604050505020204" pitchFamily="18" charset="0"/>
              </a:rPr>
              <a:t>grace of the Lord Jesus Christ we shall be saved</a:t>
            </a:r>
            <a:r>
              <a:rPr lang="en-US" dirty="0">
                <a:latin typeface="Bookman Old Style" panose="02050604050505020204" pitchFamily="18" charset="0"/>
              </a:rPr>
              <a:t> in the same manner as they."</a:t>
            </a:r>
          </a:p>
        </p:txBody>
      </p:sp>
    </p:spTree>
    <p:extLst>
      <p:ext uri="{BB962C8B-B14F-4D97-AF65-F5344CB8AC3E}">
        <p14:creationId xmlns:p14="http://schemas.microsoft.com/office/powerpoint/2010/main" val="74167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758CE9-6382-45DF-9F6B-FAEB37124696}"/>
              </a:ext>
            </a:extLst>
          </p:cNvPr>
          <p:cNvSpPr/>
          <p:nvPr/>
        </p:nvSpPr>
        <p:spPr>
          <a:xfrm>
            <a:off x="696286" y="2151727"/>
            <a:ext cx="8137321" cy="2554545"/>
          </a:xfrm>
          <a:prstGeom prst="rect">
            <a:avLst/>
          </a:prstGeom>
        </p:spPr>
        <p:txBody>
          <a:bodyPr wrap="square">
            <a:spAutoFit/>
          </a:bodyPr>
          <a:lstStyle/>
          <a:p>
            <a:r>
              <a:rPr lang="en-US" sz="2000" dirty="0">
                <a:latin typeface="Book Antiqua" panose="02040602050305030304" pitchFamily="18" charset="0"/>
                <a:ea typeface="Calibri" panose="020F0502020204030204" pitchFamily="34" charset="0"/>
                <a:cs typeface="Times New Roman" panose="02020603050405020304" pitchFamily="18" charset="0"/>
              </a:rPr>
              <a:t>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17 "But if, while we seek to be justified by Christ, we ourselves also are found sinners, [is] Christ therefore a minister of sin? Certainly not! 18 "For if I build again those things which I destroyed, I make myself a transgressor. </a:t>
            </a:r>
            <a:endParaRPr lang="en-US" sz="2000" dirty="0"/>
          </a:p>
        </p:txBody>
      </p:sp>
      <p:cxnSp>
        <p:nvCxnSpPr>
          <p:cNvPr id="5" name="Straight Connector 4">
            <a:extLst>
              <a:ext uri="{FF2B5EF4-FFF2-40B4-BE49-F238E27FC236}">
                <a16:creationId xmlns:a16="http://schemas.microsoft.com/office/drawing/2014/main" id="{A705BDFF-25BB-4BB2-94B6-D6312249B72D}"/>
              </a:ext>
            </a:extLst>
          </p:cNvPr>
          <p:cNvCxnSpPr>
            <a:cxnSpLocks/>
          </p:cNvCxnSpPr>
          <p:nvPr/>
        </p:nvCxnSpPr>
        <p:spPr>
          <a:xfrm>
            <a:off x="798353" y="2757133"/>
            <a:ext cx="66762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FB2348-8417-4E8F-82A9-974BE36C5FA8}"/>
              </a:ext>
            </a:extLst>
          </p:cNvPr>
          <p:cNvCxnSpPr>
            <a:cxnSpLocks/>
          </p:cNvCxnSpPr>
          <p:nvPr/>
        </p:nvCxnSpPr>
        <p:spPr>
          <a:xfrm>
            <a:off x="798353" y="3095488"/>
            <a:ext cx="2188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76D8B5-E4D6-4C1F-943B-007FEC4A9F81}"/>
              </a:ext>
            </a:extLst>
          </p:cNvPr>
          <p:cNvCxnSpPr>
            <a:cxnSpLocks/>
          </p:cNvCxnSpPr>
          <p:nvPr/>
        </p:nvCxnSpPr>
        <p:spPr>
          <a:xfrm>
            <a:off x="1220598" y="3709283"/>
            <a:ext cx="53479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3EC4B9-1FB9-4402-A22C-FF5C924B1CF4}"/>
              </a:ext>
            </a:extLst>
          </p:cNvPr>
          <p:cNvCxnSpPr>
            <a:cxnSpLocks/>
          </p:cNvCxnSpPr>
          <p:nvPr/>
        </p:nvCxnSpPr>
        <p:spPr>
          <a:xfrm>
            <a:off x="3793224" y="3095488"/>
            <a:ext cx="35303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066B7FB-580D-4910-A221-F2F89295E97C}"/>
              </a:ext>
            </a:extLst>
          </p:cNvPr>
          <p:cNvCxnSpPr>
            <a:cxnSpLocks/>
          </p:cNvCxnSpPr>
          <p:nvPr/>
        </p:nvCxnSpPr>
        <p:spPr>
          <a:xfrm>
            <a:off x="798353" y="3408678"/>
            <a:ext cx="3853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D62A10A-F479-4DCB-83AF-4ECB129CFA0F}"/>
              </a:ext>
            </a:extLst>
          </p:cNvPr>
          <p:cNvSpPr/>
          <p:nvPr/>
        </p:nvSpPr>
        <p:spPr>
          <a:xfrm>
            <a:off x="749649" y="1287247"/>
            <a:ext cx="7862815" cy="707886"/>
          </a:xfrm>
          <a:prstGeom prst="rect">
            <a:avLst/>
          </a:prstGeom>
        </p:spPr>
        <p:txBody>
          <a:bodyPr wrap="square">
            <a:spAutoFit/>
          </a:bodyPr>
          <a:lstStyle/>
          <a:p>
            <a:pPr algn="ctr"/>
            <a:r>
              <a:rPr lang="en-US" sz="2000" dirty="0">
                <a:latin typeface="Book Antiqua" panose="02040602050305030304" pitchFamily="18" charset="0"/>
                <a:cs typeface="Times New Roman" panose="02020603050405020304" pitchFamily="18" charset="0"/>
              </a:rPr>
              <a:t>Chapters 3-4:  </a:t>
            </a:r>
          </a:p>
          <a:p>
            <a:pPr algn="ctr"/>
            <a:r>
              <a:rPr lang="en-US" sz="2000" u="sng" dirty="0">
                <a:latin typeface="Book Antiqua" panose="02040602050305030304" pitchFamily="18" charset="0"/>
                <a:cs typeface="Times New Roman" panose="02020603050405020304" pitchFamily="18" charset="0"/>
              </a:rPr>
              <a:t>Principle of justification by faith (apart from law) defended.</a:t>
            </a:r>
          </a:p>
        </p:txBody>
      </p:sp>
    </p:spTree>
    <p:extLst>
      <p:ext uri="{BB962C8B-B14F-4D97-AF65-F5344CB8AC3E}">
        <p14:creationId xmlns:p14="http://schemas.microsoft.com/office/powerpoint/2010/main" val="1379060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320F3C-D60A-4CC1-9050-73E640C1FEB3}"/>
              </a:ext>
            </a:extLst>
          </p:cNvPr>
          <p:cNvSpPr/>
          <p:nvPr/>
        </p:nvSpPr>
        <p:spPr>
          <a:xfrm>
            <a:off x="901815" y="2274838"/>
            <a:ext cx="7772401" cy="2308324"/>
          </a:xfrm>
          <a:prstGeom prst="rect">
            <a:avLst/>
          </a:prstGeom>
        </p:spPr>
        <p:txBody>
          <a:bodyPr wrap="square">
            <a:spAutoFit/>
          </a:bodyPr>
          <a:lstStyle/>
          <a:p>
            <a:r>
              <a:rPr lang="en-US" sz="2400" dirty="0">
                <a:latin typeface="Book Antiqua" panose="02040602050305030304" pitchFamily="18" charset="0"/>
                <a:ea typeface="Calibri" panose="020F0502020204030204" pitchFamily="34" charset="0"/>
                <a:cs typeface="Times New Roman" panose="02020603050405020304" pitchFamily="18" charset="0"/>
              </a:rPr>
              <a:t>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a:t>
            </a:r>
            <a:endParaRPr lang="en-US" sz="2400" dirty="0"/>
          </a:p>
        </p:txBody>
      </p:sp>
      <p:cxnSp>
        <p:nvCxnSpPr>
          <p:cNvPr id="3" name="Straight Connector 2">
            <a:extLst>
              <a:ext uri="{FF2B5EF4-FFF2-40B4-BE49-F238E27FC236}">
                <a16:creationId xmlns:a16="http://schemas.microsoft.com/office/drawing/2014/main" id="{04B36002-E6FF-4D93-BBE1-05946B92E803}"/>
              </a:ext>
            </a:extLst>
          </p:cNvPr>
          <p:cNvCxnSpPr>
            <a:cxnSpLocks/>
          </p:cNvCxnSpPr>
          <p:nvPr/>
        </p:nvCxnSpPr>
        <p:spPr>
          <a:xfrm>
            <a:off x="6090407" y="2646726"/>
            <a:ext cx="20119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2EA2B15-45FE-48FF-A6C3-C14525DDA0ED}"/>
              </a:ext>
            </a:extLst>
          </p:cNvPr>
          <p:cNvCxnSpPr>
            <a:cxnSpLocks/>
          </p:cNvCxnSpPr>
          <p:nvPr/>
        </p:nvCxnSpPr>
        <p:spPr>
          <a:xfrm>
            <a:off x="982910" y="3034018"/>
            <a:ext cx="12066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D530BCF-821C-427D-A18E-CD43A2F1F503}"/>
              </a:ext>
            </a:extLst>
          </p:cNvPr>
          <p:cNvCxnSpPr>
            <a:cxnSpLocks/>
          </p:cNvCxnSpPr>
          <p:nvPr/>
        </p:nvCxnSpPr>
        <p:spPr>
          <a:xfrm>
            <a:off x="2938943" y="3034018"/>
            <a:ext cx="217834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D7B961-951D-42A9-93BA-13209BCAD53C}"/>
              </a:ext>
            </a:extLst>
          </p:cNvPr>
          <p:cNvCxnSpPr>
            <a:cxnSpLocks/>
          </p:cNvCxnSpPr>
          <p:nvPr/>
        </p:nvCxnSpPr>
        <p:spPr>
          <a:xfrm>
            <a:off x="3786231" y="3429000"/>
            <a:ext cx="41916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880368-8AB9-4706-8969-56586D333096}"/>
              </a:ext>
            </a:extLst>
          </p:cNvPr>
          <p:cNvCxnSpPr>
            <a:cxnSpLocks/>
          </p:cNvCxnSpPr>
          <p:nvPr/>
        </p:nvCxnSpPr>
        <p:spPr>
          <a:xfrm>
            <a:off x="1086374" y="3757569"/>
            <a:ext cx="41916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17AD89B-6B0E-468E-842B-E9AA43A1495C}"/>
              </a:ext>
            </a:extLst>
          </p:cNvPr>
          <p:cNvSpPr/>
          <p:nvPr/>
        </p:nvSpPr>
        <p:spPr>
          <a:xfrm>
            <a:off x="2281148" y="969345"/>
            <a:ext cx="4581703" cy="523220"/>
          </a:xfrm>
          <a:prstGeom prst="rect">
            <a:avLst/>
          </a:prstGeom>
        </p:spPr>
        <p:txBody>
          <a:bodyPr wrap="none">
            <a:spAutoFit/>
          </a:bodyPr>
          <a:lstStyle/>
          <a:p>
            <a:r>
              <a:rPr lang="en-US" sz="2800" u="sng" dirty="0">
                <a:latin typeface="Bookman Old Style" panose="02050604050505020204" pitchFamily="18" charset="0"/>
              </a:rPr>
              <a:t>Living by Faith </a:t>
            </a:r>
            <a:r>
              <a:rPr lang="en-US" sz="2800" dirty="0">
                <a:latin typeface="Bookman Old Style" panose="02050604050505020204" pitchFamily="18" charset="0"/>
              </a:rPr>
              <a:t>– 2:19-21</a:t>
            </a:r>
          </a:p>
        </p:txBody>
      </p:sp>
    </p:spTree>
    <p:extLst>
      <p:ext uri="{BB962C8B-B14F-4D97-AF65-F5344CB8AC3E}">
        <p14:creationId xmlns:p14="http://schemas.microsoft.com/office/powerpoint/2010/main" val="98124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C6C2FA-43B1-4EFF-9E60-1B17D340BD85}"/>
              </a:ext>
            </a:extLst>
          </p:cNvPr>
          <p:cNvSpPr txBox="1"/>
          <p:nvPr/>
        </p:nvSpPr>
        <p:spPr>
          <a:xfrm>
            <a:off x="1524698" y="362485"/>
            <a:ext cx="6094602" cy="472052"/>
          </a:xfrm>
          <a:prstGeom prst="rect">
            <a:avLst/>
          </a:prstGeom>
          <a:noFill/>
        </p:spPr>
        <p:txBody>
          <a:bodyPr wrap="square">
            <a:spAutoFit/>
          </a:bodyPr>
          <a:lstStyle/>
          <a:p>
            <a:pPr algn="ctr">
              <a:lnSpc>
                <a:spcPct val="107000"/>
              </a:lnSpc>
              <a:spcAft>
                <a:spcPts val="800"/>
              </a:spcAft>
            </a:pPr>
            <a:r>
              <a:rPr lang="en-US" sz="2400" u="sng" dirty="0">
                <a:latin typeface="Book Antiqua" panose="02040602050305030304" pitchFamily="18" charset="0"/>
                <a:ea typeface="Calibri" panose="020F0502020204030204" pitchFamily="34" charset="0"/>
                <a:cs typeface="Times New Roman" panose="02020603050405020304" pitchFamily="18" charset="0"/>
              </a:rPr>
              <a:t>Paul’s Argument’s Reviewed</a:t>
            </a:r>
            <a:endParaRPr lang="en-US" sz="16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B7DE44A-F96E-4280-8068-78D7402C450B}"/>
              </a:ext>
            </a:extLst>
          </p:cNvPr>
          <p:cNvSpPr/>
          <p:nvPr/>
        </p:nvSpPr>
        <p:spPr>
          <a:xfrm>
            <a:off x="698382" y="1764748"/>
            <a:ext cx="7948569" cy="4401205"/>
          </a:xfrm>
          <a:prstGeom prst="rect">
            <a:avLst/>
          </a:prstGeom>
        </p:spPr>
        <p:txBody>
          <a:bodyPr wrap="square">
            <a:spAutoFit/>
          </a:bodyPr>
          <a:lstStyle/>
          <a:p>
            <a:pPr marL="342900" indent="-342900">
              <a:buAutoNum type="arabicPeriod"/>
            </a:pPr>
            <a:r>
              <a:rPr lang="en-US" sz="2000" dirty="0">
                <a:latin typeface="Book Antiqua" panose="02040602050305030304" pitchFamily="18" charset="0"/>
                <a:cs typeface="Times New Roman" panose="02020603050405020304" pitchFamily="18" charset="0"/>
              </a:rPr>
              <a:t>The gospel that he was teaching did not come from man. v11</a:t>
            </a:r>
          </a:p>
          <a:p>
            <a:pPr marL="342900" indent="-342900">
              <a:buAutoNum type="arabicPeriod"/>
            </a:pPr>
            <a:endParaRPr lang="en-US" sz="2000" dirty="0">
              <a:latin typeface="Book Antiqua" panose="02040602050305030304" pitchFamily="18" charset="0"/>
              <a:cs typeface="Times New Roman" panose="02020603050405020304" pitchFamily="18" charset="0"/>
            </a:endParaRPr>
          </a:p>
          <a:p>
            <a:pPr marL="342900" indent="-342900">
              <a:buAutoNum type="arabicPeriod"/>
            </a:pPr>
            <a:r>
              <a:rPr lang="en-US" sz="2000" dirty="0">
                <a:latin typeface="Book Antiqua" panose="02040602050305030304" pitchFamily="18" charset="0"/>
                <a:cs typeface="Times New Roman" panose="02020603050405020304" pitchFamily="18" charset="0"/>
              </a:rPr>
              <a:t>He received the gospel was no different than the Twelve v12</a:t>
            </a:r>
          </a:p>
          <a:p>
            <a:pPr marL="342900" indent="-342900">
              <a:buAutoNum type="arabicPeriod"/>
            </a:pPr>
            <a:endParaRPr lang="en-US" sz="2000" dirty="0">
              <a:latin typeface="Book Antiqua" panose="02040602050305030304" pitchFamily="18" charset="0"/>
              <a:cs typeface="Times New Roman" panose="02020603050405020304" pitchFamily="18" charset="0"/>
            </a:endParaRPr>
          </a:p>
          <a:p>
            <a:pPr marL="342900" indent="-342900">
              <a:buAutoNum type="arabicPeriod"/>
            </a:pPr>
            <a:r>
              <a:rPr lang="en-US" sz="2000" dirty="0">
                <a:latin typeface="Book Antiqua" panose="02040602050305030304" pitchFamily="18" charset="0"/>
                <a:cs typeface="Times New Roman" panose="02020603050405020304" pitchFamily="18" charset="0"/>
              </a:rPr>
              <a:t>He persecuted the church, not taught by other Christians or by his colleagues that were advanced in Judaism. v13-14 </a:t>
            </a:r>
          </a:p>
          <a:p>
            <a:pPr marL="342900" indent="-342900">
              <a:buAutoNum type="arabicPeriod"/>
            </a:pPr>
            <a:endParaRPr lang="en-US" sz="2000" dirty="0">
              <a:latin typeface="Book Antiqua" panose="02040602050305030304" pitchFamily="18" charset="0"/>
              <a:cs typeface="Times New Roman" panose="02020603050405020304" pitchFamily="18" charset="0"/>
            </a:endParaRPr>
          </a:p>
          <a:p>
            <a:pPr marL="342900" indent="-342900">
              <a:buAutoNum type="arabicPeriod"/>
            </a:pPr>
            <a:r>
              <a:rPr lang="en-US" sz="2000" dirty="0">
                <a:latin typeface="Book Antiqua" panose="02040602050305030304" pitchFamily="18" charset="0"/>
                <a:cs typeface="Times New Roman" panose="02020603050405020304" pitchFamily="18" charset="0"/>
              </a:rPr>
              <a:t>God Chose Him v15-17</a:t>
            </a:r>
          </a:p>
          <a:p>
            <a:pPr marL="342900" indent="-342900">
              <a:buAutoNum type="arabicPeriod"/>
            </a:pPr>
            <a:endParaRPr lang="en-US" sz="2000" dirty="0">
              <a:latin typeface="Book Antiqua" panose="02040602050305030304" pitchFamily="18" charset="0"/>
              <a:cs typeface="Times New Roman" panose="02020603050405020304" pitchFamily="18" charset="0"/>
            </a:endParaRPr>
          </a:p>
          <a:p>
            <a:pPr marL="342900" indent="-342900">
              <a:buAutoNum type="arabicPeriod"/>
            </a:pPr>
            <a:r>
              <a:rPr lang="en-US" sz="2000" dirty="0">
                <a:latin typeface="Book Antiqua" panose="02040602050305030304" pitchFamily="18" charset="0"/>
                <a:cs typeface="Times New Roman" panose="02020603050405020304" pitchFamily="18" charset="0"/>
              </a:rPr>
              <a:t>He never went to Jerusalem and when he did it was only for 15 days to briefly talk with Peter. v18-20</a:t>
            </a:r>
          </a:p>
          <a:p>
            <a:pPr marL="342900" indent="-342900">
              <a:buAutoNum type="arabicPeriod"/>
            </a:pPr>
            <a:endParaRPr lang="en-US" sz="2000" dirty="0">
              <a:latin typeface="Book Antiqua" panose="02040602050305030304" pitchFamily="18" charset="0"/>
              <a:cs typeface="Times New Roman" panose="02020603050405020304" pitchFamily="18" charset="0"/>
            </a:endParaRPr>
          </a:p>
          <a:p>
            <a:pPr marL="342900" indent="-342900">
              <a:buAutoNum type="arabicPeriod"/>
            </a:pPr>
            <a:r>
              <a:rPr lang="en-US" sz="2000" dirty="0">
                <a:latin typeface="Book Antiqua" panose="02040602050305030304" pitchFamily="18" charset="0"/>
                <a:cs typeface="Times New Roman" panose="02020603050405020304" pitchFamily="18" charset="0"/>
              </a:rPr>
              <a:t>His work in Judea was independent of the apostles and he did not look for their approval of oversight.  v22</a:t>
            </a:r>
            <a:endParaRPr lang="en-US" sz="2000" dirty="0"/>
          </a:p>
        </p:txBody>
      </p:sp>
      <p:sp>
        <p:nvSpPr>
          <p:cNvPr id="3" name="Rectangle 2">
            <a:extLst>
              <a:ext uri="{FF2B5EF4-FFF2-40B4-BE49-F238E27FC236}">
                <a16:creationId xmlns:a16="http://schemas.microsoft.com/office/drawing/2014/main" id="{DC2E6092-2DD2-45F2-A524-AACACBCEEF64}"/>
              </a:ext>
            </a:extLst>
          </p:cNvPr>
          <p:cNvSpPr/>
          <p:nvPr/>
        </p:nvSpPr>
        <p:spPr>
          <a:xfrm>
            <a:off x="3723049" y="991610"/>
            <a:ext cx="1697901" cy="461665"/>
          </a:xfrm>
          <a:prstGeom prst="rect">
            <a:avLst/>
          </a:prstGeom>
        </p:spPr>
        <p:txBody>
          <a:bodyPr wrap="none">
            <a:spAutoFit/>
          </a:bodyPr>
          <a:lstStyle/>
          <a:p>
            <a:r>
              <a:rPr lang="en-US" sz="2400" b="1" dirty="0">
                <a:latin typeface="Book Antiqua" panose="02040602050305030304" pitchFamily="18" charset="0"/>
                <a:ea typeface="Calibri" panose="020F0502020204030204" pitchFamily="34" charset="0"/>
                <a:cs typeface="Times New Roman" panose="02020603050405020304" pitchFamily="18" charset="0"/>
              </a:rPr>
              <a:t>Chapter 1: </a:t>
            </a:r>
            <a:endParaRPr lang="en-US" sz="2400" dirty="0"/>
          </a:p>
        </p:txBody>
      </p:sp>
      <p:cxnSp>
        <p:nvCxnSpPr>
          <p:cNvPr id="7" name="Straight Connector 6">
            <a:extLst>
              <a:ext uri="{FF2B5EF4-FFF2-40B4-BE49-F238E27FC236}">
                <a16:creationId xmlns:a16="http://schemas.microsoft.com/office/drawing/2014/main" id="{4D986EE4-8013-45D2-8C7C-846BB39DCBF6}"/>
              </a:ext>
            </a:extLst>
          </p:cNvPr>
          <p:cNvCxnSpPr/>
          <p:nvPr/>
        </p:nvCxnSpPr>
        <p:spPr>
          <a:xfrm>
            <a:off x="763398" y="1426128"/>
            <a:ext cx="79779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52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C6C2FA-43B1-4EFF-9E60-1B17D340BD85}"/>
              </a:ext>
            </a:extLst>
          </p:cNvPr>
          <p:cNvSpPr txBox="1"/>
          <p:nvPr/>
        </p:nvSpPr>
        <p:spPr>
          <a:xfrm>
            <a:off x="1524698" y="362485"/>
            <a:ext cx="6094602" cy="472052"/>
          </a:xfrm>
          <a:prstGeom prst="rect">
            <a:avLst/>
          </a:prstGeom>
          <a:noFill/>
        </p:spPr>
        <p:txBody>
          <a:bodyPr wrap="square">
            <a:spAutoFit/>
          </a:bodyPr>
          <a:lstStyle/>
          <a:p>
            <a:pPr algn="ctr">
              <a:lnSpc>
                <a:spcPct val="107000"/>
              </a:lnSpc>
              <a:spcAft>
                <a:spcPts val="800"/>
              </a:spcAft>
            </a:pPr>
            <a:r>
              <a:rPr lang="en-US" sz="2400" u="sng" dirty="0">
                <a:latin typeface="Book Antiqua" panose="02040602050305030304" pitchFamily="18" charset="0"/>
                <a:ea typeface="Calibri" panose="020F0502020204030204" pitchFamily="34" charset="0"/>
                <a:cs typeface="Times New Roman" panose="02020603050405020304" pitchFamily="18" charset="0"/>
              </a:rPr>
              <a:t>Paul’s Argument’s Reviewed</a:t>
            </a:r>
            <a:endParaRPr lang="en-US" sz="16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B7DE44A-F96E-4280-8068-78D7402C450B}"/>
              </a:ext>
            </a:extLst>
          </p:cNvPr>
          <p:cNvSpPr/>
          <p:nvPr/>
        </p:nvSpPr>
        <p:spPr>
          <a:xfrm>
            <a:off x="698382" y="1764748"/>
            <a:ext cx="7948569" cy="3785652"/>
          </a:xfrm>
          <a:prstGeom prst="rect">
            <a:avLst/>
          </a:prstGeom>
        </p:spPr>
        <p:txBody>
          <a:bodyPr wrap="square">
            <a:spAutoFit/>
          </a:bodyPr>
          <a:lstStyle/>
          <a:p>
            <a:pPr marL="342900" indent="-342900">
              <a:buAutoNum type="arabicPeriod"/>
            </a:pPr>
            <a:r>
              <a:rPr lang="en-US" sz="2000" dirty="0">
                <a:latin typeface="Book Antiqua" panose="02040602050305030304" pitchFamily="18" charset="0"/>
                <a:cs typeface="Times New Roman" panose="02020603050405020304" pitchFamily="18" charset="0"/>
              </a:rPr>
              <a:t>We see Paul going up to Jerusalem after 14 year to show to them the gospel he was preaching.  v1</a:t>
            </a:r>
          </a:p>
          <a:p>
            <a:pPr marL="342900" indent="-342900">
              <a:buAutoNum type="arabicPeriod"/>
            </a:pPr>
            <a:endParaRPr lang="en-US" sz="2000" dirty="0">
              <a:latin typeface="Book Antiqua" panose="02040602050305030304" pitchFamily="18" charset="0"/>
              <a:cs typeface="Times New Roman" panose="02020603050405020304" pitchFamily="18" charset="0"/>
            </a:endParaRPr>
          </a:p>
          <a:p>
            <a:pPr marL="342900" indent="-342900">
              <a:buAutoNum type="arabicPeriod"/>
            </a:pPr>
            <a:r>
              <a:rPr lang="en-US" sz="2000" dirty="0">
                <a:latin typeface="Book Antiqua" panose="02040602050305030304" pitchFamily="18" charset="0"/>
                <a:cs typeface="Times New Roman" panose="02020603050405020304" pitchFamily="18" charset="0"/>
              </a:rPr>
              <a:t>He brings up a Test case in Titus to show that not even Titus was compelled to be circumcised being a Gentile v3</a:t>
            </a:r>
          </a:p>
          <a:p>
            <a:pPr marL="342900" indent="-342900">
              <a:buAutoNum type="arabicPeriod"/>
            </a:pPr>
            <a:endParaRPr lang="en-US" sz="2000" dirty="0">
              <a:latin typeface="Book Antiqua" panose="02040602050305030304" pitchFamily="18" charset="0"/>
              <a:cs typeface="Times New Roman" panose="02020603050405020304" pitchFamily="18" charset="0"/>
            </a:endParaRPr>
          </a:p>
          <a:p>
            <a:pPr marL="342900" indent="-342900">
              <a:buAutoNum type="arabicPeriod"/>
            </a:pPr>
            <a:r>
              <a:rPr lang="en-US" sz="2000" dirty="0">
                <a:latin typeface="Book Antiqua" panose="02040602050305030304" pitchFamily="18" charset="0"/>
                <a:cs typeface="Times New Roman" panose="02020603050405020304" pitchFamily="18" charset="0"/>
              </a:rPr>
              <a:t>Right Hand of Fellowship from James, Cephas and John v9</a:t>
            </a:r>
          </a:p>
          <a:p>
            <a:pPr marL="342900" indent="-342900">
              <a:buAutoNum type="arabicPeriod"/>
            </a:pPr>
            <a:endParaRPr lang="en-US" sz="2000" dirty="0">
              <a:latin typeface="Book Antiqua" panose="02040602050305030304" pitchFamily="18" charset="0"/>
              <a:cs typeface="Times New Roman" panose="02020603050405020304" pitchFamily="18" charset="0"/>
            </a:endParaRPr>
          </a:p>
          <a:p>
            <a:pPr marL="342900" indent="-342900">
              <a:buAutoNum type="arabicPeriod"/>
            </a:pPr>
            <a:r>
              <a:rPr lang="en-US" sz="2000" dirty="0">
                <a:latin typeface="Book Antiqua" panose="02040602050305030304" pitchFamily="18" charset="0"/>
                <a:cs typeface="Times New Roman" panose="02020603050405020304" pitchFamily="18" charset="0"/>
              </a:rPr>
              <a:t>It was here that we see Paul as a accepted as a </a:t>
            </a:r>
            <a:r>
              <a:rPr lang="en-US" sz="2000" u="sng" dirty="0">
                <a:latin typeface="Book Antiqua" panose="02040602050305030304" pitchFamily="18" charset="0"/>
                <a:cs typeface="Times New Roman" panose="02020603050405020304" pitchFamily="18" charset="0"/>
              </a:rPr>
              <a:t>fellow</a:t>
            </a:r>
            <a:r>
              <a:rPr lang="en-US" sz="2000" dirty="0">
                <a:latin typeface="Book Antiqua" panose="02040602050305030304" pitchFamily="18" charset="0"/>
                <a:cs typeface="Times New Roman" panose="02020603050405020304" pitchFamily="18" charset="0"/>
              </a:rPr>
              <a:t> Apostle preaching the gospel. v9 </a:t>
            </a:r>
          </a:p>
          <a:p>
            <a:pPr marL="342900" indent="-342900">
              <a:buAutoNum type="arabicPeriod"/>
            </a:pPr>
            <a:endParaRPr lang="en-US" sz="2000" dirty="0">
              <a:latin typeface="Book Antiqua" panose="02040602050305030304" pitchFamily="18" charset="0"/>
              <a:cs typeface="Times New Roman" panose="02020603050405020304" pitchFamily="18" charset="0"/>
            </a:endParaRPr>
          </a:p>
          <a:p>
            <a:pPr marL="342900" indent="-342900">
              <a:buAutoNum type="arabicPeriod"/>
            </a:pPr>
            <a:endParaRPr lang="en-US" sz="2000" dirty="0">
              <a:latin typeface="Book Antiqua" panose="0204060205030503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DC2E6092-2DD2-45F2-A524-AACACBCEEF64}"/>
              </a:ext>
            </a:extLst>
          </p:cNvPr>
          <p:cNvSpPr/>
          <p:nvPr/>
        </p:nvSpPr>
        <p:spPr>
          <a:xfrm>
            <a:off x="3723049" y="991610"/>
            <a:ext cx="1697901" cy="461665"/>
          </a:xfrm>
          <a:prstGeom prst="rect">
            <a:avLst/>
          </a:prstGeom>
        </p:spPr>
        <p:txBody>
          <a:bodyPr wrap="none">
            <a:spAutoFit/>
          </a:bodyPr>
          <a:lstStyle/>
          <a:p>
            <a:r>
              <a:rPr lang="en-US" sz="2400" b="1" dirty="0">
                <a:latin typeface="Book Antiqua" panose="02040602050305030304" pitchFamily="18" charset="0"/>
                <a:ea typeface="Calibri" panose="020F0502020204030204" pitchFamily="34" charset="0"/>
                <a:cs typeface="Times New Roman" panose="02020603050405020304" pitchFamily="18" charset="0"/>
              </a:rPr>
              <a:t>Chapter 2: </a:t>
            </a:r>
            <a:endParaRPr lang="en-US" sz="2400" dirty="0"/>
          </a:p>
        </p:txBody>
      </p:sp>
      <p:cxnSp>
        <p:nvCxnSpPr>
          <p:cNvPr id="7" name="Straight Connector 6">
            <a:extLst>
              <a:ext uri="{FF2B5EF4-FFF2-40B4-BE49-F238E27FC236}">
                <a16:creationId xmlns:a16="http://schemas.microsoft.com/office/drawing/2014/main" id="{4D986EE4-8013-45D2-8C7C-846BB39DCBF6}"/>
              </a:ext>
            </a:extLst>
          </p:cNvPr>
          <p:cNvCxnSpPr/>
          <p:nvPr/>
        </p:nvCxnSpPr>
        <p:spPr>
          <a:xfrm>
            <a:off x="763398" y="1426128"/>
            <a:ext cx="79779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08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C09E1B-425E-4C4C-A36F-D75E20D5294C}"/>
              </a:ext>
            </a:extLst>
          </p:cNvPr>
          <p:cNvSpPr txBox="1"/>
          <p:nvPr/>
        </p:nvSpPr>
        <p:spPr>
          <a:xfrm>
            <a:off x="1524698" y="616799"/>
            <a:ext cx="6094602" cy="472052"/>
          </a:xfrm>
          <a:prstGeom prst="rect">
            <a:avLst/>
          </a:prstGeom>
          <a:noFill/>
        </p:spPr>
        <p:txBody>
          <a:bodyPr wrap="square">
            <a:spAutoFit/>
          </a:bodyPr>
          <a:lstStyle/>
          <a:p>
            <a:pPr algn="ctr">
              <a:lnSpc>
                <a:spcPct val="107000"/>
              </a:lnSpc>
              <a:spcAft>
                <a:spcPts val="8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Chapter 2: 11-21</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BBBAC8DE-7907-47F5-B767-508CE7D91D66}"/>
              </a:ext>
            </a:extLst>
          </p:cNvPr>
          <p:cNvSpPr/>
          <p:nvPr/>
        </p:nvSpPr>
        <p:spPr>
          <a:xfrm>
            <a:off x="708868" y="2203921"/>
            <a:ext cx="7726261" cy="2450158"/>
          </a:xfrm>
          <a:prstGeom prst="rect">
            <a:avLst/>
          </a:prstGeom>
        </p:spPr>
        <p:txBody>
          <a:bodyPr wrap="square">
            <a:spAutoFit/>
          </a:bodyPr>
          <a:lstStyle/>
          <a:p>
            <a:pPr marL="571500" marR="0" indent="-342900">
              <a:lnSpc>
                <a:spcPct val="115000"/>
              </a:lnSpc>
              <a:spcBef>
                <a:spcPts val="0"/>
              </a:spcBef>
              <a:spcAft>
                <a:spcPts val="1000"/>
              </a:spcAft>
              <a:buFont typeface="Arial" panose="020B0604020202020204" pitchFamily="34" charset="0"/>
              <a:buChar char="•"/>
            </a:pPr>
            <a:r>
              <a:rPr lang="en-US" sz="2400" dirty="0">
                <a:latin typeface="Book Antiqua" panose="02040602050305030304" pitchFamily="18" charset="0"/>
                <a:ea typeface="Calibri" panose="020F0502020204030204" pitchFamily="34" charset="0"/>
                <a:cs typeface="Times New Roman" panose="02020603050405020304" pitchFamily="18" charset="0"/>
              </a:rPr>
              <a:t>Paul’s defense is concluded in these final verses of chapter 2. </a:t>
            </a:r>
          </a:p>
          <a:p>
            <a:pPr marL="571500" marR="0" indent="-342900">
              <a:lnSpc>
                <a:spcPct val="115000"/>
              </a:lnSpc>
              <a:spcBef>
                <a:spcPts val="0"/>
              </a:spcBef>
              <a:spcAft>
                <a:spcPts val="1000"/>
              </a:spcAft>
              <a:buFont typeface="Arial" panose="020B0604020202020204" pitchFamily="34" charset="0"/>
              <a:buChar char="•"/>
            </a:pPr>
            <a:endParaRPr lang="en-US" sz="2400" dirty="0">
              <a:latin typeface="Book Antiqua" panose="02040602050305030304" pitchFamily="18" charset="0"/>
              <a:ea typeface="Calibri" panose="020F0502020204030204" pitchFamily="34" charset="0"/>
              <a:cs typeface="Times New Roman" panose="02020603050405020304" pitchFamily="18" charset="0"/>
            </a:endParaRPr>
          </a:p>
          <a:p>
            <a:pPr marL="571500" marR="0" indent="-342900">
              <a:lnSpc>
                <a:spcPct val="115000"/>
              </a:lnSpc>
              <a:spcBef>
                <a:spcPts val="0"/>
              </a:spcBef>
              <a:spcAft>
                <a:spcPts val="1000"/>
              </a:spcAft>
              <a:buFont typeface="Arial" panose="020B0604020202020204" pitchFamily="34" charset="0"/>
              <a:buChar char="•"/>
            </a:pPr>
            <a:r>
              <a:rPr lang="en-US" sz="2400" dirty="0">
                <a:latin typeface="Book Antiqua" panose="02040602050305030304" pitchFamily="18" charset="0"/>
                <a:ea typeface="Calibri" panose="020F0502020204030204" pitchFamily="34" charset="0"/>
                <a:cs typeface="Times New Roman" panose="02020603050405020304" pitchFamily="18" charset="0"/>
              </a:rPr>
              <a:t>Review the incident when Paul opposed and rebuked Peter publicly in Antioch. </a:t>
            </a:r>
          </a:p>
        </p:txBody>
      </p:sp>
      <p:cxnSp>
        <p:nvCxnSpPr>
          <p:cNvPr id="4" name="Straight Connector 3">
            <a:extLst>
              <a:ext uri="{FF2B5EF4-FFF2-40B4-BE49-F238E27FC236}">
                <a16:creationId xmlns:a16="http://schemas.microsoft.com/office/drawing/2014/main" id="{2F2F15E0-0EBF-44FC-9615-934AB4D7C8D9}"/>
              </a:ext>
            </a:extLst>
          </p:cNvPr>
          <p:cNvCxnSpPr/>
          <p:nvPr/>
        </p:nvCxnSpPr>
        <p:spPr>
          <a:xfrm>
            <a:off x="583035" y="1476462"/>
            <a:ext cx="79779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517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C09E1B-425E-4C4C-A36F-D75E20D5294C}"/>
              </a:ext>
            </a:extLst>
          </p:cNvPr>
          <p:cNvSpPr txBox="1"/>
          <p:nvPr/>
        </p:nvSpPr>
        <p:spPr>
          <a:xfrm>
            <a:off x="1524699" y="323185"/>
            <a:ext cx="6094602" cy="472052"/>
          </a:xfrm>
          <a:prstGeom prst="rect">
            <a:avLst/>
          </a:prstGeom>
          <a:noFill/>
        </p:spPr>
        <p:txBody>
          <a:bodyPr wrap="square">
            <a:spAutoFit/>
          </a:bodyPr>
          <a:lstStyle/>
          <a:p>
            <a:pPr algn="ctr">
              <a:lnSpc>
                <a:spcPct val="107000"/>
              </a:lnSpc>
              <a:spcAft>
                <a:spcPts val="800"/>
              </a:spcAft>
            </a:pPr>
            <a:r>
              <a:rPr lang="en-US" sz="2400" u="sng" dirty="0">
                <a:latin typeface="Book Antiqua" panose="02040602050305030304" pitchFamily="18" charset="0"/>
                <a:ea typeface="Calibri" panose="020F0502020204030204" pitchFamily="34" charset="0"/>
                <a:cs typeface="Times New Roman" panose="02020603050405020304" pitchFamily="18" charset="0"/>
              </a:rPr>
              <a:t>Peter’s life Reviewed</a:t>
            </a:r>
            <a:endParaRPr lang="en-US" sz="16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8A0DA16D-00DB-451E-8EB9-4994E5B04CD3}"/>
              </a:ext>
            </a:extLst>
          </p:cNvPr>
          <p:cNvSpPr/>
          <p:nvPr/>
        </p:nvSpPr>
        <p:spPr>
          <a:xfrm>
            <a:off x="299906" y="1155962"/>
            <a:ext cx="8544187" cy="5012398"/>
          </a:xfrm>
          <a:prstGeom prst="rect">
            <a:avLst/>
          </a:prstGeom>
        </p:spPr>
        <p:txBody>
          <a:bodyPr wrap="square">
            <a:spAutoFit/>
          </a:bodyPr>
          <a:lstStyle/>
          <a:p>
            <a:pPr marL="228600" marR="0" algn="ctr">
              <a:lnSpc>
                <a:spcPct val="115000"/>
              </a:lnSpc>
              <a:spcBef>
                <a:spcPts val="0"/>
              </a:spcBef>
              <a:spcAft>
                <a:spcPts val="1000"/>
              </a:spcAft>
            </a:pPr>
            <a:r>
              <a:rPr lang="en-US" b="1" u="sng" dirty="0">
                <a:latin typeface="Book Antiqua" panose="02040602050305030304" pitchFamily="18" charset="0"/>
                <a:ea typeface="Calibri" panose="020F0502020204030204" pitchFamily="34" charset="0"/>
                <a:cs typeface="Times New Roman" panose="02020603050405020304" pitchFamily="18" charset="0"/>
              </a:rPr>
              <a:t>Peter Meets Cornelius</a:t>
            </a:r>
            <a:endParaRPr lang="en-US" sz="1600" b="1" u="sng"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endParaRPr lang="en-US" b="1" u="sng" dirty="0">
              <a:latin typeface="Book Antiqua" panose="02040602050305030304" pitchFamily="18"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r>
              <a:rPr lang="en-US" b="1" u="sng" dirty="0">
                <a:latin typeface="Book Antiqua" panose="02040602050305030304" pitchFamily="18" charset="0"/>
                <a:ea typeface="Calibri" panose="020F0502020204030204" pitchFamily="34" charset="0"/>
                <a:cs typeface="Times New Roman" panose="02020603050405020304" pitchFamily="18" charset="0"/>
              </a:rPr>
              <a:t>[Act 10:28 NKJV]</a:t>
            </a:r>
            <a:r>
              <a:rPr lang="en-US" dirty="0">
                <a:latin typeface="Book Antiqua" panose="02040602050305030304" pitchFamily="18" charset="0"/>
                <a:ea typeface="Calibri" panose="020F0502020204030204" pitchFamily="34" charset="0"/>
                <a:cs typeface="Times New Roman" panose="02020603050405020304" pitchFamily="18" charset="0"/>
              </a:rPr>
              <a:t> 28 Then he said to them, "You know how unlawful it is for a Jewish man to keep company with or go to one of another nation. But God has shown me that I should not call any man </a:t>
            </a:r>
            <a:r>
              <a:rPr lang="en-US" u="sng" dirty="0">
                <a:latin typeface="Book Antiqua" panose="02040602050305030304" pitchFamily="18" charset="0"/>
                <a:ea typeface="Calibri" panose="020F0502020204030204" pitchFamily="34" charset="0"/>
                <a:cs typeface="Times New Roman" panose="02020603050405020304" pitchFamily="18" charset="0"/>
              </a:rPr>
              <a:t>common or unclean</a:t>
            </a:r>
            <a:r>
              <a:rPr lang="en-US" dirty="0">
                <a:latin typeface="Book Antiqua" panose="02040602050305030304" pitchFamily="18" charset="0"/>
                <a:ea typeface="Calibri" panose="020F0502020204030204" pitchFamily="34" charset="0"/>
                <a:cs typeface="Times New Roman" panose="02020603050405020304" pitchFamily="18" charset="0"/>
              </a:rPr>
              <a:t>.</a:t>
            </a:r>
          </a:p>
          <a:p>
            <a:pPr marL="228600" marR="0">
              <a:lnSpc>
                <a:spcPct val="115000"/>
              </a:lnSpc>
              <a:spcBef>
                <a:spcPts val="0"/>
              </a:spcBef>
              <a:spcAft>
                <a:spcPts val="10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r>
              <a:rPr lang="en-US" b="1" u="sng" dirty="0">
                <a:latin typeface="Book Antiqua" panose="02040602050305030304" pitchFamily="18" charset="0"/>
                <a:ea typeface="Calibri" panose="020F0502020204030204" pitchFamily="34" charset="0"/>
                <a:cs typeface="Times New Roman" panose="02020603050405020304" pitchFamily="18" charset="0"/>
              </a:rPr>
              <a:t>[Act 10:44-48 NKJV]</a:t>
            </a:r>
            <a:r>
              <a:rPr lang="en-US" dirty="0">
                <a:latin typeface="Book Antiqua" panose="02040602050305030304" pitchFamily="18" charset="0"/>
                <a:ea typeface="Calibri" panose="020F0502020204030204" pitchFamily="34" charset="0"/>
                <a:cs typeface="Times New Roman" panose="02020603050405020304" pitchFamily="18" charset="0"/>
              </a:rPr>
              <a:t> 44 While Peter was still speaking these words, the Holy Spirit fell upon all those who heard the word. 45 And those of the circumcision who believed were astonished, as many as came with Peter, because the gift of the Holy Spirit had been poured out on the Gentiles also. 46 For they heard them speak with tongues and magnify God. Then Peter answered, 47 "</a:t>
            </a:r>
            <a:r>
              <a:rPr lang="en-US" u="sng" dirty="0">
                <a:latin typeface="Book Antiqua" panose="02040602050305030304" pitchFamily="18" charset="0"/>
                <a:ea typeface="Calibri" panose="020F0502020204030204" pitchFamily="34" charset="0"/>
                <a:cs typeface="Times New Roman" panose="02020603050405020304" pitchFamily="18" charset="0"/>
              </a:rPr>
              <a:t>Can anyone forbid water, that these should not be baptized who have received the Holy Spirit just as we [have]?" </a:t>
            </a:r>
            <a:r>
              <a:rPr lang="en-US" dirty="0">
                <a:latin typeface="Book Antiqua" panose="02040602050305030304" pitchFamily="18" charset="0"/>
                <a:ea typeface="Calibri" panose="020F0502020204030204" pitchFamily="34" charset="0"/>
                <a:cs typeface="Times New Roman" panose="02020603050405020304" pitchFamily="18" charset="0"/>
              </a:rPr>
              <a:t>48 And he commanded them to be baptized in the name of the Lord. Then they asked him to stay a few days.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634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C09E1B-425E-4C4C-A36F-D75E20D5294C}"/>
              </a:ext>
            </a:extLst>
          </p:cNvPr>
          <p:cNvSpPr txBox="1"/>
          <p:nvPr/>
        </p:nvSpPr>
        <p:spPr>
          <a:xfrm>
            <a:off x="1524699" y="323185"/>
            <a:ext cx="6094602" cy="472052"/>
          </a:xfrm>
          <a:prstGeom prst="rect">
            <a:avLst/>
          </a:prstGeom>
          <a:noFill/>
        </p:spPr>
        <p:txBody>
          <a:bodyPr wrap="square">
            <a:spAutoFit/>
          </a:bodyPr>
          <a:lstStyle/>
          <a:p>
            <a:pPr algn="ctr">
              <a:lnSpc>
                <a:spcPct val="107000"/>
              </a:lnSpc>
              <a:spcAft>
                <a:spcPts val="800"/>
              </a:spcAft>
            </a:pPr>
            <a:r>
              <a:rPr lang="en-US" sz="2400" u="sng" dirty="0">
                <a:latin typeface="Book Antiqua" panose="02040602050305030304" pitchFamily="18" charset="0"/>
                <a:ea typeface="Calibri" panose="020F0502020204030204" pitchFamily="34" charset="0"/>
                <a:cs typeface="Times New Roman" panose="02020603050405020304" pitchFamily="18" charset="0"/>
              </a:rPr>
              <a:t>Peter’s life Reviewed</a:t>
            </a:r>
            <a:endParaRPr lang="en-US" sz="16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8A0DA16D-00DB-451E-8EB9-4994E5B04CD3}"/>
              </a:ext>
            </a:extLst>
          </p:cNvPr>
          <p:cNvSpPr/>
          <p:nvPr/>
        </p:nvSpPr>
        <p:spPr>
          <a:xfrm>
            <a:off x="79695" y="1457966"/>
            <a:ext cx="8816829" cy="4470839"/>
          </a:xfrm>
          <a:prstGeom prst="rect">
            <a:avLst/>
          </a:prstGeom>
        </p:spPr>
        <p:txBody>
          <a:bodyPr wrap="square">
            <a:spAutoFit/>
          </a:bodyPr>
          <a:lstStyle/>
          <a:p>
            <a:pPr marL="228600" marR="0" algn="ctr">
              <a:lnSpc>
                <a:spcPct val="115000"/>
              </a:lnSpc>
              <a:spcBef>
                <a:spcPts val="0"/>
              </a:spcBef>
              <a:spcAft>
                <a:spcPts val="1000"/>
              </a:spcAft>
            </a:pPr>
            <a:r>
              <a:rPr lang="en-US" sz="2000" b="1" u="sng" dirty="0">
                <a:latin typeface="Book Antiqua" panose="02040602050305030304" pitchFamily="18" charset="0"/>
                <a:ea typeface="Calibri" panose="020F0502020204030204" pitchFamily="34" charset="0"/>
                <a:cs typeface="Times New Roman" panose="02020603050405020304" pitchFamily="18" charset="0"/>
              </a:rPr>
              <a:t>Peter talking with the Jews</a:t>
            </a:r>
            <a:endParaRPr lang="en-US" b="1" u="sng"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endParaRPr lang="en-US" sz="1400" b="1" u="sng" dirty="0">
              <a:latin typeface="Book Antiqua" panose="02040602050305030304" pitchFamily="18"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r>
              <a:rPr lang="en-US" sz="2000" b="1" u="sng" dirty="0">
                <a:latin typeface="Book Antiqua" panose="02040602050305030304" pitchFamily="18" charset="0"/>
                <a:ea typeface="Calibri" panose="020F0502020204030204" pitchFamily="34" charset="0"/>
                <a:cs typeface="Times New Roman" panose="02020603050405020304" pitchFamily="18" charset="0"/>
              </a:rPr>
              <a:t>[Act 11:2-5, 17-18 NKJV]</a:t>
            </a:r>
            <a:r>
              <a:rPr lang="en-US" sz="2000" dirty="0">
                <a:latin typeface="Book Antiqua" panose="02040602050305030304" pitchFamily="18" charset="0"/>
                <a:ea typeface="Calibri" panose="020F0502020204030204" pitchFamily="34" charset="0"/>
                <a:cs typeface="Times New Roman" panose="02020603050405020304" pitchFamily="18" charset="0"/>
              </a:rPr>
              <a:t> 2 And when Peter came up to Jerusalem, those of the circumcision contended with him, 3 saying, "You went in to uncircumcised men and ate with them!" 4 But Peter explained [it] to them in order from the beginning, saying: 5 "I was in the city of Joppa praying; and in a trance I saw a vision, an object descending like a great sheet, let down from heaven by four corners; and it came to me. ... </a:t>
            </a:r>
            <a:r>
              <a:rPr lang="en-US" sz="2000" u="sng" dirty="0">
                <a:latin typeface="Book Antiqua" panose="02040602050305030304" pitchFamily="18" charset="0"/>
                <a:ea typeface="Calibri" panose="020F0502020204030204" pitchFamily="34" charset="0"/>
                <a:cs typeface="Times New Roman" panose="02020603050405020304" pitchFamily="18" charset="0"/>
              </a:rPr>
              <a:t>17 "If therefore God gave them the same gift as [He gave] us when we believed on the Lord Jesus Christ, who was I that I could withstand God?" </a:t>
            </a:r>
            <a:r>
              <a:rPr lang="en-US" sz="2000" dirty="0">
                <a:latin typeface="Book Antiqua" panose="02040602050305030304" pitchFamily="18" charset="0"/>
                <a:ea typeface="Calibri" panose="020F0502020204030204" pitchFamily="34" charset="0"/>
                <a:cs typeface="Times New Roman" panose="02020603050405020304" pitchFamily="18" charset="0"/>
              </a:rPr>
              <a:t>18 When they heard these things they became silent; and they glorified God, saying, "</a:t>
            </a:r>
            <a:r>
              <a:rPr lang="en-US" sz="2000" b="1" u="sng" dirty="0">
                <a:latin typeface="Book Antiqua" panose="02040602050305030304" pitchFamily="18" charset="0"/>
                <a:ea typeface="Calibri" panose="020F0502020204030204" pitchFamily="34" charset="0"/>
                <a:cs typeface="Times New Roman" panose="02020603050405020304" pitchFamily="18" charset="0"/>
              </a:rPr>
              <a:t>Then God has also granted to the Gentiles repentance to life."</a:t>
            </a:r>
            <a:endParaRPr lang="en-US" b="1"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4872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58ED3-784B-487A-8212-CC915E6FFBEB}"/>
              </a:ext>
            </a:extLst>
          </p:cNvPr>
          <p:cNvSpPr/>
          <p:nvPr/>
        </p:nvSpPr>
        <p:spPr>
          <a:xfrm>
            <a:off x="100668" y="234892"/>
            <a:ext cx="8925885" cy="6623108"/>
          </a:xfrm>
          <a:prstGeom prst="rect">
            <a:avLst/>
          </a:prstGeom>
        </p:spPr>
        <p:txBody>
          <a:bodyPr wrap="square">
            <a:spAutoFit/>
          </a:bodyPr>
          <a:lstStyle/>
          <a:p>
            <a:pPr marL="228600" marR="0">
              <a:lnSpc>
                <a:spcPct val="115000"/>
              </a:lnSpc>
              <a:spcBef>
                <a:spcPts val="0"/>
              </a:spcBef>
              <a:spcAft>
                <a:spcPts val="1000"/>
              </a:spcAft>
            </a:pPr>
            <a:r>
              <a:rPr lang="en-US" b="1" u="sng" dirty="0">
                <a:latin typeface="Book Antiqua" panose="02040602050305030304" pitchFamily="18" charset="0"/>
                <a:ea typeface="Calibri" panose="020F0502020204030204" pitchFamily="34" charset="0"/>
                <a:cs typeface="Times New Roman" panose="02020603050405020304" pitchFamily="18" charset="0"/>
              </a:rPr>
              <a:t>[Gal 2:11-21 NKJV]</a:t>
            </a:r>
            <a:r>
              <a:rPr lang="en-US" dirty="0">
                <a:latin typeface="Book Antiqua" panose="02040602050305030304" pitchFamily="18" charset="0"/>
                <a:ea typeface="Calibri" panose="020F0502020204030204" pitchFamily="34" charset="0"/>
                <a:cs typeface="Times New Roman" panose="02020603050405020304" pitchFamily="18" charset="0"/>
              </a:rPr>
              <a:t> 11 Now when Peter had come to Antioch, I withstood him to his face, because he was to be blamed; 12 for before certain men came from James, he would eat with the Gentiles; but when they came, he withdrew and separated himself, fearing those who were of the circumcision. 13 And the rest of the Jews also played the hypocrite with him, so that even Barnabas was carried away with their hypocrisy. 14 But when I saw that they were not straightforward about the truth of the gospel, I said to Peter before [them] all, "If you, being a Jew, live in the manner of Gentiles and not as the Jews, why do you compel Gentiles to live as Jews? 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17 "But if, while we seek to be justified by Christ, we ourselves also are found sinners, [is] Christ therefore a minister of sin? Certainly not! 18 "For if I build again those things which I destroyed, I make myself a transgressor. 19 "For I through the law died to the law that I might live to God. 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3278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58ED3-784B-487A-8212-CC915E6FFBEB}"/>
              </a:ext>
            </a:extLst>
          </p:cNvPr>
          <p:cNvSpPr/>
          <p:nvPr/>
        </p:nvSpPr>
        <p:spPr>
          <a:xfrm>
            <a:off x="109057" y="1210995"/>
            <a:ext cx="8925885" cy="3944606"/>
          </a:xfrm>
          <a:prstGeom prst="rect">
            <a:avLst/>
          </a:prstGeom>
        </p:spPr>
        <p:txBody>
          <a:bodyPr wrap="square">
            <a:spAutoFit/>
          </a:bodyPr>
          <a:lstStyle/>
          <a:p>
            <a:pPr marL="228600" marR="0">
              <a:lnSpc>
                <a:spcPct val="115000"/>
              </a:lnSpc>
              <a:spcBef>
                <a:spcPts val="0"/>
              </a:spcBef>
              <a:spcAft>
                <a:spcPts val="1000"/>
              </a:spcAft>
            </a:pPr>
            <a:r>
              <a:rPr lang="en-US" sz="2000" b="1" u="sng" dirty="0">
                <a:latin typeface="Book Antiqua" panose="02040602050305030304" pitchFamily="18" charset="0"/>
                <a:ea typeface="Calibri" panose="020F0502020204030204" pitchFamily="34" charset="0"/>
                <a:cs typeface="Times New Roman" panose="02020603050405020304" pitchFamily="18" charset="0"/>
              </a:rPr>
              <a:t>[Gal 2:11-21 NKJV]</a:t>
            </a:r>
            <a:r>
              <a:rPr lang="en-US" sz="2000" dirty="0">
                <a:latin typeface="Book Antiqua" panose="02040602050305030304" pitchFamily="18" charset="0"/>
                <a:ea typeface="Calibri" panose="020F0502020204030204" pitchFamily="34" charset="0"/>
                <a:cs typeface="Times New Roman" panose="02020603050405020304" pitchFamily="18" charset="0"/>
              </a:rPr>
              <a:t> 11 Now when Peter had come to Antioch, I withstood him to his face, because he was to be blamed; 12 for before certain men came from James, he would eat with the Gentiles; but when they came, he withdrew and separated himself, fearing those who were of the circumcision. 13 And the rest of the Jews also played the hypocrite with him, so that even Barnabas was carried away with their hypocrisy. 14 But when I saw that they were not straightforward about the truth of the gospel, I said to Peter before [them] all, "If you, being a Jew, live in the manner of Gentiles and not as the Jews, why do you compel Gentiles to live as Jews? </a:t>
            </a:r>
            <a:r>
              <a:rPr lang="en-US" sz="600" dirty="0">
                <a:solidFill>
                  <a:srgbClr val="002060"/>
                </a:solidFill>
                <a:latin typeface="Book Antiqua" panose="02040602050305030304" pitchFamily="18" charset="0"/>
                <a:ea typeface="Calibri" panose="020F0502020204030204" pitchFamily="34" charset="0"/>
                <a:cs typeface="Times New Roman" panose="02020603050405020304" pitchFamily="18" charset="0"/>
              </a:rPr>
              <a:t>15 "We [who are] Jews by nature, and not sinners of the Gentiles, 16 "knowing that a man is not justified by the works of the law but by faith in Jesus Christ, even we have believed in Christ Jesus, that we might be justified by faith in Christ and not by the works of the law; for by the works of the law no flesh shall be justified. 17 "But if, while we seek to be justified by Christ, we ourselves also are found sinners, [is] Christ therefore a minister of sin? Certainly not! 18 "For if I build again those things which I destroyed, I make myself a transgressor. 19 "For I through the law died to the law that I might live to God. 20 "I have been crucified with Christ; it is no longer I who live, but Christ lives in me; and the [life] which I now live in the flesh I live by faith in the Son of God, who loved me and gave Himself for me. 21 "I do not set aside the grace of God; for if righteousness [comes] through the law, then Christ died in vain."</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A1F79822-1BBC-4C01-848B-CFD7159B1482}"/>
              </a:ext>
            </a:extLst>
          </p:cNvPr>
          <p:cNvCxnSpPr>
            <a:cxnSpLocks/>
          </p:cNvCxnSpPr>
          <p:nvPr/>
        </p:nvCxnSpPr>
        <p:spPr>
          <a:xfrm>
            <a:off x="5486400" y="1577130"/>
            <a:ext cx="17952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68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3016</TotalTime>
  <Words>5289</Words>
  <Application>Microsoft Office PowerPoint</Application>
  <PresentationFormat>On-screen Show (4:3)</PresentationFormat>
  <Paragraphs>105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Book Antiqua</vt:lpstr>
      <vt:lpstr>Bookman Old Style</vt:lpstr>
      <vt:lpstr>Calibri</vt:lpstr>
      <vt:lpstr>Calibri Light</vt:lpstr>
      <vt:lpstr>Celestial</vt:lpstr>
      <vt:lpstr>Lesson 4: Gal 2:11-21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Gal 1:11-24</dc:title>
  <dc:creator>Morolez, Alex</dc:creator>
  <cp:lastModifiedBy>Alex Morolez</cp:lastModifiedBy>
  <cp:revision>61</cp:revision>
  <dcterms:created xsi:type="dcterms:W3CDTF">2021-01-20T17:50:05Z</dcterms:created>
  <dcterms:modified xsi:type="dcterms:W3CDTF">2021-01-27T22:45:08Z</dcterms:modified>
</cp:coreProperties>
</file>