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256" r:id="rId2"/>
    <p:sldId id="259" r:id="rId3"/>
    <p:sldId id="328" r:id="rId4"/>
    <p:sldId id="329" r:id="rId5"/>
    <p:sldId id="331" r:id="rId6"/>
    <p:sldId id="374" r:id="rId7"/>
    <p:sldId id="375" r:id="rId8"/>
    <p:sldId id="391" r:id="rId9"/>
    <p:sldId id="376" r:id="rId10"/>
    <p:sldId id="377" r:id="rId11"/>
    <p:sldId id="392" r:id="rId12"/>
    <p:sldId id="393" r:id="rId13"/>
    <p:sldId id="394" r:id="rId14"/>
    <p:sldId id="395" r:id="rId15"/>
    <p:sldId id="396" r:id="rId16"/>
    <p:sldId id="398" r:id="rId17"/>
    <p:sldId id="397" r:id="rId18"/>
    <p:sldId id="378" r:id="rId19"/>
    <p:sldId id="399" r:id="rId20"/>
    <p:sldId id="400" r:id="rId21"/>
    <p:sldId id="401" r:id="rId22"/>
    <p:sldId id="379" r:id="rId23"/>
    <p:sldId id="402" r:id="rId24"/>
    <p:sldId id="380" r:id="rId25"/>
    <p:sldId id="403" r:id="rId26"/>
    <p:sldId id="404" r:id="rId27"/>
    <p:sldId id="405" r:id="rId28"/>
    <p:sldId id="406" r:id="rId29"/>
    <p:sldId id="407" r:id="rId30"/>
    <p:sldId id="408" r:id="rId31"/>
    <p:sldId id="409" r:id="rId32"/>
    <p:sldId id="421" r:id="rId33"/>
    <p:sldId id="410" r:id="rId34"/>
    <p:sldId id="411" r:id="rId35"/>
    <p:sldId id="412" r:id="rId36"/>
    <p:sldId id="413" r:id="rId37"/>
    <p:sldId id="414" r:id="rId38"/>
    <p:sldId id="415" r:id="rId39"/>
    <p:sldId id="416" r:id="rId40"/>
    <p:sldId id="417" r:id="rId41"/>
    <p:sldId id="418" r:id="rId42"/>
    <p:sldId id="419" r:id="rId43"/>
    <p:sldId id="420" r:id="rId44"/>
    <p:sldId id="273"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67" d="100"/>
          <a:sy n="67" d="100"/>
        </p:scale>
        <p:origin x="610"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2BCDED0-80DC-41EB-A12F-A067109C8CB9}" type="datetimeFigureOut">
              <a:rPr lang="en-US" smtClean="0"/>
              <a:t>2/28/2021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693FBD6-1202-4A6F-884C-A26040B0AA73}" type="slidenum">
              <a:rPr lang="en-US" smtClean="0"/>
              <a:t>‹#›</a:t>
            </a:fld>
            <a:endParaRPr lang="en-US"/>
          </a:p>
        </p:txBody>
      </p:sp>
    </p:spTree>
    <p:extLst>
      <p:ext uri="{BB962C8B-B14F-4D97-AF65-F5344CB8AC3E}">
        <p14:creationId xmlns:p14="http://schemas.microsoft.com/office/powerpoint/2010/main" val="141516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CEDEAFB2-1715-4B0C-8912-1E139CB4156D}" type="datetime1">
              <a:rPr lang="en-US" smtClean="0"/>
              <a:t>2/28/2021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BA1214-714E-4997-A557-6E784DC98CA7}" type="datetime1">
              <a:rPr lang="en-US" smtClean="0"/>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2B3AD9-0F7B-4935-97BA-00BBD316968F}" type="datetime1">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F8F049-18EB-41A2-AFAD-B5159890D968}" type="datetime1">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8E632F-FC7B-4D87-B1FE-52D42F3A2BF3}" type="datetime1">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25AC7-F125-4DED-B5C1-D63766654104}" type="datetime1">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4BE13C-6C5D-41EE-8953-A109C1EE17B3}" type="datetime1">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1AEDCB-4903-4444-8AB8-0B5E12C8C25F}" type="datetime1">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37FAD3-272B-4451-8E78-1658F8E124FB}" type="datetime1">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724144-FEDA-4432-A69B-F81FD05304BC}" type="datetime1">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F51C9D-2031-4E75-8DCB-6F175C08D973}" type="datetime1">
              <a:rPr lang="en-US" smtClean="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6928DF-B04F-4D27-968E-D086BDF9A7A1}" type="datetime1">
              <a:rPr lang="en-US" smtClean="0"/>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2B8E48-AC68-4E47-A2A0-C55251274B3A}" type="datetime1">
              <a:rPr lang="en-US" smtClean="0"/>
              <a:t>2/28/2021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4912C4-C8B3-4D5F-8F31-6D15DCC4BC3D}" type="datetime1">
              <a:rPr lang="en-US" smtClean="0"/>
              <a:t>2/28/2021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22C2C60-1B06-42A5-A600-10F399CDBDE8}" type="datetime1">
              <a:rPr lang="en-US" smtClean="0"/>
              <a:t>2/28/2021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58F85E-CB27-4D99-BF15-687A51BDCB02}" type="datetime1">
              <a:rPr lang="en-US" smtClean="0"/>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49C2D7-B214-458A-8160-AE5981FFD9A4}" type="datetime1">
              <a:rPr lang="en-US" smtClean="0"/>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EA7F9C-F14F-4D3C-BA92-0DD9B42E20F9}" type="datetime1">
              <a:rPr lang="en-US" smtClean="0"/>
              <a:t>2/28/2021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CDCFE-6883-473D-8196-C8318189D269}"/>
              </a:ext>
            </a:extLst>
          </p:cNvPr>
          <p:cNvSpPr>
            <a:spLocks noGrp="1"/>
          </p:cNvSpPr>
          <p:nvPr>
            <p:ph type="ctrTitle"/>
          </p:nvPr>
        </p:nvSpPr>
        <p:spPr/>
        <p:txBody>
          <a:bodyPr/>
          <a:lstStyle/>
          <a:p>
            <a:pPr algn="ctr"/>
            <a:r>
              <a:rPr lang="en-US" dirty="0"/>
              <a:t>Partaking of the Lord’s Supper</a:t>
            </a:r>
          </a:p>
        </p:txBody>
      </p:sp>
      <p:sp>
        <p:nvSpPr>
          <p:cNvPr id="3" name="Subtitle 2">
            <a:extLst>
              <a:ext uri="{FF2B5EF4-FFF2-40B4-BE49-F238E27FC236}">
                <a16:creationId xmlns:a16="http://schemas.microsoft.com/office/drawing/2014/main" id="{31FD175E-3D18-45D9-8B02-40412B497D8B}"/>
              </a:ext>
            </a:extLst>
          </p:cNvPr>
          <p:cNvSpPr>
            <a:spLocks noGrp="1"/>
          </p:cNvSpPr>
          <p:nvPr>
            <p:ph type="subTitle" idx="1"/>
          </p:nvPr>
        </p:nvSpPr>
        <p:spPr/>
        <p:txBody>
          <a:bodyPr>
            <a:normAutofit/>
          </a:bodyPr>
          <a:lstStyle/>
          <a:p>
            <a:pPr algn="l"/>
            <a:endParaRPr lang="en-US" sz="2400" dirty="0"/>
          </a:p>
          <a:p>
            <a:pPr algn="ctr"/>
            <a:r>
              <a:rPr lang="en-US" sz="3200" dirty="0"/>
              <a:t>By the Grace of God I am What I Am</a:t>
            </a:r>
          </a:p>
        </p:txBody>
      </p:sp>
      <p:pic>
        <p:nvPicPr>
          <p:cNvPr id="4" name="Picture 3">
            <a:extLst>
              <a:ext uri="{FF2B5EF4-FFF2-40B4-BE49-F238E27FC236}">
                <a16:creationId xmlns:a16="http://schemas.microsoft.com/office/drawing/2014/main" id="{5D2CDA77-F7C0-4E70-BA8D-99ECC55258E0}"/>
              </a:ext>
            </a:extLst>
          </p:cNvPr>
          <p:cNvPicPr>
            <a:picLocks noChangeAspect="1"/>
          </p:cNvPicPr>
          <p:nvPr/>
        </p:nvPicPr>
        <p:blipFill>
          <a:blip r:embed="rId2"/>
          <a:stretch>
            <a:fillRect/>
          </a:stretch>
        </p:blipFill>
        <p:spPr>
          <a:xfrm>
            <a:off x="239485" y="533623"/>
            <a:ext cx="4299858" cy="3852108"/>
          </a:xfrm>
          <a:prstGeom prst="rect">
            <a:avLst/>
          </a:prstGeom>
          <a:effectLst>
            <a:softEdge rad="635000"/>
          </a:effectLst>
        </p:spPr>
      </p:pic>
      <p:sp>
        <p:nvSpPr>
          <p:cNvPr id="5" name="Slide Number Placeholder 4">
            <a:extLst>
              <a:ext uri="{FF2B5EF4-FFF2-40B4-BE49-F238E27FC236}">
                <a16:creationId xmlns:a16="http://schemas.microsoft.com/office/drawing/2014/main" id="{11AEE1B4-14D6-4910-9EBF-163ACA8BFB42}"/>
              </a:ext>
            </a:extLst>
          </p:cNvPr>
          <p:cNvSpPr>
            <a:spLocks noGrp="1"/>
          </p:cNvSpPr>
          <p:nvPr>
            <p:ph type="sldNum" sz="quarter" idx="12"/>
          </p:nvPr>
        </p:nvSpPr>
        <p:spPr/>
        <p:txBody>
          <a:bodyPr/>
          <a:lstStyle/>
          <a:p>
            <a:fld id="{D57F1E4F-1CFF-5643-939E-217C01CDF565}" type="slidenum">
              <a:rPr lang="en-US" sz="2000" smtClean="0"/>
              <a:pPr/>
              <a:t>1</a:t>
            </a:fld>
            <a:endParaRPr lang="en-US" sz="2000" dirty="0"/>
          </a:p>
        </p:txBody>
      </p:sp>
    </p:spTree>
    <p:extLst>
      <p:ext uri="{BB962C8B-B14F-4D97-AF65-F5344CB8AC3E}">
        <p14:creationId xmlns:p14="http://schemas.microsoft.com/office/powerpoint/2010/main" val="1544434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indent="0">
              <a:buNone/>
            </a:pPr>
            <a:r>
              <a:rPr lang="en-US" sz="3200" b="1" dirty="0">
                <a:latin typeface="Times New Roman" panose="02020603050405020304" pitchFamily="18" charset="0"/>
                <a:cs typeface="Times New Roman" panose="02020603050405020304" pitchFamily="18" charset="0"/>
              </a:rPr>
              <a:t>Because Jesus died in our stead – imagine God allowing us into heaven while we still bore the guilt of our sins</a:t>
            </a:r>
          </a:p>
          <a:p>
            <a:r>
              <a:rPr lang="en-US" sz="3200" b="1" dirty="0">
                <a:latin typeface="Times New Roman" panose="02020603050405020304" pitchFamily="18" charset="0"/>
                <a:cs typeface="Times New Roman" panose="02020603050405020304" pitchFamily="18" charset="0"/>
              </a:rPr>
              <a:t>We would be in heaven but not belong in heaven</a:t>
            </a:r>
          </a:p>
          <a:p>
            <a:r>
              <a:rPr lang="en-US" sz="3200" b="1" dirty="0">
                <a:latin typeface="Times New Roman" panose="02020603050405020304" pitchFamily="18" charset="0"/>
                <a:cs typeface="Times New Roman" panose="02020603050405020304" pitchFamily="18" charset="0"/>
              </a:rPr>
              <a:t>Sins Forever Remembered</a:t>
            </a:r>
          </a:p>
          <a:p>
            <a:r>
              <a:rPr lang="en-US" sz="3200" b="1" dirty="0">
                <a:latin typeface="Times New Roman" panose="02020603050405020304" pitchFamily="18" charset="0"/>
                <a:cs typeface="Times New Roman" panose="02020603050405020304" pitchFamily="18" charset="0"/>
              </a:rPr>
              <a:t>Forever Guilty</a:t>
            </a:r>
          </a:p>
          <a:p>
            <a:r>
              <a:rPr lang="en-US" sz="3200" b="1" dirty="0">
                <a:latin typeface="Times New Roman" panose="02020603050405020304" pitchFamily="18" charset="0"/>
                <a:cs typeface="Times New Roman" panose="02020603050405020304" pitchFamily="18" charset="0"/>
              </a:rPr>
              <a:t>Forever Blamed</a:t>
            </a:r>
          </a:p>
          <a:p>
            <a:r>
              <a:rPr lang="en-US" sz="3200" b="1" dirty="0">
                <a:latin typeface="Times New Roman" panose="02020603050405020304" pitchFamily="18" charset="0"/>
                <a:cs typeface="Times New Roman" panose="02020603050405020304" pitchFamily="18" charset="0"/>
              </a:rPr>
              <a:t>Forever Accused</a:t>
            </a:r>
          </a:p>
          <a:p>
            <a:r>
              <a:rPr lang="en-US" sz="3200" b="1" dirty="0">
                <a:latin typeface="Times New Roman" panose="02020603050405020304" pitchFamily="18" charset="0"/>
                <a:cs typeface="Times New Roman" panose="02020603050405020304" pitchFamily="18" charset="0"/>
              </a:rPr>
              <a:t>Forever under Reproach</a:t>
            </a:r>
            <a:endParaRPr lang="en-US" sz="40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God’s Mercy</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10</a:t>
            </a:fld>
            <a:endParaRPr lang="en-US" sz="2000" dirty="0"/>
          </a:p>
        </p:txBody>
      </p:sp>
    </p:spTree>
    <p:extLst>
      <p:ext uri="{BB962C8B-B14F-4D97-AF65-F5344CB8AC3E}">
        <p14:creationId xmlns:p14="http://schemas.microsoft.com/office/powerpoint/2010/main" val="257951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indent="0">
              <a:buNone/>
            </a:pPr>
            <a:r>
              <a:rPr lang="en-US" sz="4000" b="1" dirty="0">
                <a:latin typeface="Times New Roman" panose="02020603050405020304" pitchFamily="18" charset="0"/>
                <a:cs typeface="Times New Roman" panose="02020603050405020304" pitchFamily="18" charset="0"/>
              </a:rPr>
              <a:t>This is not what God wants</a:t>
            </a:r>
          </a:p>
          <a:p>
            <a:pPr marL="0" indent="0">
              <a:buNone/>
            </a:pPr>
            <a:r>
              <a:rPr lang="en-US" sz="4000" b="1" dirty="0">
                <a:latin typeface="Times New Roman" panose="02020603050405020304" pitchFamily="18" charset="0"/>
                <a:cs typeface="Times New Roman" panose="02020603050405020304" pitchFamily="18" charset="0"/>
              </a:rPr>
              <a:t>This is not what God promised</a:t>
            </a:r>
          </a:p>
          <a:p>
            <a:pPr marL="0" indent="0">
              <a:buNone/>
            </a:pPr>
            <a:r>
              <a:rPr lang="en-US" sz="4000" b="1" dirty="0">
                <a:latin typeface="Times New Roman" panose="02020603050405020304" pitchFamily="18" charset="0"/>
                <a:cs typeface="Times New Roman" panose="02020603050405020304" pitchFamily="18" charset="0"/>
              </a:rPr>
              <a:t>This is not how God designed His plan of salvation</a:t>
            </a:r>
          </a:p>
          <a:p>
            <a:pPr marL="0" indent="0">
              <a:buNone/>
            </a:pPr>
            <a:endParaRPr lang="en-US" sz="4000" b="1" dirty="0">
              <a:latin typeface="Times New Roman" panose="02020603050405020304" pitchFamily="18" charset="0"/>
              <a:cs typeface="Times New Roman" panose="02020603050405020304" pitchFamily="18" charset="0"/>
            </a:endParaRPr>
          </a:p>
          <a:p>
            <a:pPr marL="0" indent="0">
              <a:buNone/>
            </a:pPr>
            <a:r>
              <a:rPr lang="en-US" sz="4000" b="1" dirty="0">
                <a:latin typeface="Times New Roman" panose="02020603050405020304" pitchFamily="18" charset="0"/>
                <a:cs typeface="Times New Roman" panose="02020603050405020304" pitchFamily="18" charset="0"/>
              </a:rPr>
              <a:t>Which now brings us to God’s Grace</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God’s Mercy</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11</a:t>
            </a:fld>
            <a:endParaRPr lang="en-US" sz="2000" dirty="0"/>
          </a:p>
        </p:txBody>
      </p:sp>
    </p:spTree>
    <p:extLst>
      <p:ext uri="{BB962C8B-B14F-4D97-AF65-F5344CB8AC3E}">
        <p14:creationId xmlns:p14="http://schemas.microsoft.com/office/powerpoint/2010/main" val="4062380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538115"/>
            <a:ext cx="11287125" cy="5203370"/>
          </a:xfrm>
        </p:spPr>
        <p:txBody>
          <a:bodyPr>
            <a:normAutofit/>
          </a:bodyPr>
          <a:lstStyle/>
          <a:p>
            <a:pPr marL="0" marR="0" lvl="0" indent="0">
              <a:spcBef>
                <a:spcPts val="0"/>
              </a:spcBef>
              <a:spcAft>
                <a:spcPts val="0"/>
              </a:spcAft>
              <a:buNone/>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Grace is an act of loving favor by which a person is receives a blessing that they </a:t>
            </a:r>
            <a:r>
              <a:rPr lang="en-US" sz="4400" b="1" u="sng" dirty="0">
                <a:effectLst/>
                <a:latin typeface="Times New Roman" panose="02020603050405020304" pitchFamily="18" charset="0"/>
                <a:ea typeface="Calibri" panose="020F0502020204030204" pitchFamily="34" charset="0"/>
                <a:cs typeface="Times New Roman" panose="02020603050405020304" pitchFamily="18" charset="0"/>
              </a:rPr>
              <a:t>do not deserve</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977265" y="493705"/>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Grace</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12</a:t>
            </a:fld>
            <a:endParaRPr lang="en-US" sz="2000" dirty="0"/>
          </a:p>
        </p:txBody>
      </p:sp>
    </p:spTree>
    <p:extLst>
      <p:ext uri="{BB962C8B-B14F-4D97-AF65-F5344CB8AC3E}">
        <p14:creationId xmlns:p14="http://schemas.microsoft.com/office/powerpoint/2010/main" val="213523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538115"/>
            <a:ext cx="11287125" cy="5203370"/>
          </a:xfrm>
        </p:spPr>
        <p:txBody>
          <a:bodyPr>
            <a:normAutofit lnSpcReduction="10000"/>
          </a:bodyPr>
          <a:lstStyle/>
          <a:p>
            <a:pPr marL="0" marR="0" lvl="0" indent="0">
              <a:spcBef>
                <a:spcPts val="0"/>
              </a:spcBef>
              <a:spcAft>
                <a:spcPts val="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When Christ Died – Shed His Blood – Cleansed, Washed, and Sanctified us from All Sin.</a:t>
            </a:r>
          </a:p>
          <a:p>
            <a:pPr marL="0" marR="0" lvl="0" indent="0">
              <a:spcBef>
                <a:spcPts val="0"/>
              </a:spcBef>
              <a:spcAft>
                <a:spcPts val="0"/>
              </a:spcAft>
              <a:buNone/>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By Christ’s Shed Blood – We were made:</a:t>
            </a:r>
          </a:p>
          <a:p>
            <a:pPr>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Perfectly holy.  Ephesians 5:27; Colossians 1:22</a:t>
            </a:r>
          </a:p>
          <a:p>
            <a:pPr>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Sins are remembered no more.  Hebrews 8:12; Hebrews 10:17; Isaiah 43:25; Jeremiah 31:34</a:t>
            </a:r>
          </a:p>
          <a:p>
            <a:pPr>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Blameless. Ephesians 5:27; Colossians 1:22</a:t>
            </a:r>
          </a:p>
          <a:p>
            <a:pPr>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Beyond reproach. Colossians 1:22</a:t>
            </a:r>
          </a:p>
          <a:p>
            <a:pPr>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Without spot or wrinkle. Ephesians 5:27</a:t>
            </a:r>
          </a:p>
          <a:p>
            <a:pPr>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We are made perfect. Hebrews 12:23</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977265" y="493705"/>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Grace</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13</a:t>
            </a:fld>
            <a:endParaRPr lang="en-US" sz="2000" dirty="0"/>
          </a:p>
        </p:txBody>
      </p:sp>
    </p:spTree>
    <p:extLst>
      <p:ext uri="{BB962C8B-B14F-4D97-AF65-F5344CB8AC3E}">
        <p14:creationId xmlns:p14="http://schemas.microsoft.com/office/powerpoint/2010/main" val="3604567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538115"/>
            <a:ext cx="11287125" cy="5203370"/>
          </a:xfrm>
        </p:spPr>
        <p:txBody>
          <a:bodyPr>
            <a:normAutofit lnSpcReduction="10000"/>
          </a:bodyPr>
          <a:lstStyle/>
          <a:p>
            <a:pPr marL="171450" marR="0" indent="0">
              <a:spcBef>
                <a:spcPts val="0"/>
              </a:spcBef>
              <a:spcAft>
                <a:spcPts val="0"/>
              </a:spcAft>
              <a:buNone/>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Romans 8:1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Therefore there is now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no condemnation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for those who are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in Christ Jesus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indent="0">
              <a:spcBef>
                <a:spcPts val="0"/>
              </a:spcBef>
              <a:spcAft>
                <a:spcPts val="0"/>
              </a:spcAft>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indent="0">
              <a:spcBef>
                <a:spcPts val="0"/>
              </a:spcBef>
              <a:spcAft>
                <a:spcPts val="0"/>
              </a:spcAft>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Romans 8:33-34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Who will bring a charge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against God's elect? God is the one who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justifies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34</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who is the one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who condemns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171450" marR="0" indent="0">
              <a:spcBef>
                <a:spcPts val="0"/>
              </a:spcBef>
              <a:spcAft>
                <a:spcPts val="0"/>
              </a:spcAft>
              <a:buNone/>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71450" marR="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Answer:  No One</a:t>
            </a:r>
          </a:p>
          <a:p>
            <a:pPr marL="628650" indent="-457200">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No sin remains – wipe away perfectly</a:t>
            </a:r>
          </a:p>
          <a:p>
            <a:pPr marL="628650" indent="-457200">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No remembrance of sin</a:t>
            </a:r>
          </a:p>
          <a:p>
            <a:pPr marL="628650" indent="-457200">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No cause remains to accuse</a:t>
            </a:r>
          </a:p>
          <a:p>
            <a:pPr marL="628650" indent="-457200">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No Guilt</a:t>
            </a:r>
          </a:p>
          <a:p>
            <a:pPr marL="628650" indent="-457200">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No Reproach</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977265" y="493705"/>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Grace</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14</a:t>
            </a:fld>
            <a:endParaRPr lang="en-US" sz="2000" dirty="0"/>
          </a:p>
        </p:txBody>
      </p:sp>
    </p:spTree>
    <p:extLst>
      <p:ext uri="{BB962C8B-B14F-4D97-AF65-F5344CB8AC3E}">
        <p14:creationId xmlns:p14="http://schemas.microsoft.com/office/powerpoint/2010/main" val="3069785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indent="0" algn="ctr">
              <a:buNone/>
            </a:pPr>
            <a:r>
              <a:rPr lang="en-US" sz="4400" b="1" dirty="0">
                <a:latin typeface="Times New Roman" panose="02020603050405020304" pitchFamily="18" charset="0"/>
                <a:cs typeface="Times New Roman" panose="02020603050405020304" pitchFamily="18" charset="0"/>
              </a:rPr>
              <a:t>God knew Christ’s Sanctifying Blood was Not Enough</a:t>
            </a:r>
          </a:p>
          <a:p>
            <a:pPr marL="0" indent="0">
              <a:buNone/>
            </a:pP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Grace</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15</a:t>
            </a:fld>
            <a:endParaRPr lang="en-US" sz="2000" dirty="0"/>
          </a:p>
        </p:txBody>
      </p:sp>
    </p:spTree>
    <p:extLst>
      <p:ext uri="{BB962C8B-B14F-4D97-AF65-F5344CB8AC3E}">
        <p14:creationId xmlns:p14="http://schemas.microsoft.com/office/powerpoint/2010/main" val="3912542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indent="0">
              <a:buNone/>
            </a:pPr>
            <a:r>
              <a:rPr lang="en-US" sz="3200" b="1" dirty="0">
                <a:latin typeface="Times New Roman" panose="02020603050405020304" pitchFamily="18" charset="0"/>
                <a:cs typeface="Times New Roman" panose="02020603050405020304" pitchFamily="18" charset="0"/>
              </a:rPr>
              <a:t>Though Jesus died in our stead </a:t>
            </a:r>
          </a:p>
          <a:p>
            <a:pPr marL="0" indent="0">
              <a:buNone/>
            </a:pPr>
            <a:r>
              <a:rPr lang="en-US" sz="3200" b="1" dirty="0">
                <a:latin typeface="Times New Roman" panose="02020603050405020304" pitchFamily="18" charset="0"/>
                <a:cs typeface="Times New Roman" panose="02020603050405020304" pitchFamily="18" charset="0"/>
              </a:rPr>
              <a:t>Though Jesus blood cleansed us of all sin</a:t>
            </a:r>
          </a:p>
          <a:p>
            <a:r>
              <a:rPr lang="en-US" sz="3200" b="1" dirty="0">
                <a:latin typeface="Times New Roman" panose="02020603050405020304" pitchFamily="18" charset="0"/>
                <a:cs typeface="Times New Roman" panose="02020603050405020304" pitchFamily="18" charset="0"/>
              </a:rPr>
              <a:t>What good is served if we continue to love sin?</a:t>
            </a:r>
          </a:p>
          <a:p>
            <a:r>
              <a:rPr lang="en-US" sz="3200" b="1" dirty="0">
                <a:latin typeface="Times New Roman" panose="02020603050405020304" pitchFamily="18" charset="0"/>
                <a:cs typeface="Times New Roman" panose="02020603050405020304" pitchFamily="18" charset="0"/>
              </a:rPr>
              <a:t>What good is  served if we continue to willfully sin?</a:t>
            </a:r>
          </a:p>
          <a:p>
            <a:r>
              <a:rPr lang="en-US" sz="3200" b="1" dirty="0">
                <a:latin typeface="Times New Roman" panose="02020603050405020304" pitchFamily="18" charset="0"/>
                <a:cs typeface="Times New Roman" panose="02020603050405020304" pitchFamily="18" charset="0"/>
              </a:rPr>
              <a:t>Wreak Havoc in Heaven as Sin does on Earth?</a:t>
            </a:r>
          </a:p>
          <a:p>
            <a:r>
              <a:rPr lang="en-US" sz="3200" b="1" dirty="0">
                <a:latin typeface="Times New Roman" panose="02020603050405020304" pitchFamily="18" charset="0"/>
                <a:cs typeface="Times New Roman" panose="02020603050405020304" pitchFamily="18" charset="0"/>
              </a:rPr>
              <a:t>Bring Further condemnation and reproach?</a:t>
            </a:r>
          </a:p>
          <a:p>
            <a:r>
              <a:rPr lang="en-US" sz="3200" b="1" dirty="0">
                <a:latin typeface="Times New Roman" panose="02020603050405020304" pitchFamily="18" charset="0"/>
                <a:cs typeface="Times New Roman" panose="02020603050405020304" pitchFamily="18" charset="0"/>
              </a:rPr>
              <a:t>Defeat all that God did for us?</a:t>
            </a:r>
            <a:endParaRPr lang="en-US" sz="40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God’s Mercy</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16</a:t>
            </a:fld>
            <a:endParaRPr lang="en-US" sz="2000" dirty="0"/>
          </a:p>
        </p:txBody>
      </p:sp>
    </p:spTree>
    <p:extLst>
      <p:ext uri="{BB962C8B-B14F-4D97-AF65-F5344CB8AC3E}">
        <p14:creationId xmlns:p14="http://schemas.microsoft.com/office/powerpoint/2010/main" val="36600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indent="0">
              <a:buNone/>
            </a:pPr>
            <a:r>
              <a:rPr lang="en-US" sz="4000" b="1" dirty="0">
                <a:latin typeface="Times New Roman" panose="02020603050405020304" pitchFamily="18" charset="0"/>
                <a:cs typeface="Times New Roman" panose="02020603050405020304" pitchFamily="18" charset="0"/>
              </a:rPr>
              <a:t>This is not what God wants</a:t>
            </a:r>
          </a:p>
          <a:p>
            <a:pPr marL="0" indent="0">
              <a:buNone/>
            </a:pPr>
            <a:r>
              <a:rPr lang="en-US" sz="4000" b="1" dirty="0">
                <a:latin typeface="Times New Roman" panose="02020603050405020304" pitchFamily="18" charset="0"/>
                <a:cs typeface="Times New Roman" panose="02020603050405020304" pitchFamily="18" charset="0"/>
              </a:rPr>
              <a:t>This is not what God promised</a:t>
            </a:r>
          </a:p>
          <a:p>
            <a:pPr marL="0" indent="0">
              <a:buNone/>
            </a:pPr>
            <a:r>
              <a:rPr lang="en-US" sz="4000" b="1" dirty="0">
                <a:latin typeface="Times New Roman" panose="02020603050405020304" pitchFamily="18" charset="0"/>
                <a:cs typeface="Times New Roman" panose="02020603050405020304" pitchFamily="18" charset="0"/>
              </a:rPr>
              <a:t>This is not how God designed His plan of salvation</a:t>
            </a:r>
          </a:p>
          <a:p>
            <a:pPr marL="0" indent="0">
              <a:buNone/>
            </a:pPr>
            <a:endParaRPr lang="en-US" sz="4000" b="1" dirty="0">
              <a:latin typeface="Times New Roman" panose="02020603050405020304" pitchFamily="18" charset="0"/>
              <a:cs typeface="Times New Roman" panose="02020603050405020304" pitchFamily="18" charset="0"/>
            </a:endParaRPr>
          </a:p>
          <a:p>
            <a:pPr marL="0" indent="0">
              <a:buNone/>
            </a:pPr>
            <a:r>
              <a:rPr lang="en-US" sz="4000" b="1" dirty="0">
                <a:latin typeface="Times New Roman" panose="02020603050405020304" pitchFamily="18" charset="0"/>
                <a:cs typeface="Times New Roman" panose="02020603050405020304" pitchFamily="18" charset="0"/>
              </a:rPr>
              <a:t>Which now brings us to third blessing – Change and Transformation</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God’s Grace</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17</a:t>
            </a:fld>
            <a:endParaRPr lang="en-US" sz="2000" dirty="0"/>
          </a:p>
        </p:txBody>
      </p:sp>
    </p:spTree>
    <p:extLst>
      <p:ext uri="{BB962C8B-B14F-4D97-AF65-F5344CB8AC3E}">
        <p14:creationId xmlns:p14="http://schemas.microsoft.com/office/powerpoint/2010/main" val="2243932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marR="0" lvl="0" indent="0">
              <a:spcBef>
                <a:spcPts val="0"/>
              </a:spcBef>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knew He had to change us.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had to give us a new life.  Romans 6:4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had to make us into a new person or creation.  2 Corinthians 5:17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had to create a “new self” created in His likeness. Ephesians 4:24; Colossians 3:10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Give us a new heart. Ephesians 6:5-6, 1 Timothy 1:5, Hebrews 10:22, 1 Peter 1:22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short, God had to make us His children – partakers of the divine nature.  Ephesians 1:4; Galatians 3:26-27; 2 Peter 2:4</a:t>
            </a: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Children of God who Practice Holiness and Righteousness.  1 John 3:7-10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Change and Transformation</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18</a:t>
            </a:fld>
            <a:endParaRPr lang="en-US" sz="2000" dirty="0"/>
          </a:p>
        </p:txBody>
      </p:sp>
    </p:spTree>
    <p:extLst>
      <p:ext uri="{BB962C8B-B14F-4D97-AF65-F5344CB8AC3E}">
        <p14:creationId xmlns:p14="http://schemas.microsoft.com/office/powerpoint/2010/main" val="505806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indent="0">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Concerning God’s divine nature, God is perfectly holy (meaning pure) and sinless: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indent="0">
              <a:spcBef>
                <a:spcPts val="0"/>
              </a:spcBef>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indent="0">
              <a:spcBef>
                <a:spcPts val="0"/>
              </a:spcBef>
              <a:spcAft>
                <a:spcPts val="0"/>
              </a:spcAft>
              <a:buNone/>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Revelation 4:8</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cap="small" dirty="0">
                <a:effectLst/>
                <a:latin typeface="Times New Roman" panose="02020603050405020304" pitchFamily="18" charset="0"/>
                <a:ea typeface="Times New Roman" panose="02020603050405020304" pitchFamily="18" charset="0"/>
                <a:cs typeface="Times New Roman" panose="02020603050405020304" pitchFamily="18" charset="0"/>
              </a:rPr>
              <a:t>HOLY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cap="small" dirty="0">
                <a:effectLst/>
                <a:latin typeface="Times New Roman" panose="02020603050405020304" pitchFamily="18" charset="0"/>
                <a:ea typeface="Times New Roman" panose="02020603050405020304" pitchFamily="18" charset="0"/>
                <a:cs typeface="Times New Roman" panose="02020603050405020304" pitchFamily="18" charset="0"/>
              </a:rPr>
              <a:t>HOLY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cap="small" dirty="0">
                <a:effectLst/>
                <a:latin typeface="Times New Roman" panose="02020603050405020304" pitchFamily="18" charset="0"/>
                <a:ea typeface="Times New Roman" panose="02020603050405020304" pitchFamily="18" charset="0"/>
                <a:cs typeface="Times New Roman" panose="02020603050405020304" pitchFamily="18" charset="0"/>
              </a:rPr>
              <a:t>HOLY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cap="small"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cap="small" dirty="0">
                <a:effectLst/>
                <a:latin typeface="Times New Roman" panose="02020603050405020304" pitchFamily="18" charset="0"/>
                <a:ea typeface="Times New Roman" panose="02020603050405020304" pitchFamily="18" charset="0"/>
                <a:cs typeface="Times New Roman" panose="02020603050405020304" pitchFamily="18" charset="0"/>
              </a:rPr>
              <a:t>GOD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cap="small"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cap="small" dirty="0">
                <a:effectLst/>
                <a:latin typeface="Times New Roman" panose="02020603050405020304" pitchFamily="18" charset="0"/>
                <a:ea typeface="Times New Roman" panose="02020603050405020304" pitchFamily="18" charset="0"/>
                <a:cs typeface="Times New Roman" panose="02020603050405020304" pitchFamily="18" charset="0"/>
              </a:rPr>
              <a:t>ALMIGHTY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indent="0">
              <a:spcBef>
                <a:spcPts val="0"/>
              </a:spcBef>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Thus it is written of us: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indent="0">
              <a:spcBef>
                <a:spcPts val="0"/>
              </a:spcBef>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marR="0" indent="0">
              <a:spcBef>
                <a:spcPts val="0"/>
              </a:spcBef>
              <a:spcAft>
                <a:spcPts val="0"/>
              </a:spcAft>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Peter 1:15-16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but like the Holy One who called you, be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holy yourselves also in all </a:t>
            </a:r>
            <a:r>
              <a:rPr lang="en-US" sz="2800" b="1" i="1" u="sng"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behavior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because it is written, "</a:t>
            </a:r>
            <a:r>
              <a:rPr lang="en-US" sz="2800" b="1" u="sng" cap="small" dirty="0">
                <a:effectLst/>
                <a:latin typeface="Times New Roman" panose="02020603050405020304" pitchFamily="18" charset="0"/>
                <a:ea typeface="Calibri" panose="020F0502020204030204" pitchFamily="34" charset="0"/>
                <a:cs typeface="Times New Roman" panose="02020603050405020304" pitchFamily="18" charset="0"/>
              </a:rPr>
              <a:t>YOU SHALL BE HOLY</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u="sng" cap="small" dirty="0">
                <a:effectLst/>
                <a:latin typeface="Times New Roman" panose="02020603050405020304" pitchFamily="18" charset="0"/>
                <a:ea typeface="Calibri" panose="020F0502020204030204" pitchFamily="34" charset="0"/>
                <a:cs typeface="Times New Roman" panose="02020603050405020304" pitchFamily="18" charset="0"/>
              </a:rPr>
              <a:t>FOR</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I </a:t>
            </a:r>
            <a:r>
              <a:rPr lang="en-US" sz="2800" b="1" u="sng" cap="small" dirty="0">
                <a:effectLst/>
                <a:latin typeface="Times New Roman" panose="02020603050405020304" pitchFamily="18" charset="0"/>
                <a:ea typeface="Calibri" panose="020F0502020204030204" pitchFamily="34" charset="0"/>
                <a:cs typeface="Times New Roman" panose="02020603050405020304" pitchFamily="18" charset="0"/>
              </a:rPr>
              <a:t>AM HOLY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Change and Transformation</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19</a:t>
            </a:fld>
            <a:endParaRPr lang="en-US" sz="2000" dirty="0"/>
          </a:p>
        </p:txBody>
      </p:sp>
    </p:spTree>
    <p:extLst>
      <p:ext uri="{BB962C8B-B14F-4D97-AF65-F5344CB8AC3E}">
        <p14:creationId xmlns:p14="http://schemas.microsoft.com/office/powerpoint/2010/main" val="2733853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228600" y="1654630"/>
            <a:ext cx="11723914" cy="5203370"/>
          </a:xfrm>
        </p:spPr>
        <p:txBody>
          <a:bodyPr>
            <a:normAutofit/>
          </a:bodyPr>
          <a:lstStyle/>
          <a:p>
            <a:pPr marL="0" indent="0">
              <a:buNone/>
            </a:pPr>
            <a:r>
              <a:rPr lang="en-US" sz="4000" b="1" dirty="0">
                <a:latin typeface="Times New Roman" panose="02020603050405020304" pitchFamily="18" charset="0"/>
                <a:cs typeface="Times New Roman" panose="02020603050405020304" pitchFamily="18" charset="0"/>
              </a:rPr>
              <a:t>Three Considerations</a:t>
            </a:r>
          </a:p>
          <a:p>
            <a:r>
              <a:rPr lang="en-US" sz="4000" b="1" dirty="0">
                <a:latin typeface="Times New Roman" panose="02020603050405020304" pitchFamily="18" charset="0"/>
                <a:cs typeface="Times New Roman" panose="02020603050405020304" pitchFamily="18" charset="0"/>
              </a:rPr>
              <a:t>God’s Love – Mercy and Grace</a:t>
            </a:r>
          </a:p>
          <a:p>
            <a:r>
              <a:rPr lang="en-US" sz="4000" b="1" dirty="0">
                <a:latin typeface="Times New Roman" panose="02020603050405020304" pitchFamily="18" charset="0"/>
                <a:cs typeface="Times New Roman" panose="02020603050405020304" pitchFamily="18" charset="0"/>
              </a:rPr>
              <a:t>Mercy and Grace – Sacrificial Death of Christ</a:t>
            </a:r>
          </a:p>
          <a:p>
            <a:r>
              <a:rPr lang="en-US" sz="4000" b="1" dirty="0" err="1">
                <a:latin typeface="Times New Roman" panose="02020603050405020304" pitchFamily="18" charset="0"/>
                <a:cs typeface="Times New Roman" panose="02020603050405020304" pitchFamily="18" charset="0"/>
              </a:rPr>
              <a:t>Sacrifical</a:t>
            </a:r>
            <a:r>
              <a:rPr lang="en-US" sz="4000" b="1" dirty="0">
                <a:latin typeface="Times New Roman" panose="02020603050405020304" pitchFamily="18" charset="0"/>
                <a:cs typeface="Times New Roman" panose="02020603050405020304" pitchFamily="18" charset="0"/>
              </a:rPr>
              <a:t> Death of Christ – Three Blessings</a:t>
            </a:r>
          </a:p>
          <a:p>
            <a:pPr lvl="1"/>
            <a:r>
              <a:rPr lang="en-US" sz="3800" b="1" dirty="0">
                <a:latin typeface="Times New Roman" panose="02020603050405020304" pitchFamily="18" charset="0"/>
                <a:cs typeface="Times New Roman" panose="02020603050405020304" pitchFamily="18" charset="0"/>
              </a:rPr>
              <a:t>Salvation</a:t>
            </a:r>
          </a:p>
          <a:p>
            <a:pPr lvl="1"/>
            <a:r>
              <a:rPr lang="en-US" sz="3800" b="1" dirty="0">
                <a:latin typeface="Times New Roman" panose="02020603050405020304" pitchFamily="18" charset="0"/>
                <a:cs typeface="Times New Roman" panose="02020603050405020304" pitchFamily="18" charset="0"/>
              </a:rPr>
              <a:t>Eternal Life</a:t>
            </a:r>
          </a:p>
          <a:p>
            <a:pPr lvl="1"/>
            <a:r>
              <a:rPr lang="en-US" sz="3800" b="1" dirty="0">
                <a:latin typeface="Times New Roman" panose="02020603050405020304" pitchFamily="18" charset="0"/>
                <a:cs typeface="Times New Roman" panose="02020603050405020304" pitchFamily="18" charset="0"/>
              </a:rPr>
              <a:t>Changed Transformed Life</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fontScale="925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Wonderfully Designed Plan of Salvation</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2</a:t>
            </a:fld>
            <a:endParaRPr lang="en-US" sz="2000" dirty="0"/>
          </a:p>
        </p:txBody>
      </p:sp>
    </p:spTree>
    <p:extLst>
      <p:ext uri="{BB962C8B-B14F-4D97-AF65-F5344CB8AC3E}">
        <p14:creationId xmlns:p14="http://schemas.microsoft.com/office/powerpoint/2010/main" val="3528043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154431"/>
            <a:ext cx="11287125" cy="5524190"/>
          </a:xfrm>
        </p:spPr>
        <p:txBody>
          <a:bodyPr>
            <a:normAutofit/>
          </a:bodyPr>
          <a:lstStyle/>
          <a:p>
            <a:pPr marL="0" marR="0" lvl="0" indent="0">
              <a:spcBef>
                <a:spcPts val="0"/>
              </a:spcBef>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Not about holiness achieved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solely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through the exercise of His will.</a:t>
            </a:r>
          </a:p>
          <a:p>
            <a:pPr marL="0" marR="0" lvl="0" indent="0">
              <a:spcBef>
                <a:spcPts val="0"/>
              </a:spcBef>
              <a:spcAft>
                <a:spcPts val="0"/>
              </a:spcAft>
              <a:buNone/>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indent="0">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It’s about a holiness that is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also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achieved through the exercise of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our will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conformity to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His will</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spcAft>
                <a:spcPts val="0"/>
              </a:spcAft>
              <a:buNone/>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Holy behavior practiced from a sincere heart that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desires holiness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But how?  How does God bring about this change in behavior whereby:</a:t>
            </a: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W</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 practice holiness that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flows from the heart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out of sincere love.  </a:t>
            </a:r>
          </a:p>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Obedience that occurs because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we love holiness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righteousness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as God loves holiness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Change and Transformation</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20</a:t>
            </a:fld>
            <a:endParaRPr lang="en-US" sz="2000" dirty="0"/>
          </a:p>
        </p:txBody>
      </p:sp>
    </p:spTree>
    <p:extLst>
      <p:ext uri="{BB962C8B-B14F-4D97-AF65-F5344CB8AC3E}">
        <p14:creationId xmlns:p14="http://schemas.microsoft.com/office/powerpoint/2010/main" val="2354427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154431"/>
            <a:ext cx="11287125" cy="5524190"/>
          </a:xfrm>
        </p:spPr>
        <p:txBody>
          <a:bodyPr>
            <a:normAutofit/>
          </a:bodyPr>
          <a:lstStyle/>
          <a:p>
            <a:pPr marL="0" marR="0" lvl="0" indent="0">
              <a:spcBef>
                <a:spcPts val="0"/>
              </a:spcBef>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Not about holiness achieved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solely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through the exercise of His will.</a:t>
            </a:r>
          </a:p>
          <a:p>
            <a:pPr marL="0" marR="0" lvl="0" indent="0">
              <a:spcBef>
                <a:spcPts val="0"/>
              </a:spcBef>
              <a:spcAft>
                <a:spcPts val="0"/>
              </a:spcAft>
              <a:buNone/>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indent="0">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It’s about a holiness that is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also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achieved through the exercise of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our will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conformity to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His will</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spcAft>
                <a:spcPts val="0"/>
              </a:spcAft>
              <a:buNone/>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Holy behavior practiced from a sincere heart that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desires holiness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But how?  How does God bring about this change in behavior whereby:</a:t>
            </a: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W</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 practice holiness that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flows from the heart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out of sincere love.  </a:t>
            </a:r>
          </a:p>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Obedience that occurs because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we love holiness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righteousness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as God loves holiness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Change and Transformation</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21</a:t>
            </a:fld>
            <a:endParaRPr lang="en-US" sz="2000" dirty="0"/>
          </a:p>
        </p:txBody>
      </p:sp>
    </p:spTree>
    <p:extLst>
      <p:ext uri="{BB962C8B-B14F-4D97-AF65-F5344CB8AC3E}">
        <p14:creationId xmlns:p14="http://schemas.microsoft.com/office/powerpoint/2010/main" val="2189423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indent="0">
              <a:spcAft>
                <a:spcPts val="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Our proof text verse is 1 Corinthians 15:10 which reads as follows: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628650" marR="0" indent="0">
              <a:spcBef>
                <a:spcPts val="0"/>
              </a:spcBef>
              <a:spcAft>
                <a:spcPts val="0"/>
              </a:spcAft>
              <a:buNone/>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Corinthians 15:10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But by the grace of God I am what I am….</a:t>
            </a:r>
          </a:p>
          <a:p>
            <a:pPr marL="0" marR="0" indent="0">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Paul is speaking of his changed person that he presently was in contrast to his former self.  </a:t>
            </a:r>
          </a:p>
          <a:p>
            <a:pPr marL="0" marR="0" indent="0">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As to Paul’s former life, the Apostle writes as follows:</a:t>
            </a:r>
          </a:p>
          <a:p>
            <a:pPr marL="0" marR="0" indent="0">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171450" marR="0" indent="0">
              <a:spcBef>
                <a:spcPts val="0"/>
              </a:spcBef>
              <a:spcAft>
                <a:spcPts val="0"/>
              </a:spcAft>
              <a:buNone/>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Timothy 1:15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Christ Jesus came into the world to save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sinners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among whom I am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foremost </a:t>
            </a:r>
            <a:r>
              <a:rPr lang="en-US" sz="2400" b="1" i="1" u="sng" dirty="0">
                <a:effectLst/>
                <a:latin typeface="Times New Roman" panose="02020603050405020304" pitchFamily="18" charset="0"/>
                <a:ea typeface="Calibri" panose="020F0502020204030204" pitchFamily="34" charset="0"/>
                <a:cs typeface="Times New Roman" panose="02020603050405020304" pitchFamily="18" charset="0"/>
              </a:rPr>
              <a:t>of all</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indent="0">
              <a:spcBef>
                <a:spcPts val="0"/>
              </a:spcBef>
              <a:spcAft>
                <a:spcPts val="0"/>
              </a:spcAft>
              <a:buNone/>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indent="0">
              <a:spcBef>
                <a:spcPts val="0"/>
              </a:spcBef>
              <a:spcAft>
                <a:spcPts val="0"/>
              </a:spcAft>
              <a:buNone/>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Corinthians 15:9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because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persecuted the church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Change and Transformation</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22</a:t>
            </a:fld>
            <a:endParaRPr lang="en-US" sz="2000" dirty="0"/>
          </a:p>
        </p:txBody>
      </p:sp>
    </p:spTree>
    <p:extLst>
      <p:ext uri="{BB962C8B-B14F-4D97-AF65-F5344CB8AC3E}">
        <p14:creationId xmlns:p14="http://schemas.microsoft.com/office/powerpoint/2010/main" val="1745757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fontScale="92500" lnSpcReduction="20000"/>
          </a:bodyPr>
          <a:lstStyle/>
          <a:p>
            <a:pPr marL="0" indent="0">
              <a:spcAft>
                <a:spcPts val="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spcAft>
                <a:spcPts val="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Paul persecuted Christians because he believed they were guilty of Apostacy and Blasphemy</a:t>
            </a:r>
          </a:p>
          <a:p>
            <a:pPr marL="0" indent="0">
              <a:spcAft>
                <a:spcPts val="0"/>
              </a:spcAft>
              <a:buNone/>
            </a:pP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Punishment for Blasphemy (speak evil of God) – Death:  Exodus 22:20; Leviticus  24:13-16.</a:t>
            </a:r>
          </a:p>
          <a:p>
            <a:pPr marL="914400">
              <a:spcAft>
                <a:spcPts val="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600" dirty="0">
                <a:effectLst/>
                <a:latin typeface="Times New Roman" panose="02020603050405020304" pitchFamily="18" charset="0"/>
                <a:ea typeface="Calibri" panose="020F0502020204030204" pitchFamily="34" charset="0"/>
              </a:rPr>
              <a:t>Punishment for Apostacy (to depart from God) – Death:  Leviticus 20:2; Deuteronomy 13:1-15</a:t>
            </a:r>
          </a:p>
          <a:p>
            <a:pPr marL="0" indent="0">
              <a:buNone/>
            </a:pP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Acts 22:4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"I persecuted this Way </a:t>
            </a:r>
            <a:r>
              <a:rPr lang="en-US" sz="2600" b="1" u="sng" dirty="0">
                <a:effectLst/>
                <a:latin typeface="Times New Roman" panose="02020603050405020304" pitchFamily="18" charset="0"/>
                <a:ea typeface="Calibri" panose="020F0502020204030204" pitchFamily="34" charset="0"/>
                <a:cs typeface="Times New Roman" panose="02020603050405020304" pitchFamily="18" charset="0"/>
              </a:rPr>
              <a:t>to the death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binding and putting both men and women into prisons, </a:t>
            </a:r>
            <a:r>
              <a:rPr lang="en-US" sz="2600" baseline="30000"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…as </a:t>
            </a:r>
            <a:r>
              <a:rPr lang="en-US" sz="2600" b="1" u="sng" dirty="0">
                <a:effectLst/>
                <a:latin typeface="Times New Roman" panose="02020603050405020304" pitchFamily="18" charset="0"/>
                <a:ea typeface="Calibri" panose="020F0502020204030204" pitchFamily="34" charset="0"/>
                <a:cs typeface="Times New Roman" panose="02020603050405020304" pitchFamily="18" charset="0"/>
              </a:rPr>
              <a:t>prisoners to be punished</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buNone/>
            </a:pPr>
            <a:endParaRPr lang="en-US" sz="2600" b="1" dirty="0">
              <a:effectLst/>
              <a:latin typeface="Times New Roman" panose="02020603050405020304" pitchFamily="18" charset="0"/>
              <a:ea typeface="Calibri" panose="020F0502020204030204" pitchFamily="34" charset="0"/>
            </a:endParaRPr>
          </a:p>
          <a:p>
            <a:pPr marL="0" indent="0">
              <a:buNone/>
            </a:pPr>
            <a:r>
              <a:rPr lang="en-US" sz="2600" b="1" dirty="0">
                <a:effectLst/>
                <a:latin typeface="Times New Roman" panose="02020603050405020304" pitchFamily="18" charset="0"/>
                <a:ea typeface="Calibri" panose="020F0502020204030204" pitchFamily="34" charset="0"/>
              </a:rPr>
              <a:t>Acts 26:10 </a:t>
            </a:r>
            <a:r>
              <a:rPr lang="en-US" sz="2600" dirty="0">
                <a:effectLst/>
                <a:latin typeface="Times New Roman" panose="02020603050405020304" pitchFamily="18" charset="0"/>
                <a:ea typeface="Calibri" panose="020F0502020204030204" pitchFamily="34" charset="0"/>
              </a:rPr>
              <a:t>… not only did I lock up many of the saints in prisons, … but also when they were </a:t>
            </a:r>
            <a:r>
              <a:rPr lang="en-US" sz="2600" b="1" u="sng" dirty="0">
                <a:effectLst/>
                <a:latin typeface="Times New Roman" panose="02020603050405020304" pitchFamily="18" charset="0"/>
                <a:ea typeface="Calibri" panose="020F0502020204030204" pitchFamily="34" charset="0"/>
              </a:rPr>
              <a:t>being put to death</a:t>
            </a:r>
            <a:r>
              <a:rPr lang="en-US" sz="2600" dirty="0">
                <a:effectLst/>
                <a:latin typeface="Times New Roman" panose="02020603050405020304" pitchFamily="18" charset="0"/>
                <a:ea typeface="Calibri" panose="020F0502020204030204" pitchFamily="34" charset="0"/>
              </a:rPr>
              <a:t> I cast my vote against them</a:t>
            </a:r>
            <a:endParaRPr lang="en-US" sz="26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Change and Transformation</a:t>
            </a:r>
          </a:p>
        </p:txBody>
      </p:sp>
    </p:spTree>
    <p:extLst>
      <p:ext uri="{BB962C8B-B14F-4D97-AF65-F5344CB8AC3E}">
        <p14:creationId xmlns:p14="http://schemas.microsoft.com/office/powerpoint/2010/main" val="4160199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indent="0">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But God changed the Apostle Paul.  And what a change it was.  Paul went:</a:t>
            </a:r>
          </a:p>
          <a:p>
            <a:pPr marL="0" indent="0">
              <a:spcAft>
                <a:spcPts val="0"/>
              </a:spcAft>
              <a:buNone/>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From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destroying churches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to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establishing churches  </a:t>
            </a:r>
          </a:p>
          <a:p>
            <a:pPr>
              <a:spcAft>
                <a:spcPts val="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From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persecuting Christians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to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being a persecuted Christian.  </a:t>
            </a:r>
          </a:p>
          <a:p>
            <a:pPr>
              <a:spcAft>
                <a:spcPts val="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From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putting Christians to death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to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being put to death as a Christian. </a:t>
            </a:r>
          </a:p>
          <a:p>
            <a:pPr>
              <a:spcAft>
                <a:spcPts val="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From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hating Christ and His disciples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to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fervently loving them.   </a:t>
            </a:r>
          </a:p>
          <a:p>
            <a:pPr>
              <a:spcAft>
                <a:spcPts val="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From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being a zealous Jewish Pharisee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to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being a zealous Christian evangelist – </a:t>
            </a:r>
          </a:p>
          <a:p>
            <a:pPr lvl="1">
              <a:spcAft>
                <a:spcPts val="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ost prolific and productive evangelist in the history of mankind </a:t>
            </a:r>
          </a:p>
          <a:p>
            <a:pPr lvl="1">
              <a:spcAft>
                <a:spcPts val="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uthored 13 or 14 (counting Hebrews) books of the New Testament’s 27 books.</a:t>
            </a:r>
          </a:p>
          <a:p>
            <a:pPr marL="0" indent="0">
              <a:buNone/>
            </a:pP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Change and Transformation</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24</a:t>
            </a:fld>
            <a:endParaRPr lang="en-US" sz="2000" dirty="0"/>
          </a:p>
        </p:txBody>
      </p:sp>
    </p:spTree>
    <p:extLst>
      <p:ext uri="{BB962C8B-B14F-4D97-AF65-F5344CB8AC3E}">
        <p14:creationId xmlns:p14="http://schemas.microsoft.com/office/powerpoint/2010/main" val="2608734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indent="0">
              <a:spcAft>
                <a:spcPts val="0"/>
              </a:spcAft>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How did God bring about this dramatic change in Paul?  </a:t>
            </a:r>
          </a:p>
          <a:p>
            <a:pPr>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Afterall, Paul suffered no pains of conscience while persecuting the Church of Christ to the death. </a:t>
            </a:r>
          </a:p>
          <a:p>
            <a:pPr>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But God changed him almost immediately.  </a:t>
            </a:r>
          </a:p>
          <a:p>
            <a:pPr>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How did this happen?  </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Sorrow According to the Will of God</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25</a:t>
            </a:fld>
            <a:endParaRPr lang="en-US" sz="2000" dirty="0"/>
          </a:p>
        </p:txBody>
      </p:sp>
    </p:spTree>
    <p:extLst>
      <p:ext uri="{BB962C8B-B14F-4D97-AF65-F5344CB8AC3E}">
        <p14:creationId xmlns:p14="http://schemas.microsoft.com/office/powerpoint/2010/main" val="1599305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indent="0">
              <a:spcAft>
                <a:spcPts val="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Answer:  In the same way as God changes all of His Children:  </a:t>
            </a:r>
          </a:p>
          <a:p>
            <a:pPr marL="171450" marR="0" indent="0">
              <a:spcBef>
                <a:spcPts val="0"/>
              </a:spcBef>
              <a:spcAft>
                <a:spcPts val="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word of God came to Paul in the form of the risen Christ.</a:t>
            </a:r>
          </a:p>
          <a:p>
            <a:pPr>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Paul received the Holy Spirit and His eyes were opened physically and spiritually.</a:t>
            </a:r>
          </a:p>
          <a:p>
            <a:pPr>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Paul now saw his sins as God sees sin – shameful, grievous, and sorrowful.</a:t>
            </a:r>
          </a:p>
          <a:p>
            <a:pPr>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Thus Paul writes of his sorrow according to the will of God – a sorrow experienced by all repentant sinners.</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Sorrow According to the Will of God</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26</a:t>
            </a:fld>
            <a:endParaRPr lang="en-US" sz="2000" dirty="0"/>
          </a:p>
        </p:txBody>
      </p:sp>
    </p:spTree>
    <p:extLst>
      <p:ext uri="{BB962C8B-B14F-4D97-AF65-F5344CB8AC3E}">
        <p14:creationId xmlns:p14="http://schemas.microsoft.com/office/powerpoint/2010/main" val="1405444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indent="0">
              <a:spcAft>
                <a:spcPts val="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2 Corinthians 7:9-11, the Apostle Paul describes the anguish of a sorrow according to the will of God – a “godly sorrow”.</a:t>
            </a:r>
          </a:p>
          <a:p>
            <a:pPr marL="400050" marR="0" indent="0">
              <a:spcBef>
                <a:spcPts val="0"/>
              </a:spcBef>
              <a:spcAft>
                <a:spcPts val="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spcAft>
                <a:spcPts val="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To summarize the Apostles words, godly sorrow occurs when:</a:t>
            </a:r>
          </a:p>
          <a:p>
            <a:pPr>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he Holy Spirit opens our eyes to the reality of our sins.  </a:t>
            </a:r>
          </a:p>
          <a:p>
            <a:pPr>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When we see our sins as God sees sin, we suffer a: </a:t>
            </a:r>
          </a:p>
          <a:p>
            <a:pPr lvl="1">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Powerful and extraordinarily painful experience.  </a:t>
            </a:r>
          </a:p>
          <a:p>
            <a:pPr lvl="1">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Perhaps the best term to is “pierced to the heart” as Jews were on the first day of Pentecost. Acts 2:37</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Sorrow According to the Will of God</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27</a:t>
            </a:fld>
            <a:endParaRPr lang="en-US" sz="2000" dirty="0"/>
          </a:p>
        </p:txBody>
      </p:sp>
    </p:spTree>
    <p:extLst>
      <p:ext uri="{BB962C8B-B14F-4D97-AF65-F5344CB8AC3E}">
        <p14:creationId xmlns:p14="http://schemas.microsoft.com/office/powerpoint/2010/main" val="2506092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indent="0">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Godly sorrow is filled with intense emotions that cause us to flee from sin, that is to repent. </a:t>
            </a:r>
          </a:p>
          <a:p>
            <a:pPr>
              <a:spcAft>
                <a:spcPts val="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Sorrow</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Intense grief  and shame</a:t>
            </a:r>
          </a:p>
          <a:p>
            <a:pPr>
              <a:spcAft>
                <a:spcPts val="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Indignation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Righteous anger directed at ourselves</a:t>
            </a:r>
          </a:p>
          <a:p>
            <a:pPr>
              <a:spcAft>
                <a:spcPts val="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Avenging of Wrong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We vainly seek justice only to find we are the ones to be punished.</a:t>
            </a:r>
          </a:p>
          <a:p>
            <a:pPr>
              <a:spcAft>
                <a:spcPts val="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Vindication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We look to vindicate ourselves but are unable to exonerate our guilt.  We yearn for the ability to go back in time to undue the past.  Unable to do that, we look for ways to atone for our sins in the present– but there are none.</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Sorrow According to the Will of God</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28</a:t>
            </a:fld>
            <a:endParaRPr lang="en-US" sz="2000" dirty="0"/>
          </a:p>
        </p:txBody>
      </p:sp>
    </p:spTree>
    <p:extLst>
      <p:ext uri="{BB962C8B-B14F-4D97-AF65-F5344CB8AC3E}">
        <p14:creationId xmlns:p14="http://schemas.microsoft.com/office/powerpoint/2010/main" val="3764777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Autofit/>
          </a:bodyPr>
          <a:lstStyle/>
          <a:p>
            <a:pPr marL="0" indent="0">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Godly Sorrow Continued: </a:t>
            </a:r>
          </a:p>
          <a:p>
            <a:pPr>
              <a:spcAft>
                <a:spcPts val="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Fear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Thus we suffer from the fear of God’s wrath </a:t>
            </a:r>
          </a:p>
          <a:p>
            <a:pPr>
              <a:spcAft>
                <a:spcPts val="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Longing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Longingly seek forgiveness, purification, restoration and salvation.</a:t>
            </a:r>
          </a:p>
          <a:p>
            <a:pPr>
              <a:spcAft>
                <a:spcPts val="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Repentance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Finally, we turn to the only thing we know to do – we repent.  </a:t>
            </a:r>
          </a:p>
          <a:p>
            <a:pPr lvl="1">
              <a:spcAft>
                <a:spcPts val="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Not a one-time repentance - but a change in our life </a:t>
            </a:r>
          </a:p>
          <a:p>
            <a:pPr lvl="1">
              <a:spcAft>
                <a:spcPts val="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 turning from a sinful way of life to a new life that genuinely pursues love, holiness, and righteousness according to the grace of God</a:t>
            </a:r>
          </a:p>
          <a:p>
            <a:pPr>
              <a:spcAft>
                <a:spcPts val="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Salvation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And thus we know, God forgave the Apostle Paul. 1 Timothy 1:13</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Sorrow According to the Will of God</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29</a:t>
            </a:fld>
            <a:endParaRPr lang="en-US" sz="2000" dirty="0"/>
          </a:p>
        </p:txBody>
      </p:sp>
    </p:spTree>
    <p:extLst>
      <p:ext uri="{BB962C8B-B14F-4D97-AF65-F5344CB8AC3E}">
        <p14:creationId xmlns:p14="http://schemas.microsoft.com/office/powerpoint/2010/main" val="3889491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594088" y="1467370"/>
            <a:ext cx="10384427" cy="5203370"/>
          </a:xfrm>
        </p:spPr>
        <p:txBody>
          <a:bodyPr>
            <a:normAutofit/>
          </a:bodyPr>
          <a:lstStyle/>
          <a:p>
            <a:pPr marL="0" marR="0" indent="0">
              <a:spcBef>
                <a:spcPts val="0"/>
              </a:spcBef>
              <a:spcAft>
                <a:spcPts val="0"/>
              </a:spcAft>
              <a:buNone/>
            </a:pPr>
            <a:r>
              <a:rPr lang="en-US" sz="4000" b="1" dirty="0">
                <a:latin typeface="Times New Roman" panose="02020603050405020304" pitchFamily="18" charset="0"/>
                <a:cs typeface="Times New Roman" panose="02020603050405020304" pitchFamily="18" charset="0"/>
              </a:rPr>
              <a:t>God is Love.  1 John 4:8</a:t>
            </a:r>
          </a:p>
          <a:p>
            <a:pPr>
              <a:spcAft>
                <a:spcPts val="0"/>
              </a:spcAft>
            </a:pPr>
            <a:r>
              <a:rPr lang="en-US" sz="4000" b="1" dirty="0">
                <a:latin typeface="Times New Roman" panose="02020603050405020304" pitchFamily="18" charset="0"/>
                <a:cs typeface="Times New Roman" panose="02020603050405020304" pitchFamily="18" charset="0"/>
              </a:rPr>
              <a:t>Not a metaphor. God is not like love</a:t>
            </a:r>
          </a:p>
          <a:p>
            <a:pPr>
              <a:spcAft>
                <a:spcPts val="0"/>
              </a:spcAft>
            </a:pPr>
            <a:r>
              <a:rPr lang="en-US" sz="4000" b="1" dirty="0">
                <a:latin typeface="Times New Roman" panose="02020603050405020304" pitchFamily="18" charset="0"/>
                <a:cs typeface="Times New Roman" panose="02020603050405020304" pitchFamily="18" charset="0"/>
              </a:rPr>
              <a:t>God is the living personification of love</a:t>
            </a:r>
          </a:p>
          <a:p>
            <a:pPr marL="0" marR="0" indent="0">
              <a:spcBef>
                <a:spcPts val="0"/>
              </a:spcBef>
              <a:spcAft>
                <a:spcPts val="0"/>
              </a:spcAft>
              <a:buNone/>
            </a:pPr>
            <a:r>
              <a:rPr lang="en-US" sz="4000" b="1" dirty="0">
                <a:latin typeface="Times New Roman" panose="02020603050405020304" pitchFamily="18" charset="0"/>
                <a:cs typeface="Times New Roman" panose="02020603050405020304" pitchFamily="18" charset="0"/>
              </a:rPr>
              <a:t>Therefore, God’s love is:</a:t>
            </a:r>
          </a:p>
          <a:p>
            <a:pPr>
              <a:spcAft>
                <a:spcPts val="0"/>
              </a:spcAft>
            </a:pPr>
            <a:r>
              <a:rPr lang="en-US" sz="4000" b="1" dirty="0">
                <a:latin typeface="Times New Roman" panose="02020603050405020304" pitchFamily="18" charset="0"/>
                <a:cs typeface="Times New Roman" panose="02020603050405020304" pitchFamily="18" charset="0"/>
              </a:rPr>
              <a:t>Perfect</a:t>
            </a:r>
          </a:p>
          <a:p>
            <a:pPr>
              <a:spcAft>
                <a:spcPts val="0"/>
              </a:spcAft>
            </a:pPr>
            <a:r>
              <a:rPr lang="en-US" sz="4000" b="1" dirty="0">
                <a:latin typeface="Times New Roman" panose="02020603050405020304" pitchFamily="18" charset="0"/>
                <a:cs typeface="Times New Roman" panose="02020603050405020304" pitchFamily="18" charset="0"/>
              </a:rPr>
              <a:t>Infinite</a:t>
            </a:r>
          </a:p>
          <a:p>
            <a:pPr>
              <a:spcAft>
                <a:spcPts val="0"/>
              </a:spcAft>
            </a:pPr>
            <a:r>
              <a:rPr lang="en-US" sz="4000" b="1" dirty="0">
                <a:latin typeface="Times New Roman" panose="02020603050405020304" pitchFamily="18" charset="0"/>
                <a:cs typeface="Times New Roman" panose="02020603050405020304" pitchFamily="18" charset="0"/>
              </a:rPr>
              <a:t>Divine</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God’s Love</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3</a:t>
            </a:fld>
            <a:endParaRPr lang="en-US" sz="2000" dirty="0"/>
          </a:p>
        </p:txBody>
      </p:sp>
    </p:spTree>
    <p:extLst>
      <p:ext uri="{BB962C8B-B14F-4D97-AF65-F5344CB8AC3E}">
        <p14:creationId xmlns:p14="http://schemas.microsoft.com/office/powerpoint/2010/main" val="991214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Autofit/>
          </a:bodyPr>
          <a:lstStyle/>
          <a:p>
            <a:pPr marL="0" indent="0">
              <a:spcAft>
                <a:spcPts val="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As an example of Godly sorrow, consider King David:</a:t>
            </a:r>
          </a:p>
          <a:p>
            <a:pPr marL="171450" marR="0" indent="0">
              <a:spcBef>
                <a:spcPts val="0"/>
              </a:spcBef>
              <a:spcAft>
                <a:spcPts val="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Like the Apostle Paul, King David did not sorrow over his sins when he committed them.</a:t>
            </a:r>
          </a:p>
          <a:p>
            <a:pPr>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David did not grieve his sins of adultery with Bathsheba, </a:t>
            </a:r>
          </a:p>
          <a:p>
            <a:pPr>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Nor was David bothered by his lies to deceive Uriah</a:t>
            </a:r>
          </a:p>
          <a:p>
            <a:pPr>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Nor was David concerned when he ordered the murder of Uriah.</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Sorrow According to the Will of God</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30</a:t>
            </a:fld>
            <a:endParaRPr lang="en-US" sz="2000" dirty="0"/>
          </a:p>
        </p:txBody>
      </p:sp>
    </p:spTree>
    <p:extLst>
      <p:ext uri="{BB962C8B-B14F-4D97-AF65-F5344CB8AC3E}">
        <p14:creationId xmlns:p14="http://schemas.microsoft.com/office/powerpoint/2010/main" val="749730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Autofit/>
          </a:bodyPr>
          <a:lstStyle/>
          <a:p>
            <a:pPr marL="0" marR="0" lvl="0" indent="0">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Then the word of God came to King David in the form of Nathan the prophet</a:t>
            </a:r>
          </a:p>
          <a:p>
            <a:pPr>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Nathan spoke a parable to King David portraying how a rich man stole a poor man’s only ewe lamb and then killed the poor man.  2 Samuel 12:1-4</a:t>
            </a:r>
          </a:p>
          <a:p>
            <a:pPr>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King David’s anger burned:  “Surely the man who did this this thing deserves to die ….”  2 Samuel 12:5</a:t>
            </a:r>
          </a:p>
          <a:p>
            <a:pPr>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Then Nathan declared:  Thou art the man. 2 Samuel 12:7</a:t>
            </a:r>
          </a:p>
          <a:p>
            <a:pPr marL="628650" marR="0" indent="0">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 bet you could have heard a pin drop in the room.</a:t>
            </a:r>
          </a:p>
          <a:p>
            <a:pPr marL="628650" marR="0" indent="0">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anger David felt and the sentence of death that David pronounced were all upon himself for he was the guilty one.</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Sorrow According to the Will of God</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31</a:t>
            </a:fld>
            <a:endParaRPr lang="en-US" sz="2000" dirty="0"/>
          </a:p>
        </p:txBody>
      </p:sp>
    </p:spTree>
    <p:extLst>
      <p:ext uri="{BB962C8B-B14F-4D97-AF65-F5344CB8AC3E}">
        <p14:creationId xmlns:p14="http://schemas.microsoft.com/office/powerpoint/2010/main" val="1625497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Autofit/>
          </a:bodyPr>
          <a:lstStyle/>
          <a:p>
            <a:pPr marL="0" indent="0">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As revealed by Psalms 51, King David grieved the grief of godly sorrow for all the remaining days of his life. That psalm contains virtually every element of godly sorrow as expressed by the Apostle Paul in 2 Corinthians 7:9-11</a:t>
            </a:r>
          </a:p>
          <a:p>
            <a:pPr marL="0" marR="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To gain a sense of David’s sorrow, let’s read one passage that essentially summarizes the entire psalm:</a:t>
            </a:r>
          </a:p>
          <a:p>
            <a:pPr marL="171450" marR="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857250" marR="0" indent="0">
              <a:spcBef>
                <a:spcPts val="0"/>
              </a:spcBef>
              <a:spcAft>
                <a:spcPts val="0"/>
              </a:spcAft>
              <a:buNone/>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Psalm 51:16-17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…You do not delight in sacrifice, otherwise I would give it; ….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sacrifices of God are a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broken spirit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broken and a contrite heart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O God, You will not despise.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Sorrow According to the Will of God</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32</a:t>
            </a:fld>
            <a:endParaRPr lang="en-US" sz="2000" dirty="0"/>
          </a:p>
        </p:txBody>
      </p:sp>
    </p:spTree>
    <p:extLst>
      <p:ext uri="{BB962C8B-B14F-4D97-AF65-F5344CB8AC3E}">
        <p14:creationId xmlns:p14="http://schemas.microsoft.com/office/powerpoint/2010/main" val="105382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Autofit/>
          </a:bodyPr>
          <a:lstStyle/>
          <a:p>
            <a:pPr marL="0" indent="0">
              <a:spcAft>
                <a:spcPts val="0"/>
              </a:spcAf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This is what godly sorrow looks like.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hanged David’s life.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David was no longer indifferent to his sins.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grieved them with a godly sorrow and changed his life, i.e., he repented.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David wrote about 75 of the 150 Psalms in the Old Testament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Many prophetically foretell of the coming Messiah and are quoted liberally in the New Testament.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David reigned over Israel with righteousness and justice.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gave David His covenant promise that the Messiah would be born of David’s descendant and would sit on King David’s throne.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God forgave King David.  2 Samuel 12;13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Sorrow According to the Will of God</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33</a:t>
            </a:fld>
            <a:endParaRPr lang="en-US" sz="2000" dirty="0"/>
          </a:p>
        </p:txBody>
      </p:sp>
    </p:spTree>
    <p:extLst>
      <p:ext uri="{BB962C8B-B14F-4D97-AF65-F5344CB8AC3E}">
        <p14:creationId xmlns:p14="http://schemas.microsoft.com/office/powerpoint/2010/main" val="841643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Autofit/>
          </a:bodyPr>
          <a:lstStyle/>
          <a:p>
            <a:pPr marL="0" indent="0">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Luke 7 account of the repentant woman.</a:t>
            </a:r>
          </a:p>
          <a:p>
            <a:pPr marL="400050" marR="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sinful woman lived in the area of Capernaum in Northern Galilee.</a:t>
            </a:r>
          </a:p>
          <a:p>
            <a:pPr>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We neither know her name nor the nature of her sins.</a:t>
            </a:r>
          </a:p>
          <a:p>
            <a:pPr>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We only know that her sins were both many and well known.</a:t>
            </a:r>
          </a:p>
          <a:p>
            <a:pPr>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And finally we know that the word of God convicted her of her sins.</a:t>
            </a:r>
          </a:p>
          <a:p>
            <a:pPr>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She knew she needed forgiveness and therefore sought Jesus.</a:t>
            </a:r>
          </a:p>
          <a:p>
            <a:pPr marL="0" indent="0">
              <a:spcAft>
                <a:spcPts val="0"/>
              </a:spcAft>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Sorrow According to the Will of God</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34</a:t>
            </a:fld>
            <a:endParaRPr lang="en-US" sz="2000" dirty="0"/>
          </a:p>
        </p:txBody>
      </p:sp>
    </p:spTree>
    <p:extLst>
      <p:ext uri="{BB962C8B-B14F-4D97-AF65-F5344CB8AC3E}">
        <p14:creationId xmlns:p14="http://schemas.microsoft.com/office/powerpoint/2010/main" val="940427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Autofit/>
          </a:bodyPr>
          <a:lstStyle/>
          <a:p>
            <a:pPr marL="0" indent="0">
              <a:spcAft>
                <a:spcPts val="0"/>
              </a:spcAft>
              <a:buNone/>
            </a:pPr>
            <a:r>
              <a:rPr lang="en-US" sz="2800" dirty="0">
                <a:latin typeface="Times New Roman" panose="02020603050405020304" pitchFamily="18" charset="0"/>
                <a:ea typeface="Calibri" panose="020F0502020204030204" pitchFamily="34" charset="0"/>
                <a:cs typeface="Times New Roman" panose="02020603050405020304" pitchFamily="18" charset="0"/>
              </a:rPr>
              <a:t>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he learns that a Simon the Pharisee invited Jesus to dinner</a:t>
            </a:r>
          </a:p>
          <a:p>
            <a:pPr marL="0" indent="0">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She walks uninvited into the room where Jesus and the other men dined.</a:t>
            </a: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Not only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uninvited  - she is unwelcome and disdained.</a:t>
            </a:r>
          </a:p>
          <a:p>
            <a:pPr>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She could have sought Jesus at a more discrete moment – perhaps privately under the cloak of darkness as Nicodemus the Pharisee did.</a:t>
            </a:r>
          </a:p>
          <a:p>
            <a:pPr>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But she knows she is a sinner.</a:t>
            </a:r>
          </a:p>
          <a:p>
            <a:pPr>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She knows she needs forgiveness.</a:t>
            </a:r>
          </a:p>
          <a:p>
            <a:pPr>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And she knows she can’t wait.</a:t>
            </a:r>
          </a:p>
          <a:p>
            <a:pPr marL="0" indent="0">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Therefore, she publicly approaches Jesus under Simon’s and the other men’s withering glares of condemnation and rejection.</a:t>
            </a:r>
          </a:p>
          <a:p>
            <a:pPr marL="0" indent="0">
              <a:spcAft>
                <a:spcPts val="0"/>
              </a:spcAft>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Sorrow According to the Will of God</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35</a:t>
            </a:fld>
            <a:endParaRPr lang="en-US" sz="2000" dirty="0"/>
          </a:p>
        </p:txBody>
      </p:sp>
    </p:spTree>
    <p:extLst>
      <p:ext uri="{BB962C8B-B14F-4D97-AF65-F5344CB8AC3E}">
        <p14:creationId xmlns:p14="http://schemas.microsoft.com/office/powerpoint/2010/main" val="2583866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Autofit/>
          </a:bodyPr>
          <a:lstStyle/>
          <a:p>
            <a:pPr marL="0" marR="0" lvl="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Moving act of contrition recorded in all of scripture – a epic love story</a:t>
            </a:r>
          </a:p>
          <a:p>
            <a:pPr marL="0" marR="0" lvl="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She never speaks a word.  </a:t>
            </a:r>
          </a:p>
          <a:p>
            <a:pPr marL="0" marR="0" lvl="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Jesus remains silent.  The men do not speak. </a:t>
            </a:r>
          </a:p>
          <a:p>
            <a:pPr marL="0" marR="0" lvl="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only sound in the room is her weeping.</a:t>
            </a:r>
          </a:p>
          <a:p>
            <a:pPr marL="0" marR="0" lvl="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She falls to Jesus feet.</a:t>
            </a:r>
          </a:p>
          <a:p>
            <a:pPr marL="0" marR="0" lvl="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She uses her tears to wash them.</a:t>
            </a:r>
          </a:p>
          <a:p>
            <a:pPr marL="0" marR="0" lvl="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She dries His feet with her hair.</a:t>
            </a:r>
          </a:p>
          <a:p>
            <a:pPr marL="0" marR="0" lvl="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And then she anoints with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with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perfume.</a:t>
            </a:r>
          </a:p>
          <a:p>
            <a:pPr marL="0" indent="0">
              <a:spcAft>
                <a:spcPts val="0"/>
              </a:spcAft>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Sorrow According to the Will of God</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36</a:t>
            </a:fld>
            <a:endParaRPr lang="en-US" sz="2000" dirty="0"/>
          </a:p>
        </p:txBody>
      </p:sp>
    </p:spTree>
    <p:extLst>
      <p:ext uri="{BB962C8B-B14F-4D97-AF65-F5344CB8AC3E}">
        <p14:creationId xmlns:p14="http://schemas.microsoft.com/office/powerpoint/2010/main" val="3390830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Autofit/>
          </a:bodyPr>
          <a:lstStyle/>
          <a:p>
            <a:pPr marL="0" indent="0">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Surely, in this account:</a:t>
            </a:r>
          </a:p>
          <a:p>
            <a:pPr marL="400050" indent="0">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We can see the demonstration of godly sorrow spoken of by the Apostle Paul in 2 Corinthians 7:9.</a:t>
            </a:r>
          </a:p>
          <a:p>
            <a:pPr marL="628650" indent="0">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Surely we can see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 broken spirit and a broken and a contrite heart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spoken of by King David in Psalms 51:17. </a:t>
            </a:r>
          </a:p>
          <a:p>
            <a:pPr marL="0" marR="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Surely we can see that Jesus unconditionally forgave her.  Luke 7:48</a:t>
            </a:r>
          </a:p>
          <a:p>
            <a:pPr marL="0" indent="0">
              <a:spcAft>
                <a:spcPts val="0"/>
              </a:spcAft>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Sorrow According to the Will of God</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37</a:t>
            </a:fld>
            <a:endParaRPr lang="en-US" sz="2000" dirty="0"/>
          </a:p>
        </p:txBody>
      </p:sp>
    </p:spTree>
    <p:extLst>
      <p:ext uri="{BB962C8B-B14F-4D97-AF65-F5344CB8AC3E}">
        <p14:creationId xmlns:p14="http://schemas.microsoft.com/office/powerpoint/2010/main" val="150470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Autofit/>
          </a:bodyPr>
          <a:lstStyle/>
          <a:p>
            <a:pPr marL="0" indent="0">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Other than by way of speculation, we do not know any more of this woman’s life.  But this I do know:</a:t>
            </a:r>
          </a:p>
          <a:p>
            <a:pPr marL="400050" indent="0">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God preserved her act of contrition for all generations of Christians to know.</a:t>
            </a:r>
          </a:p>
          <a:p>
            <a:pPr marL="628650" indent="0">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Here we are – half-way around the world 2,000 years later, and we again are retelling the account of her godly sorrow and ensuing repentance.</a:t>
            </a:r>
          </a:p>
          <a:p>
            <a:pPr marL="0" indent="0">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all Christians will continue to do so until Christ comes again.</a:t>
            </a:r>
          </a:p>
          <a:p>
            <a:pPr marL="0" indent="0">
              <a:spcAft>
                <a:spcPts val="0"/>
              </a:spcAft>
              <a:buNone/>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Aft>
                <a:spcPts val="0"/>
              </a:spcAft>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Sorrow According to the Will of God</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38</a:t>
            </a:fld>
            <a:endParaRPr lang="en-US" sz="2000" dirty="0"/>
          </a:p>
        </p:txBody>
      </p:sp>
    </p:spTree>
    <p:extLst>
      <p:ext uri="{BB962C8B-B14F-4D97-AF65-F5344CB8AC3E}">
        <p14:creationId xmlns:p14="http://schemas.microsoft.com/office/powerpoint/2010/main" val="254187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Autofit/>
          </a:bodyPr>
          <a:lstStyle/>
          <a:p>
            <a:pPr marL="0" marR="0" lvl="0" indent="0">
              <a:spcBef>
                <a:spcPts val="0"/>
              </a:spcBef>
              <a:spcAft>
                <a:spcPts val="0"/>
              </a:spcAft>
              <a:buNone/>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It is not for me to know anyone’s sins or godly sorrow.  </a:t>
            </a:r>
          </a:p>
          <a:p>
            <a:pPr marL="0" marR="0" lvl="0" indent="0">
              <a:spcBef>
                <a:spcPts val="0"/>
              </a:spcBef>
              <a:spcAft>
                <a:spcPts val="0"/>
              </a:spcAft>
              <a:buNone/>
              <a:tabLst>
                <a:tab pos="2642235" algn="l"/>
              </a:tabLs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Godly sorrow is an extremely painful and lasting experience.</a:t>
            </a:r>
          </a:p>
          <a:p>
            <a:pPr marL="0" marR="0" lvl="0" indent="0">
              <a:spcBef>
                <a:spcPts val="0"/>
              </a:spcBef>
              <a:spcAft>
                <a:spcPts val="0"/>
              </a:spcAft>
              <a:buNone/>
              <a:tabLst>
                <a:tab pos="2642235" algn="l"/>
              </a:tabLs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tabLst>
                <a:tab pos="2642235"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 you have suffered godly sorrow, you are among the most blessed people on the face of the earth. </a:t>
            </a: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Received the Holy Spirit  1 Corinthians 2:12</a:t>
            </a: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Received the Thoughts of God. 1 Corinthians 2:11-12 </a:t>
            </a: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Received the Mind of Christ 1 Corinthian 2:16 </a:t>
            </a: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See Sin as God sees Sin  </a:t>
            </a: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Godly Sorrow 2 Corinthians 7:11 </a:t>
            </a: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Repentance  2 Corinthians 7:11</a:t>
            </a: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 has changed you through His grace</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Sorrow According to the Will of God</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39</a:t>
            </a:fld>
            <a:endParaRPr lang="en-US" sz="2000" dirty="0"/>
          </a:p>
        </p:txBody>
      </p:sp>
    </p:spTree>
    <p:extLst>
      <p:ext uri="{BB962C8B-B14F-4D97-AF65-F5344CB8AC3E}">
        <p14:creationId xmlns:p14="http://schemas.microsoft.com/office/powerpoint/2010/main" val="1654065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228600" y="1654630"/>
            <a:ext cx="10944225" cy="4593770"/>
          </a:xfrm>
        </p:spPr>
        <p:txBody>
          <a:bodyPr>
            <a:normAutofit/>
          </a:bodyPr>
          <a:lstStyle/>
          <a:p>
            <a:pPr marL="0" indent="0">
              <a:buNone/>
            </a:pPr>
            <a:r>
              <a:rPr lang="en-US" sz="4000" b="1" dirty="0">
                <a:latin typeface="Times New Roman" panose="02020603050405020304" pitchFamily="18" charset="0"/>
                <a:cs typeface="Times New Roman" panose="02020603050405020304" pitchFamily="18" charset="0"/>
              </a:rPr>
              <a:t>So great is God’s love that it surpasses our ability to understand it.</a:t>
            </a:r>
          </a:p>
          <a:p>
            <a:pPr marL="0" indent="0">
              <a:buNone/>
            </a:pPr>
            <a:endParaRPr lang="en-US" sz="3200" b="1" dirty="0"/>
          </a:p>
          <a:p>
            <a:pPr marL="171450" marR="0" indent="0">
              <a:spcBef>
                <a:spcPts val="0"/>
              </a:spcBef>
              <a:spcAft>
                <a:spcPts val="0"/>
              </a:spcAft>
              <a:buNone/>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Ephesians 2:4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His great love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with which He loved us, </a:t>
            </a:r>
          </a:p>
          <a:p>
            <a:pPr marL="171450" marR="0" indent="0">
              <a:spcBef>
                <a:spcPts val="0"/>
              </a:spcBef>
              <a:spcAft>
                <a:spcPts val="0"/>
              </a:spcAft>
              <a:buNone/>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indent="0">
              <a:spcBef>
                <a:spcPts val="0"/>
              </a:spcBef>
              <a:spcAft>
                <a:spcPts val="0"/>
              </a:spcAft>
              <a:buNone/>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Ephesians 3:19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love of Christ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which</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 surpasses knowledge</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God’s Love</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4</a:t>
            </a:fld>
            <a:endParaRPr lang="en-US" sz="2000" dirty="0"/>
          </a:p>
        </p:txBody>
      </p:sp>
    </p:spTree>
    <p:extLst>
      <p:ext uri="{BB962C8B-B14F-4D97-AF65-F5344CB8AC3E}">
        <p14:creationId xmlns:p14="http://schemas.microsoft.com/office/powerpoint/2010/main" val="1949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Autofit/>
          </a:bodyPr>
          <a:lstStyle/>
          <a:p>
            <a:pPr marL="0" indent="0">
              <a:spcAft>
                <a:spcPts val="0"/>
              </a:spcAft>
              <a:buNone/>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you don’t think God has changed you, let me ask you these questions:</a:t>
            </a: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Why do we believe in God while the world denies His existence?</a:t>
            </a: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Why do we love and worship God while the world holds Him in derision?</a:t>
            </a: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Why are we assembled here this morning while the world sleeps in?</a:t>
            </a: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Why do we give of our money to support this church while the world spends their money on themselves?</a:t>
            </a: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Why are we here to remember the sacrifice of Christ while the world denies the power of the cross?</a:t>
            </a: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Why do we resist temptation while the world seeks to satisfy their desires?</a:t>
            </a: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Why do we feel so bad when we allow ourselves to sin while the world savors their transgressions and seeks to repeat them?</a:t>
            </a: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Answer:  God has changed us.  God has made us His children, partakers of the divine nature.  It is a blessing from the Grace of God</a:t>
            </a:r>
          </a:p>
          <a:p>
            <a:pPr marL="0" marR="0" lvl="0" indent="0">
              <a:spcBef>
                <a:spcPts val="0"/>
              </a:spcBef>
              <a:spcAft>
                <a:spcPts val="0"/>
              </a:spcAft>
              <a:buNone/>
              <a:tabLst>
                <a:tab pos="264223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Sorrow According to the Will of God</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40</a:t>
            </a:fld>
            <a:endParaRPr lang="en-US" sz="2000" dirty="0"/>
          </a:p>
        </p:txBody>
      </p:sp>
    </p:spTree>
    <p:extLst>
      <p:ext uri="{BB962C8B-B14F-4D97-AF65-F5344CB8AC3E}">
        <p14:creationId xmlns:p14="http://schemas.microsoft.com/office/powerpoint/2010/main" val="3598615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Autofit/>
          </a:bodyPr>
          <a:lstStyle/>
          <a:p>
            <a:pPr marL="0" marR="0" lvl="0" indent="0">
              <a:spcBef>
                <a:spcPts val="0"/>
              </a:spcBef>
              <a:spcAft>
                <a:spcPts val="0"/>
              </a:spcAft>
              <a:buNone/>
              <a:tabLst>
                <a:tab pos="264223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No, I do not know who among us have suffered godly sorrow.  </a:t>
            </a:r>
          </a:p>
          <a:p>
            <a:pPr marL="0" marR="0" lvl="0" indent="0">
              <a:spcBef>
                <a:spcPts val="0"/>
              </a:spcBef>
              <a:spcAft>
                <a:spcPts val="0"/>
              </a:spcAft>
              <a:buNone/>
              <a:tabLst>
                <a:tab pos="2642235" algn="l"/>
              </a:tabLs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tabLst>
                <a:tab pos="264223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Even if you are the only one in this auditorium to suffer this kind of deep sorrow, you are not alone.</a:t>
            </a:r>
          </a:p>
          <a:p>
            <a:pPr marL="0" marR="0" lvl="0" indent="0">
              <a:spcBef>
                <a:spcPts val="0"/>
              </a:spcBef>
              <a:spcAft>
                <a:spcPts val="0"/>
              </a:spcAft>
              <a:buNone/>
              <a:tabLst>
                <a:tab pos="2642235" algn="l"/>
              </a:tabLs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264223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Apostle Paul stands with you.</a:t>
            </a:r>
          </a:p>
          <a:p>
            <a:pPr>
              <a:spcAft>
                <a:spcPts val="0"/>
              </a:spcAft>
              <a:tabLst>
                <a:tab pos="264223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King David stands with you.</a:t>
            </a:r>
          </a:p>
          <a:p>
            <a:pPr>
              <a:spcAft>
                <a:spcPts val="0"/>
              </a:spcAft>
              <a:tabLst>
                <a:tab pos="264223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forgiven woman of Capernaum stands with you.</a:t>
            </a:r>
          </a:p>
          <a:p>
            <a:pPr>
              <a:spcAft>
                <a:spcPts val="0"/>
              </a:spcAft>
              <a:tabLst>
                <a:tab pos="264223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And I stand with you.</a:t>
            </a:r>
          </a:p>
          <a:p>
            <a:pPr marL="0" indent="0">
              <a:spcAft>
                <a:spcPts val="0"/>
              </a:spcAft>
              <a:buNone/>
              <a:tabLst>
                <a:tab pos="264223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Sorrow According to the Will of God</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41</a:t>
            </a:fld>
            <a:endParaRPr lang="en-US" sz="2000" dirty="0"/>
          </a:p>
        </p:txBody>
      </p:sp>
    </p:spTree>
    <p:extLst>
      <p:ext uri="{BB962C8B-B14F-4D97-AF65-F5344CB8AC3E}">
        <p14:creationId xmlns:p14="http://schemas.microsoft.com/office/powerpoint/2010/main" val="3218906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Autofit/>
          </a:bodyPr>
          <a:lstStyle/>
          <a:p>
            <a:pPr marL="171450" marR="0" indent="0">
              <a:spcBef>
                <a:spcPts val="0"/>
              </a:spcBef>
              <a:spcAft>
                <a:spcPts val="0"/>
              </a:spcAft>
              <a:buNone/>
              <a:tabLst>
                <a:tab pos="2642235"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gn="ctr">
              <a:spcAft>
                <a:spcPts val="0"/>
              </a:spcAft>
              <a:buNone/>
              <a:tabLst>
                <a:tab pos="2642235" algn="l"/>
              </a:tabLs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1 Corinthians 15:10  But by the grace of God I am what I am…..</a:t>
            </a:r>
          </a:p>
          <a:p>
            <a:pPr marL="0" indent="0">
              <a:spcAft>
                <a:spcPts val="0"/>
              </a:spcAft>
              <a:buNone/>
              <a:tabLst>
                <a:tab pos="2642235"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Aft>
                <a:spcPts val="0"/>
              </a:spcAft>
              <a:buNone/>
              <a:tabLst>
                <a:tab pos="2642235"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spcAft>
                <a:spcPts val="0"/>
              </a:spcAft>
              <a:buNone/>
              <a:tabLst>
                <a:tab pos="264223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Sorrow According to the Will of God</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42</a:t>
            </a:fld>
            <a:endParaRPr lang="en-US" sz="2000" dirty="0"/>
          </a:p>
        </p:txBody>
      </p:sp>
    </p:spTree>
    <p:extLst>
      <p:ext uri="{BB962C8B-B14F-4D97-AF65-F5344CB8AC3E}">
        <p14:creationId xmlns:p14="http://schemas.microsoft.com/office/powerpoint/2010/main" val="949436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Autofit/>
          </a:bodyPr>
          <a:lstStyle/>
          <a:p>
            <a:pPr marL="171450" marR="0" indent="0">
              <a:spcBef>
                <a:spcPts val="0"/>
              </a:spcBef>
              <a:spcAft>
                <a:spcPts val="0"/>
              </a:spcAft>
              <a:buNone/>
              <a:tabLst>
                <a:tab pos="2642235"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spcAft>
                <a:spcPts val="0"/>
              </a:spcAft>
              <a:buNone/>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What Are We?</a:t>
            </a:r>
          </a:p>
          <a:p>
            <a:pPr marL="0" indent="0">
              <a:spcAft>
                <a:spcPts val="0"/>
              </a:spcAft>
              <a:buNone/>
              <a:tabLst>
                <a:tab pos="264223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Saved of God - through the death of Christ.  2 Thess 2:13, 1 Cor15:2-3</a:t>
            </a: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Saints of God – through the shed blood of Christ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made holy, pure, cleansed. Romans 1:7</a:t>
            </a: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Children of God - Romans 8:16</a:t>
            </a: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Heirs of God – Romans 8:17</a:t>
            </a: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Holy and Royal Priesthood of God – 1 Peter 2:9</a:t>
            </a:r>
          </a:p>
          <a:p>
            <a:pPr>
              <a:spcAft>
                <a:spcPts val="0"/>
              </a:spcAft>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Those Who Reign with Christ on His Throne – Romans 5:17; Revelation 22:5</a:t>
            </a:r>
          </a:p>
          <a:p>
            <a:pPr marL="400050" marR="0" indent="0">
              <a:spcBef>
                <a:spcPts val="0"/>
              </a:spcBef>
              <a:spcAft>
                <a:spcPts val="0"/>
              </a:spcAft>
              <a:buNone/>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400050" marR="0" indent="0">
              <a:spcBef>
                <a:spcPts val="0"/>
              </a:spcBef>
              <a:spcAft>
                <a:spcPts val="0"/>
              </a:spcAft>
              <a:buNone/>
              <a:tabLst>
                <a:tab pos="264223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All because of God’s love, mercy, and grace lavished upon us through Christ’s death, shed blood, burial, and resurrection.</a:t>
            </a:r>
          </a:p>
          <a:p>
            <a:pPr marL="0" indent="0">
              <a:spcAft>
                <a:spcPts val="0"/>
              </a:spcAft>
              <a:buNone/>
              <a:tabLst>
                <a:tab pos="264223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Sorrow According to the Will of God</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43</a:t>
            </a:fld>
            <a:endParaRPr lang="en-US" sz="2000" dirty="0"/>
          </a:p>
        </p:txBody>
      </p:sp>
    </p:spTree>
    <p:extLst>
      <p:ext uri="{BB962C8B-B14F-4D97-AF65-F5344CB8AC3E}">
        <p14:creationId xmlns:p14="http://schemas.microsoft.com/office/powerpoint/2010/main" val="2702827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2634343" y="805543"/>
            <a:ext cx="6618514" cy="5551713"/>
          </a:xfrm>
          <a:prstGeom prst="rect">
            <a:avLst/>
          </a:prstGeom>
          <a:effectLst>
            <a:softEdge rad="635000"/>
          </a:effectLst>
        </p:spPr>
      </p:pic>
      <p:sp>
        <p:nvSpPr>
          <p:cNvPr id="2" name="Slide Number Placeholder 1">
            <a:extLst>
              <a:ext uri="{FF2B5EF4-FFF2-40B4-BE49-F238E27FC236}">
                <a16:creationId xmlns:a16="http://schemas.microsoft.com/office/drawing/2014/main" id="{B23A6098-F0FF-4AFB-9884-15EF57588CBD}"/>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3679369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228600" y="1217295"/>
            <a:ext cx="11723914" cy="5640705"/>
          </a:xfrm>
        </p:spPr>
        <p:txBody>
          <a:bodyPr>
            <a:normAutofit/>
          </a:bodyPr>
          <a:lstStyle/>
          <a:p>
            <a:pPr marL="0" marR="0" indent="0">
              <a:spcBef>
                <a:spcPts val="0"/>
              </a:spcBef>
              <a:spcAft>
                <a:spcPts val="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God demonstrates His love - </a:t>
            </a:r>
            <a:r>
              <a:rPr lang="en-US" sz="3200" dirty="0">
                <a:latin typeface="Times New Roman" panose="02020603050405020304" pitchFamily="18" charset="0"/>
                <a:ea typeface="Calibri" panose="020F0502020204030204" pitchFamily="34" charset="0"/>
                <a:cs typeface="Times New Roman" panose="02020603050405020304" pitchFamily="18" charset="0"/>
              </a:rPr>
              <a:t>the surpassing riches of His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Mercy and Grace which He lavishes upon us (extravagant generosity).  Ephesians 1:7-8; 2:4; and 2:7</a:t>
            </a:r>
          </a:p>
          <a:p>
            <a:pPr marL="0" marR="0" indent="0">
              <a:spcBef>
                <a:spcPts val="0"/>
              </a:spcBef>
              <a:spcAft>
                <a:spcPts val="0"/>
              </a:spcAft>
              <a:buNone/>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God’s Mercy and Grace are as </a:t>
            </a:r>
            <a:r>
              <a:rPr lang="en-US" sz="3200" dirty="0">
                <a:latin typeface="Times New Roman" panose="02020603050405020304" pitchFamily="18" charset="0"/>
                <a:ea typeface="Calibri" panose="020F0502020204030204" pitchFamily="34" charset="0"/>
                <a:cs typeface="Times New Roman" panose="02020603050405020304" pitchFamily="18" charset="0"/>
              </a:rPr>
              <a:t>perfect, infinite, and divine as His love </a:t>
            </a:r>
          </a:p>
          <a:p>
            <a:pPr marL="0" marR="0" indent="0">
              <a:spcBef>
                <a:spcPts val="0"/>
              </a:spcBef>
              <a:spcAft>
                <a:spcPts val="0"/>
              </a:spcAft>
              <a:buNone/>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dirty="0">
                <a:latin typeface="Times New Roman" panose="02020603050405020304" pitchFamily="18" charset="0"/>
                <a:ea typeface="Calibri" panose="020F0502020204030204" pitchFamily="34" charset="0"/>
                <a:cs typeface="Times New Roman" panose="02020603050405020304" pitchFamily="18" charset="0"/>
              </a:rPr>
              <a:t>Therefore, they also exceed our ability to understand magnitude.</a:t>
            </a:r>
          </a:p>
          <a:p>
            <a:pPr marL="0" marR="0" indent="0">
              <a:spcBef>
                <a:spcPts val="0"/>
              </a:spcBef>
              <a:spcAft>
                <a:spcPts val="0"/>
              </a:spcAft>
              <a:buNone/>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dirty="0">
                <a:latin typeface="Times New Roman" panose="02020603050405020304" pitchFamily="18" charset="0"/>
                <a:ea typeface="Calibri" panose="020F0502020204030204" pitchFamily="34" charset="0"/>
                <a:cs typeface="Times New Roman" panose="02020603050405020304" pitchFamily="18" charset="0"/>
              </a:rPr>
              <a:t>Comfort in how much God loves and cares for us.</a:t>
            </a: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Mercy and Grace</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5</a:t>
            </a:fld>
            <a:endParaRPr lang="en-US" sz="2000" dirty="0"/>
          </a:p>
        </p:txBody>
      </p:sp>
    </p:spTree>
    <p:extLst>
      <p:ext uri="{BB962C8B-B14F-4D97-AF65-F5344CB8AC3E}">
        <p14:creationId xmlns:p14="http://schemas.microsoft.com/office/powerpoint/2010/main" val="262508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228600" y="1654630"/>
            <a:ext cx="11723914" cy="5203370"/>
          </a:xfrm>
        </p:spPr>
        <p:txBody>
          <a:bodyPr>
            <a:normAutofit/>
          </a:bodyPr>
          <a:lstStyle/>
          <a:p>
            <a:pPr marL="0" marR="0" indent="0">
              <a:spcBef>
                <a:spcPts val="0"/>
              </a:spcBef>
              <a:spcAft>
                <a:spcPts val="0"/>
              </a:spcAft>
              <a:buNone/>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Difference between Mercy and Grace is Nuanced</a:t>
            </a:r>
          </a:p>
          <a:p>
            <a:pPr marL="342900" marR="0" lvl="0" indent="-342900">
              <a:spcBef>
                <a:spcPts val="0"/>
              </a:spcBef>
              <a:spcAft>
                <a:spcPts val="0"/>
              </a:spcAft>
              <a:buFont typeface="Symbol" panose="05050102010706020507" pitchFamily="18" charset="2"/>
              <a:buChar char=""/>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Scripture often uses interchangeably</a:t>
            </a:r>
          </a:p>
          <a:p>
            <a:pPr marL="342900" marR="0" lvl="0" indent="-342900">
              <a:spcBef>
                <a:spcPts val="0"/>
              </a:spcBef>
              <a:spcAft>
                <a:spcPts val="0"/>
              </a:spcAft>
              <a:buFont typeface="Symbol" panose="05050102010706020507" pitchFamily="18" charset="2"/>
              <a:buChar char=""/>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Two sides of the same coin</a:t>
            </a:r>
          </a:p>
          <a:p>
            <a:pPr marL="342900" marR="0" lvl="0" indent="-342900">
              <a:spcBef>
                <a:spcPts val="0"/>
              </a:spcBef>
              <a:spcAft>
                <a:spcPts val="0"/>
              </a:spcAft>
              <a:buFont typeface="Symbol" panose="05050102010706020507" pitchFamily="18" charset="2"/>
              <a:buChar char=""/>
            </a:pPr>
            <a:r>
              <a:rPr lang="en-US" sz="4000" dirty="0">
                <a:latin typeface="Times New Roman" panose="02020603050405020304" pitchFamily="18" charset="0"/>
                <a:ea typeface="Calibri" panose="020F0502020204030204" pitchFamily="34" charset="0"/>
                <a:cs typeface="Times New Roman" panose="02020603050405020304" pitchFamily="18" charset="0"/>
              </a:rPr>
              <a:t>Two aspects to God’s love.</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But each serves a different purpose</a:t>
            </a:r>
          </a:p>
          <a:p>
            <a:pPr marL="342900" marR="0" lvl="0" indent="-342900">
              <a:spcBef>
                <a:spcPts val="0"/>
              </a:spcBef>
              <a:spcAft>
                <a:spcPts val="0"/>
              </a:spcAft>
              <a:buFont typeface="Symbol" panose="05050102010706020507" pitchFamily="18" charset="2"/>
              <a:buChar char=""/>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Each bestows a different blessing</a:t>
            </a:r>
          </a:p>
          <a:p>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Mercy versus Grace</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6</a:t>
            </a:fld>
            <a:endParaRPr lang="en-US" sz="2000" dirty="0"/>
          </a:p>
        </p:txBody>
      </p:sp>
    </p:spTree>
    <p:extLst>
      <p:ext uri="{BB962C8B-B14F-4D97-AF65-F5344CB8AC3E}">
        <p14:creationId xmlns:p14="http://schemas.microsoft.com/office/powerpoint/2010/main" val="2463672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538115"/>
            <a:ext cx="11287125" cy="5203370"/>
          </a:xfrm>
        </p:spPr>
        <p:txBody>
          <a:bodyPr>
            <a:normAutofit/>
          </a:bodyPr>
          <a:lstStyle/>
          <a:p>
            <a:pPr marL="0" indent="0">
              <a:buNone/>
            </a:pPr>
            <a:r>
              <a:rPr lang="en-US" sz="4000" b="1" dirty="0">
                <a:latin typeface="Times New Roman" panose="02020603050405020304" pitchFamily="18" charset="0"/>
                <a:cs typeface="Times New Roman" panose="02020603050405020304" pitchFamily="18" charset="0"/>
              </a:rPr>
              <a:t>Mercy is an act of compassion which relieves a person from a punishment or harm that </a:t>
            </a:r>
            <a:r>
              <a:rPr lang="en-US" sz="4000" b="1" u="sng" dirty="0">
                <a:latin typeface="Times New Roman" panose="02020603050405020304" pitchFamily="18" charset="0"/>
                <a:cs typeface="Times New Roman" panose="02020603050405020304" pitchFamily="18" charset="0"/>
              </a:rPr>
              <a:t>they deserve</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977265" y="493705"/>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Mercy</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7</a:t>
            </a:fld>
            <a:endParaRPr lang="en-US" sz="2000" dirty="0"/>
          </a:p>
        </p:txBody>
      </p:sp>
    </p:spTree>
    <p:extLst>
      <p:ext uri="{BB962C8B-B14F-4D97-AF65-F5344CB8AC3E}">
        <p14:creationId xmlns:p14="http://schemas.microsoft.com/office/powerpoint/2010/main" val="622997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166640"/>
            <a:ext cx="11287125" cy="5203370"/>
          </a:xfrm>
        </p:spPr>
        <p:txBody>
          <a:bodyPr>
            <a:normAutofit lnSpcReduction="10000"/>
          </a:bodyPr>
          <a:lstStyle/>
          <a:p>
            <a:pPr marL="0" indent="0">
              <a:buNone/>
            </a:pPr>
            <a:r>
              <a:rPr lang="en-US" sz="2800" b="1" dirty="0">
                <a:latin typeface="Times New Roman" panose="02020603050405020304" pitchFamily="18" charset="0"/>
                <a:cs typeface="Times New Roman" panose="02020603050405020304" pitchFamily="18" charset="0"/>
              </a:rPr>
              <a:t>God’s Law:  </a:t>
            </a:r>
            <a:r>
              <a:rPr lang="en-US" sz="2800" dirty="0">
                <a:latin typeface="Times New Roman" panose="02020603050405020304" pitchFamily="18" charset="0"/>
                <a:cs typeface="Times New Roman" panose="02020603050405020304" pitchFamily="18" charset="0"/>
              </a:rPr>
              <a:t>The Person who sins must die. Ezekiel 18:20; Romans 6:23</a:t>
            </a:r>
          </a:p>
          <a:p>
            <a:pPr marL="0" indent="0">
              <a:buNone/>
            </a:pPr>
            <a:endParaRPr lang="en-US" sz="2800" u="sng" dirty="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God’s Love: </a:t>
            </a:r>
            <a:r>
              <a:rPr lang="en-US" sz="2800" dirty="0">
                <a:latin typeface="Times New Roman" panose="02020603050405020304" pitchFamily="18" charset="0"/>
                <a:cs typeface="Times New Roman" panose="02020603050405020304" pitchFamily="18" charset="0"/>
              </a:rPr>
              <a:t>Because of God’s love and compassion:</a:t>
            </a:r>
          </a:p>
          <a:p>
            <a:r>
              <a:rPr lang="en-US" sz="2800" b="1" dirty="0">
                <a:latin typeface="Times New Roman" panose="02020603050405020304" pitchFamily="18" charset="0"/>
                <a:cs typeface="Times New Roman" panose="02020603050405020304" pitchFamily="18" charset="0"/>
              </a:rPr>
              <a:t>Mercy upon us</a:t>
            </a:r>
          </a:p>
          <a:p>
            <a:r>
              <a:rPr lang="en-US" sz="2800" b="1" dirty="0">
                <a:latin typeface="Times New Roman" panose="02020603050405020304" pitchFamily="18" charset="0"/>
                <a:cs typeface="Times New Roman" panose="02020603050405020304" pitchFamily="18" charset="0"/>
              </a:rPr>
              <a:t>Spares us from Death</a:t>
            </a:r>
          </a:p>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God’s Justice:</a:t>
            </a:r>
          </a:p>
          <a:p>
            <a:r>
              <a:rPr lang="en-US" sz="2800" b="1" dirty="0">
                <a:latin typeface="Times New Roman" panose="02020603050405020304" pitchFamily="18" charset="0"/>
                <a:cs typeface="Times New Roman" panose="02020603050405020304" pitchFamily="18" charset="0"/>
              </a:rPr>
              <a:t>Law is eternal and unchangeable</a:t>
            </a:r>
          </a:p>
          <a:p>
            <a:r>
              <a:rPr lang="en-US" sz="2800" b="1" dirty="0">
                <a:latin typeface="Times New Roman" panose="02020603050405020304" pitchFamily="18" charset="0"/>
                <a:cs typeface="Times New Roman" panose="02020603050405020304" pitchFamily="18" charset="0"/>
              </a:rPr>
              <a:t>Law demands death for sin</a:t>
            </a:r>
          </a:p>
          <a:p>
            <a:r>
              <a:rPr lang="en-US" sz="2800" b="1" dirty="0">
                <a:latin typeface="Times New Roman" panose="02020603050405020304" pitchFamily="18" charset="0"/>
                <a:cs typeface="Times New Roman" panose="02020603050405020304" pitchFamily="18" charset="0"/>
              </a:rPr>
              <a:t>God fulfilled requirements of the Law – Son died in our stead</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977265" y="230815"/>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Mercy</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8</a:t>
            </a:fld>
            <a:endParaRPr lang="en-US" sz="2000" dirty="0"/>
          </a:p>
        </p:txBody>
      </p:sp>
    </p:spTree>
    <p:extLst>
      <p:ext uri="{BB962C8B-B14F-4D97-AF65-F5344CB8AC3E}">
        <p14:creationId xmlns:p14="http://schemas.microsoft.com/office/powerpoint/2010/main" val="4081581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indent="0" algn="ctr">
              <a:buNone/>
            </a:pPr>
            <a:r>
              <a:rPr lang="en-US" sz="4400" b="1" dirty="0">
                <a:latin typeface="Times New Roman" panose="02020603050405020304" pitchFamily="18" charset="0"/>
                <a:cs typeface="Times New Roman" panose="02020603050405020304" pitchFamily="18" charset="0"/>
              </a:rPr>
              <a:t>God knew Christ’s Death in our Stead was Not Enough</a:t>
            </a:r>
          </a:p>
          <a:p>
            <a:pPr marL="0" indent="0">
              <a:buNone/>
            </a:pP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latin typeface="Times New Roman" panose="02020603050405020304" pitchFamily="18" charset="0"/>
                <a:cs typeface="Times New Roman" panose="02020603050405020304" pitchFamily="18" charset="0"/>
              </a:rPr>
              <a:t>Mercy</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9</a:t>
            </a:fld>
            <a:endParaRPr lang="en-US" sz="2000" dirty="0"/>
          </a:p>
        </p:txBody>
      </p:sp>
    </p:spTree>
    <p:extLst>
      <p:ext uri="{BB962C8B-B14F-4D97-AF65-F5344CB8AC3E}">
        <p14:creationId xmlns:p14="http://schemas.microsoft.com/office/powerpoint/2010/main" val="8169060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2000</TotalTime>
  <Words>3176</Words>
  <Application>Microsoft Office PowerPoint</Application>
  <PresentationFormat>Widescreen</PresentationFormat>
  <Paragraphs>378</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Symbol</vt:lpstr>
      <vt:lpstr>Times New Roman</vt:lpstr>
      <vt:lpstr>Celestial</vt:lpstr>
      <vt:lpstr>Partaking of the Lord’s Supper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 – The Perfect Sacrifice for Sin</dc:title>
  <dc:creator>BRIAN HALEY</dc:creator>
  <cp:lastModifiedBy>BRIAN HALEY</cp:lastModifiedBy>
  <cp:revision>123</cp:revision>
  <cp:lastPrinted>2020-06-28T06:34:07Z</cp:lastPrinted>
  <dcterms:created xsi:type="dcterms:W3CDTF">2019-10-26T20:38:42Z</dcterms:created>
  <dcterms:modified xsi:type="dcterms:W3CDTF">2021-02-28T14:47:45Z</dcterms:modified>
</cp:coreProperties>
</file>