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8" r:id="rId2"/>
    <p:sldId id="266" r:id="rId3"/>
    <p:sldId id="276" r:id="rId4"/>
    <p:sldId id="277" r:id="rId5"/>
    <p:sldId id="262" r:id="rId6"/>
    <p:sldId id="272" r:id="rId7"/>
    <p:sldId id="283" r:id="rId8"/>
    <p:sldId id="279" r:id="rId9"/>
    <p:sldId id="280" r:id="rId10"/>
    <p:sldId id="282" r:id="rId11"/>
    <p:sldId id="281" r:id="rId12"/>
    <p:sldId id="288" r:id="rId13"/>
    <p:sldId id="284" r:id="rId14"/>
    <p:sldId id="285" r:id="rId15"/>
    <p:sldId id="286" r:id="rId16"/>
    <p:sldId id="287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7" r:id="rId25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839EB-E82A-450F-BA15-EDF752E6C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2590" y="3314895"/>
            <a:ext cx="5937287" cy="2421464"/>
          </a:xfrm>
        </p:spPr>
        <p:txBody>
          <a:bodyPr>
            <a:normAutofit/>
          </a:bodyPr>
          <a:lstStyle/>
          <a:p>
            <a:r>
              <a:rPr lang="en-US" sz="4000" i="1" u="sng" dirty="0">
                <a:latin typeface="Book Antiqua" panose="02040602050305030304" pitchFamily="18" charset="0"/>
              </a:rPr>
              <a:t> Lesson 8:  Gal 5:1-15 </a:t>
            </a:r>
            <a:endParaRPr lang="en-US" sz="40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7642E-B5F1-43E5-86D7-A9EA6C88A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1582" y="5736361"/>
            <a:ext cx="5398295" cy="1405467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Book Antiqua" panose="02040602050305030304" pitchFamily="18" charset="0"/>
              </a:rPr>
              <a:t>Faith Working Through Love</a:t>
            </a:r>
          </a:p>
        </p:txBody>
      </p:sp>
    </p:spTree>
    <p:extLst>
      <p:ext uri="{BB962C8B-B14F-4D97-AF65-F5344CB8AC3E}">
        <p14:creationId xmlns:p14="http://schemas.microsoft.com/office/powerpoint/2010/main" val="2372316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96256C-6C49-42D8-B74A-68BA49311114}"/>
              </a:ext>
            </a:extLst>
          </p:cNvPr>
          <p:cNvSpPr txBox="1"/>
          <p:nvPr/>
        </p:nvSpPr>
        <p:spPr>
          <a:xfrm>
            <a:off x="427840" y="2736502"/>
            <a:ext cx="871616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Book Antiqua" panose="02040602050305030304" pitchFamily="18" charset="0"/>
              </a:rPr>
              <a:t>[Act 15:10 NKJV] </a:t>
            </a:r>
            <a:r>
              <a:rPr lang="en-US" sz="2800" dirty="0">
                <a:latin typeface="Book Antiqua" panose="02040602050305030304" pitchFamily="18" charset="0"/>
              </a:rPr>
              <a:t>10 "Now therefore, why do you test God by putting a </a:t>
            </a:r>
            <a:r>
              <a:rPr lang="en-US" sz="2800" u="sng" dirty="0">
                <a:latin typeface="Book Antiqua" panose="02040602050305030304" pitchFamily="18" charset="0"/>
              </a:rPr>
              <a:t>yoke</a:t>
            </a:r>
            <a:r>
              <a:rPr lang="en-US" sz="2800" dirty="0">
                <a:latin typeface="Book Antiqua" panose="02040602050305030304" pitchFamily="18" charset="0"/>
              </a:rPr>
              <a:t> on the neck of the disciples which neither our fathers nor we were able to bear?</a:t>
            </a:r>
          </a:p>
        </p:txBody>
      </p:sp>
    </p:spTree>
    <p:extLst>
      <p:ext uri="{BB962C8B-B14F-4D97-AF65-F5344CB8AC3E}">
        <p14:creationId xmlns:p14="http://schemas.microsoft.com/office/powerpoint/2010/main" val="39007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88D1DD-D252-45F8-BD7C-D3EC6F5AB3DF}"/>
              </a:ext>
            </a:extLst>
          </p:cNvPr>
          <p:cNvSpPr txBox="1"/>
          <p:nvPr/>
        </p:nvSpPr>
        <p:spPr>
          <a:xfrm>
            <a:off x="285226" y="175320"/>
            <a:ext cx="8858774" cy="6507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u="sng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[Gal 5:1-6 NKJV] </a:t>
            </a:r>
            <a:r>
              <a:rPr lang="en-US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Stand fast therefore in the liberty by which Christ has made us free, and do not be entangled again with a yoke of bondage. 2 Indeed I, Paul, say to you that if you become circumcised, Christ will profit you nothing. 3 And I testify again to every man who becomes circumcised that he is a debtor to keep the whole law. 4 You have become estranged from Christ, you who [attempt to] be justified by law; you have fallen from grace. 5 For we through the Spirit eagerly wait for the hope of righteousness by faith. 6 For in Christ Jesus neither circumcision nor uncircumcision avails anything, but faith working through love.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DF6ABD0-2981-4F0C-BA64-CA37EA02BD59}"/>
              </a:ext>
            </a:extLst>
          </p:cNvPr>
          <p:cNvCxnSpPr/>
          <p:nvPr/>
        </p:nvCxnSpPr>
        <p:spPr>
          <a:xfrm>
            <a:off x="5117284" y="671119"/>
            <a:ext cx="1468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408B9A4-88F1-4FBC-BE46-D772CC460699}"/>
              </a:ext>
            </a:extLst>
          </p:cNvPr>
          <p:cNvCxnSpPr>
            <a:cxnSpLocks/>
          </p:cNvCxnSpPr>
          <p:nvPr/>
        </p:nvCxnSpPr>
        <p:spPr>
          <a:xfrm>
            <a:off x="1939255" y="1133912"/>
            <a:ext cx="36478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D0427A-D39D-44CD-8098-7A76B33E0936}"/>
              </a:ext>
            </a:extLst>
          </p:cNvPr>
          <p:cNvCxnSpPr>
            <a:cxnSpLocks/>
          </p:cNvCxnSpPr>
          <p:nvPr/>
        </p:nvCxnSpPr>
        <p:spPr>
          <a:xfrm>
            <a:off x="405468" y="1647038"/>
            <a:ext cx="62470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F90F41-61DE-41FC-81B4-49118205428F}"/>
              </a:ext>
            </a:extLst>
          </p:cNvPr>
          <p:cNvCxnSpPr/>
          <p:nvPr/>
        </p:nvCxnSpPr>
        <p:spPr>
          <a:xfrm>
            <a:off x="7115262" y="3113714"/>
            <a:ext cx="1468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D789D7-5980-4D88-B255-6414E16E7BB7}"/>
              </a:ext>
            </a:extLst>
          </p:cNvPr>
          <p:cNvCxnSpPr>
            <a:cxnSpLocks/>
          </p:cNvCxnSpPr>
          <p:nvPr/>
        </p:nvCxnSpPr>
        <p:spPr>
          <a:xfrm>
            <a:off x="405468" y="3617053"/>
            <a:ext cx="3017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D3A0E34-2C08-410A-A4DA-D990136CC291}"/>
              </a:ext>
            </a:extLst>
          </p:cNvPr>
          <p:cNvCxnSpPr>
            <a:cxnSpLocks/>
          </p:cNvCxnSpPr>
          <p:nvPr/>
        </p:nvCxnSpPr>
        <p:spPr>
          <a:xfrm>
            <a:off x="1954634" y="3113714"/>
            <a:ext cx="32884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AD53FB-BE2F-43D7-9621-7BB5FC662AE7}"/>
              </a:ext>
            </a:extLst>
          </p:cNvPr>
          <p:cNvCxnSpPr>
            <a:cxnSpLocks/>
          </p:cNvCxnSpPr>
          <p:nvPr/>
        </p:nvCxnSpPr>
        <p:spPr>
          <a:xfrm>
            <a:off x="405468" y="4608353"/>
            <a:ext cx="41665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9E9A15-B7A2-42E0-8981-0D2BF9B3D3DF}"/>
              </a:ext>
            </a:extLst>
          </p:cNvPr>
          <p:cNvCxnSpPr>
            <a:cxnSpLocks/>
          </p:cNvCxnSpPr>
          <p:nvPr/>
        </p:nvCxnSpPr>
        <p:spPr>
          <a:xfrm>
            <a:off x="2418826" y="4081244"/>
            <a:ext cx="61645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C3B17E-3A58-4F79-A36D-5F2450533BBD}"/>
              </a:ext>
            </a:extLst>
          </p:cNvPr>
          <p:cNvCxnSpPr/>
          <p:nvPr/>
        </p:nvCxnSpPr>
        <p:spPr>
          <a:xfrm flipH="1" flipV="1">
            <a:off x="5327009" y="3113714"/>
            <a:ext cx="1954635" cy="63616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53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88D1DD-D252-45F8-BD7C-D3EC6F5AB3DF}"/>
              </a:ext>
            </a:extLst>
          </p:cNvPr>
          <p:cNvSpPr txBox="1"/>
          <p:nvPr/>
        </p:nvSpPr>
        <p:spPr>
          <a:xfrm>
            <a:off x="285226" y="175320"/>
            <a:ext cx="8858774" cy="6507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u="sng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[Gal 5:1-6 NKJV] </a:t>
            </a:r>
            <a:r>
              <a:rPr lang="en-US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Stand fast therefore in the liberty by which Christ has made us free, and do not be entangled again with a yoke of bondage. 2 Indeed I, Paul, say to you that if you become circumcised, Christ will profit you nothing. 3 And I testify again to every man who becomes circumcised that he is a debtor to keep the whole law. 4 You have become estranged from Christ, you who [attempt to] be justified by law; you have fallen from grace. 5 For we through the Spirit eagerly wait for the hope of righteousness by faith. 6 For in Christ Jesus neither circumcision nor uncircumcision avails anything, but faith working through love.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DF6ABD0-2981-4F0C-BA64-CA37EA02BD59}"/>
              </a:ext>
            </a:extLst>
          </p:cNvPr>
          <p:cNvCxnSpPr/>
          <p:nvPr/>
        </p:nvCxnSpPr>
        <p:spPr>
          <a:xfrm>
            <a:off x="5117284" y="671119"/>
            <a:ext cx="1468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408B9A4-88F1-4FBC-BE46-D772CC460699}"/>
              </a:ext>
            </a:extLst>
          </p:cNvPr>
          <p:cNvCxnSpPr>
            <a:cxnSpLocks/>
          </p:cNvCxnSpPr>
          <p:nvPr/>
        </p:nvCxnSpPr>
        <p:spPr>
          <a:xfrm>
            <a:off x="1939255" y="1133912"/>
            <a:ext cx="36478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D0427A-D39D-44CD-8098-7A76B33E0936}"/>
              </a:ext>
            </a:extLst>
          </p:cNvPr>
          <p:cNvCxnSpPr>
            <a:cxnSpLocks/>
          </p:cNvCxnSpPr>
          <p:nvPr/>
        </p:nvCxnSpPr>
        <p:spPr>
          <a:xfrm>
            <a:off x="405468" y="1647038"/>
            <a:ext cx="62470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F90F41-61DE-41FC-81B4-49118205428F}"/>
              </a:ext>
            </a:extLst>
          </p:cNvPr>
          <p:cNvCxnSpPr/>
          <p:nvPr/>
        </p:nvCxnSpPr>
        <p:spPr>
          <a:xfrm>
            <a:off x="7115262" y="3113714"/>
            <a:ext cx="1468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D789D7-5980-4D88-B255-6414E16E7BB7}"/>
              </a:ext>
            </a:extLst>
          </p:cNvPr>
          <p:cNvCxnSpPr>
            <a:cxnSpLocks/>
          </p:cNvCxnSpPr>
          <p:nvPr/>
        </p:nvCxnSpPr>
        <p:spPr>
          <a:xfrm>
            <a:off x="405468" y="3617053"/>
            <a:ext cx="3017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D3A0E34-2C08-410A-A4DA-D990136CC291}"/>
              </a:ext>
            </a:extLst>
          </p:cNvPr>
          <p:cNvCxnSpPr>
            <a:cxnSpLocks/>
          </p:cNvCxnSpPr>
          <p:nvPr/>
        </p:nvCxnSpPr>
        <p:spPr>
          <a:xfrm>
            <a:off x="1954634" y="3113714"/>
            <a:ext cx="32884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AD53FB-BE2F-43D7-9621-7BB5FC662AE7}"/>
              </a:ext>
            </a:extLst>
          </p:cNvPr>
          <p:cNvCxnSpPr>
            <a:cxnSpLocks/>
          </p:cNvCxnSpPr>
          <p:nvPr/>
        </p:nvCxnSpPr>
        <p:spPr>
          <a:xfrm>
            <a:off x="405468" y="4608353"/>
            <a:ext cx="41665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9E9A15-B7A2-42E0-8981-0D2BF9B3D3DF}"/>
              </a:ext>
            </a:extLst>
          </p:cNvPr>
          <p:cNvCxnSpPr>
            <a:cxnSpLocks/>
          </p:cNvCxnSpPr>
          <p:nvPr/>
        </p:nvCxnSpPr>
        <p:spPr>
          <a:xfrm>
            <a:off x="2418826" y="4081244"/>
            <a:ext cx="61645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6D5CB68-1561-46DF-B91F-535752C8F49B}"/>
              </a:ext>
            </a:extLst>
          </p:cNvPr>
          <p:cNvCxnSpPr>
            <a:cxnSpLocks/>
          </p:cNvCxnSpPr>
          <p:nvPr/>
        </p:nvCxnSpPr>
        <p:spPr>
          <a:xfrm>
            <a:off x="3503802" y="5087923"/>
            <a:ext cx="34087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E92DEA-7F34-4702-83BC-642E2EFE4F9C}"/>
              </a:ext>
            </a:extLst>
          </p:cNvPr>
          <p:cNvCxnSpPr>
            <a:cxnSpLocks/>
          </p:cNvCxnSpPr>
          <p:nvPr/>
        </p:nvCxnSpPr>
        <p:spPr>
          <a:xfrm>
            <a:off x="6274965" y="4597168"/>
            <a:ext cx="27110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75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F5276E-2EA2-432A-93AB-B739F418DC15}"/>
              </a:ext>
            </a:extLst>
          </p:cNvPr>
          <p:cNvSpPr/>
          <p:nvPr/>
        </p:nvSpPr>
        <p:spPr>
          <a:xfrm>
            <a:off x="398477" y="346805"/>
            <a:ext cx="8569354" cy="2047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b="1" u="sng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Jhn</a:t>
            </a: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14:26 NKJV] 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 "But the </a:t>
            </a:r>
            <a:r>
              <a:rPr lang="en-US" sz="2800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Helper, the Holy Spirit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whom the Father will send in My name, He will </a:t>
            </a:r>
            <a:r>
              <a:rPr lang="en-US" sz="2800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 you all things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bring to your remembrance all things that I said to you.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92C21D-FF3A-4978-91D4-5A8A03F518D0}"/>
              </a:ext>
            </a:extLst>
          </p:cNvPr>
          <p:cNvSpPr/>
          <p:nvPr/>
        </p:nvSpPr>
        <p:spPr>
          <a:xfrm>
            <a:off x="398477" y="2992476"/>
            <a:ext cx="8569354" cy="3534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[1Co 2:12-13 NKJV] 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Now we have received, not the spirit of the world, but the Spirit who is from God, that </a:t>
            </a:r>
            <a:r>
              <a:rPr lang="en-US" sz="2800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might know the things 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have been freely given to us by God. 13 These things we also speak, not in words which man's wisdom teaches but which the </a:t>
            </a:r>
            <a:r>
              <a:rPr lang="en-US" sz="2800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Holy Spirit teaches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comparing spiritual things with spiritual.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DBA110-BC38-41ED-B767-068916F69C72}"/>
              </a:ext>
            </a:extLst>
          </p:cNvPr>
          <p:cNvSpPr/>
          <p:nvPr/>
        </p:nvSpPr>
        <p:spPr>
          <a:xfrm>
            <a:off x="385894" y="2014831"/>
            <a:ext cx="8623882" cy="303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b="1" u="sng" dirty="0" err="1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Jhn</a:t>
            </a: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16:12-13 NKJV] 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"I still have many things to say to you, but you cannot bear [them] now. 13 "However, when </a:t>
            </a:r>
            <a:r>
              <a:rPr lang="en-US" sz="2800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He, the Spirit of truth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has come, He </a:t>
            </a:r>
            <a:r>
              <a:rPr lang="en-US" sz="2800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 guide you 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 </a:t>
            </a:r>
            <a:r>
              <a:rPr lang="en-US" sz="2800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truth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for He will not speak on His own [authority], but whatever He hears He will speak; and He will tell you things to come.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7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88D1DD-D252-45F8-BD7C-D3EC6F5AB3DF}"/>
              </a:ext>
            </a:extLst>
          </p:cNvPr>
          <p:cNvSpPr txBox="1"/>
          <p:nvPr/>
        </p:nvSpPr>
        <p:spPr>
          <a:xfrm>
            <a:off x="285226" y="175320"/>
            <a:ext cx="8858774" cy="6507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u="sng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[Gal 5:1-6 NKJV] </a:t>
            </a:r>
            <a:r>
              <a:rPr lang="en-US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Stand fast therefore in the liberty by which Christ has made us free, and do not be entangled again with a yoke of bondage. 2 Indeed I, Paul, say to you that if you become circumcised, Christ will profit you nothing. 3 And I testify again to every man who becomes circumcised that he is a debtor to keep the whole law. 4 You have become estranged from Christ, you who [attempt to] be justified by law; you have fallen from grace. 5 For we through the Spirit eagerly wait for the hope of righteousness by faith. 6 For in Christ Jesus neither circumcision nor uncircumcision avails anything, but faith working through love.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454AC12-72E7-4541-9C89-54E16780C78F}"/>
              </a:ext>
            </a:extLst>
          </p:cNvPr>
          <p:cNvCxnSpPr>
            <a:cxnSpLocks/>
          </p:cNvCxnSpPr>
          <p:nvPr/>
        </p:nvCxnSpPr>
        <p:spPr>
          <a:xfrm>
            <a:off x="5452844" y="6096000"/>
            <a:ext cx="26257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979944D-AF10-40B3-B982-6513A007E6F6}"/>
              </a:ext>
            </a:extLst>
          </p:cNvPr>
          <p:cNvCxnSpPr>
            <a:cxnSpLocks/>
          </p:cNvCxnSpPr>
          <p:nvPr/>
        </p:nvCxnSpPr>
        <p:spPr>
          <a:xfrm>
            <a:off x="405468" y="6592349"/>
            <a:ext cx="20133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33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170B6C-1849-4AB9-8B59-4A2E0CD0F382}"/>
              </a:ext>
            </a:extLst>
          </p:cNvPr>
          <p:cNvSpPr/>
          <p:nvPr/>
        </p:nvSpPr>
        <p:spPr>
          <a:xfrm>
            <a:off x="176169" y="192947"/>
            <a:ext cx="8800051" cy="609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1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[Gal 5:7-12 NKJV]</a:t>
            </a:r>
            <a:r>
              <a:rPr lang="en-US" sz="31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 You ran well. Who hindered you from obeying the truth? 8 This persuasion does not [come] from Him who calls you. 9 A little leaven leavens the whole lump. 10 I have confidence in you, in the Lord, that you will have no other mind; but he who troubles you shall bear his judgment, whoever he is. 11 And I, brethren, if I still preach circumcision, why do I still suffer persecution? Then the offense of the cross has ceased. 12 I could wish that those who trouble you would even cut themselves off!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FC60BB9-69FE-4F8C-AC09-DE5FD6D41332}"/>
              </a:ext>
            </a:extLst>
          </p:cNvPr>
          <p:cNvCxnSpPr>
            <a:cxnSpLocks/>
          </p:cNvCxnSpPr>
          <p:nvPr/>
        </p:nvCxnSpPr>
        <p:spPr>
          <a:xfrm>
            <a:off x="3967993" y="752213"/>
            <a:ext cx="21056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0A15B57-5539-497F-93A1-68E294143FA2}"/>
              </a:ext>
            </a:extLst>
          </p:cNvPr>
          <p:cNvCxnSpPr>
            <a:cxnSpLocks/>
          </p:cNvCxnSpPr>
          <p:nvPr/>
        </p:nvCxnSpPr>
        <p:spPr>
          <a:xfrm>
            <a:off x="5679346" y="1280720"/>
            <a:ext cx="26257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1E5F87-4D80-48A2-A036-896BC2398A95}"/>
              </a:ext>
            </a:extLst>
          </p:cNvPr>
          <p:cNvCxnSpPr>
            <a:cxnSpLocks/>
          </p:cNvCxnSpPr>
          <p:nvPr/>
        </p:nvCxnSpPr>
        <p:spPr>
          <a:xfrm>
            <a:off x="4118995" y="1809226"/>
            <a:ext cx="31794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D540FA-AF8E-4A3E-8CFC-90FD8131D91F}"/>
              </a:ext>
            </a:extLst>
          </p:cNvPr>
          <p:cNvCxnSpPr>
            <a:cxnSpLocks/>
          </p:cNvCxnSpPr>
          <p:nvPr/>
        </p:nvCxnSpPr>
        <p:spPr>
          <a:xfrm>
            <a:off x="286624" y="2330741"/>
            <a:ext cx="6198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090638-3EDC-4F95-AD1C-471E2AD26B1B}"/>
              </a:ext>
            </a:extLst>
          </p:cNvPr>
          <p:cNvCxnSpPr>
            <a:cxnSpLocks/>
          </p:cNvCxnSpPr>
          <p:nvPr/>
        </p:nvCxnSpPr>
        <p:spPr>
          <a:xfrm>
            <a:off x="3624044" y="5662569"/>
            <a:ext cx="49509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D863231-72E7-4D44-AC9E-163461A5A5DE}"/>
              </a:ext>
            </a:extLst>
          </p:cNvPr>
          <p:cNvCxnSpPr>
            <a:cxnSpLocks/>
          </p:cNvCxnSpPr>
          <p:nvPr/>
        </p:nvCxnSpPr>
        <p:spPr>
          <a:xfrm>
            <a:off x="286624" y="6158917"/>
            <a:ext cx="74312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99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80E45E-DEBA-45B8-BB6F-4695C5A669B9}"/>
              </a:ext>
            </a:extLst>
          </p:cNvPr>
          <p:cNvSpPr/>
          <p:nvPr/>
        </p:nvSpPr>
        <p:spPr>
          <a:xfrm>
            <a:off x="826315" y="2480773"/>
            <a:ext cx="77640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Book Antiqua" panose="02040602050305030304" pitchFamily="18" charset="0"/>
              </a:rPr>
              <a:t>[</a:t>
            </a:r>
            <a:r>
              <a:rPr lang="en-US" sz="2800" b="1" u="sng" dirty="0" err="1">
                <a:latin typeface="Book Antiqua" panose="02040602050305030304" pitchFamily="18" charset="0"/>
              </a:rPr>
              <a:t>Deu</a:t>
            </a:r>
            <a:r>
              <a:rPr lang="en-US" sz="2800" b="1" u="sng" dirty="0">
                <a:latin typeface="Book Antiqua" panose="02040602050305030304" pitchFamily="18" charset="0"/>
              </a:rPr>
              <a:t> 23:1 NKJV] </a:t>
            </a:r>
            <a:r>
              <a:rPr lang="en-US" sz="2800" dirty="0">
                <a:latin typeface="Book Antiqua" panose="02040602050305030304" pitchFamily="18" charset="0"/>
              </a:rPr>
              <a:t>1 "He who is emasculated by crushing or mutilation shall not enter the assembly of the LORD.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E513B4-4FA0-4ED9-A0BC-01CE1C430059}"/>
              </a:ext>
            </a:extLst>
          </p:cNvPr>
          <p:cNvSpPr/>
          <p:nvPr/>
        </p:nvSpPr>
        <p:spPr>
          <a:xfrm>
            <a:off x="593252" y="719248"/>
            <a:ext cx="8230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u="sng" dirty="0">
                <a:latin typeface="Book Antiqua" panose="02040602050305030304" pitchFamily="18" charset="0"/>
              </a:rPr>
              <a:t>Those Excluded from the Congregation</a:t>
            </a:r>
          </a:p>
        </p:txBody>
      </p:sp>
    </p:spTree>
    <p:extLst>
      <p:ext uri="{BB962C8B-B14F-4D97-AF65-F5344CB8AC3E}">
        <p14:creationId xmlns:p14="http://schemas.microsoft.com/office/powerpoint/2010/main" val="300060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170B6C-1849-4AB9-8B59-4A2E0CD0F382}"/>
              </a:ext>
            </a:extLst>
          </p:cNvPr>
          <p:cNvSpPr/>
          <p:nvPr/>
        </p:nvSpPr>
        <p:spPr>
          <a:xfrm>
            <a:off x="176169" y="192947"/>
            <a:ext cx="8800051" cy="609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1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[Gal 5:7-12 NKJV]</a:t>
            </a:r>
            <a:r>
              <a:rPr lang="en-US" sz="31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 You ran well. Who hindered you from obeying the truth? 8 This persuasion does not [come] from Him who calls you. 9 A little leaven leavens the whole lump. 10 I have confidence in you, in the Lord, that you will have no other mind; but he who troubles you shall bear his judgment, whoever he is. 11 And I, brethren, if I still preach circumcision, why do I still suffer persecution? Then the offense of the cross has ceased. 12 I could wish that those who trouble you would even cut themselves off!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FC60BB9-69FE-4F8C-AC09-DE5FD6D41332}"/>
              </a:ext>
            </a:extLst>
          </p:cNvPr>
          <p:cNvCxnSpPr>
            <a:cxnSpLocks/>
          </p:cNvCxnSpPr>
          <p:nvPr/>
        </p:nvCxnSpPr>
        <p:spPr>
          <a:xfrm>
            <a:off x="3967993" y="752213"/>
            <a:ext cx="21056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0A15B57-5539-497F-93A1-68E294143FA2}"/>
              </a:ext>
            </a:extLst>
          </p:cNvPr>
          <p:cNvCxnSpPr>
            <a:cxnSpLocks/>
          </p:cNvCxnSpPr>
          <p:nvPr/>
        </p:nvCxnSpPr>
        <p:spPr>
          <a:xfrm>
            <a:off x="5679346" y="1280720"/>
            <a:ext cx="26257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1E5F87-4D80-48A2-A036-896BC2398A95}"/>
              </a:ext>
            </a:extLst>
          </p:cNvPr>
          <p:cNvCxnSpPr>
            <a:cxnSpLocks/>
          </p:cNvCxnSpPr>
          <p:nvPr/>
        </p:nvCxnSpPr>
        <p:spPr>
          <a:xfrm>
            <a:off x="4118995" y="1809226"/>
            <a:ext cx="31794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D540FA-AF8E-4A3E-8CFC-90FD8131D91F}"/>
              </a:ext>
            </a:extLst>
          </p:cNvPr>
          <p:cNvCxnSpPr>
            <a:cxnSpLocks/>
          </p:cNvCxnSpPr>
          <p:nvPr/>
        </p:nvCxnSpPr>
        <p:spPr>
          <a:xfrm>
            <a:off x="286624" y="2330741"/>
            <a:ext cx="6198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090638-3EDC-4F95-AD1C-471E2AD26B1B}"/>
              </a:ext>
            </a:extLst>
          </p:cNvPr>
          <p:cNvCxnSpPr>
            <a:cxnSpLocks/>
          </p:cNvCxnSpPr>
          <p:nvPr/>
        </p:nvCxnSpPr>
        <p:spPr>
          <a:xfrm>
            <a:off x="3624044" y="5662569"/>
            <a:ext cx="49509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D863231-72E7-4D44-AC9E-163461A5A5DE}"/>
              </a:ext>
            </a:extLst>
          </p:cNvPr>
          <p:cNvCxnSpPr>
            <a:cxnSpLocks/>
          </p:cNvCxnSpPr>
          <p:nvPr/>
        </p:nvCxnSpPr>
        <p:spPr>
          <a:xfrm>
            <a:off x="286624" y="6158917"/>
            <a:ext cx="74312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5CA9CD-A7AE-4DCA-8EE9-01A81B1F1FF5}"/>
              </a:ext>
            </a:extLst>
          </p:cNvPr>
          <p:cNvCxnSpPr>
            <a:cxnSpLocks/>
          </p:cNvCxnSpPr>
          <p:nvPr/>
        </p:nvCxnSpPr>
        <p:spPr>
          <a:xfrm>
            <a:off x="5788404" y="5085126"/>
            <a:ext cx="2653717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13C2951-79F7-4266-84F5-49E8D6AAF8C5}"/>
              </a:ext>
            </a:extLst>
          </p:cNvPr>
          <p:cNvCxnSpPr>
            <a:cxnSpLocks/>
          </p:cNvCxnSpPr>
          <p:nvPr/>
        </p:nvCxnSpPr>
        <p:spPr>
          <a:xfrm>
            <a:off x="286624" y="5589864"/>
            <a:ext cx="837501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76AC13-6DA3-4FE3-8B80-D21B8425F926}"/>
              </a:ext>
            </a:extLst>
          </p:cNvPr>
          <p:cNvSpPr/>
          <p:nvPr/>
        </p:nvSpPr>
        <p:spPr>
          <a:xfrm>
            <a:off x="419450" y="1946247"/>
            <a:ext cx="8649049" cy="4592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[Gal 5:13-15 NKJV]</a:t>
            </a:r>
            <a:r>
              <a:rPr lang="en-US" sz="32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 For you, brethren, have been called to liberty; only do not [use] liberty as an opportunity for the flesh, but through love serve one another. 14 For all the law is fulfilled in one word, [even] in this: "You shall love your neighbor as yourself." 15 But if you bite and devour one another, beware lest you be consumed by one another!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AD9E81-F72E-4BDE-8CE3-9A2E5D34E7C7}"/>
              </a:ext>
            </a:extLst>
          </p:cNvPr>
          <p:cNvSpPr/>
          <p:nvPr/>
        </p:nvSpPr>
        <p:spPr>
          <a:xfrm>
            <a:off x="1480901" y="643747"/>
            <a:ext cx="6526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u="sng" dirty="0">
                <a:latin typeface="Book Antiqua" panose="02040602050305030304" pitchFamily="18" charset="0"/>
              </a:rPr>
              <a:t>Obligations of Liberty (5:13-15)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E8CB87-CDC7-4F22-B9DA-A1705C78E717}"/>
              </a:ext>
            </a:extLst>
          </p:cNvPr>
          <p:cNvCxnSpPr>
            <a:cxnSpLocks/>
          </p:cNvCxnSpPr>
          <p:nvPr/>
        </p:nvCxnSpPr>
        <p:spPr>
          <a:xfrm>
            <a:off x="1543573" y="3067575"/>
            <a:ext cx="26257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14542D-A471-4458-A491-476C89C197C8}"/>
              </a:ext>
            </a:extLst>
          </p:cNvPr>
          <p:cNvCxnSpPr>
            <a:cxnSpLocks/>
          </p:cNvCxnSpPr>
          <p:nvPr/>
        </p:nvCxnSpPr>
        <p:spPr>
          <a:xfrm>
            <a:off x="5381293" y="3067575"/>
            <a:ext cx="32509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043F19-B123-4FF4-A696-F527B29A8847}"/>
              </a:ext>
            </a:extLst>
          </p:cNvPr>
          <p:cNvCxnSpPr>
            <a:cxnSpLocks/>
          </p:cNvCxnSpPr>
          <p:nvPr/>
        </p:nvCxnSpPr>
        <p:spPr>
          <a:xfrm>
            <a:off x="3850547" y="3612859"/>
            <a:ext cx="2197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32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DCE261-7791-4CA5-9485-0480522DA7CE}"/>
              </a:ext>
            </a:extLst>
          </p:cNvPr>
          <p:cNvSpPr txBox="1"/>
          <p:nvPr/>
        </p:nvSpPr>
        <p:spPr>
          <a:xfrm>
            <a:off x="2753053" y="736594"/>
            <a:ext cx="3637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Book Antiqua" panose="02040602050305030304" pitchFamily="18" charset="0"/>
              </a:rPr>
              <a:t>Review: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E09D49-06B4-4ADC-B76F-83115D821E6D}"/>
              </a:ext>
            </a:extLst>
          </p:cNvPr>
          <p:cNvSpPr/>
          <p:nvPr/>
        </p:nvSpPr>
        <p:spPr>
          <a:xfrm>
            <a:off x="834705" y="2099156"/>
            <a:ext cx="78479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Chapters 1-2:</a:t>
            </a:r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Authenticity of the gospel and Paul’s apostleship defended.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8130F8-416B-457B-84EF-66A67E306109}"/>
              </a:ext>
            </a:extLst>
          </p:cNvPr>
          <p:cNvSpPr/>
          <p:nvPr/>
        </p:nvSpPr>
        <p:spPr>
          <a:xfrm>
            <a:off x="834705" y="4058316"/>
            <a:ext cx="77807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Chapters 3-4:</a:t>
            </a:r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 of justification by faith (apart from law) defended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64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9D4F22-4B39-46A9-AF12-F2E2A3E5EF70}"/>
              </a:ext>
            </a:extLst>
          </p:cNvPr>
          <p:cNvSpPr/>
          <p:nvPr/>
        </p:nvSpPr>
        <p:spPr>
          <a:xfrm>
            <a:off x="801148" y="2548631"/>
            <a:ext cx="7864679" cy="1760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[Rom 6:15 NKJV]</a:t>
            </a:r>
            <a:r>
              <a:rPr lang="en-US" sz="32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 What then? Shall we sin because we are not under law but under grace? Certainly not!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613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76AC13-6DA3-4FE3-8B80-D21B8425F926}"/>
              </a:ext>
            </a:extLst>
          </p:cNvPr>
          <p:cNvSpPr/>
          <p:nvPr/>
        </p:nvSpPr>
        <p:spPr>
          <a:xfrm>
            <a:off x="419450" y="1946247"/>
            <a:ext cx="8649049" cy="4592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[Gal 5:13-15 NKJV]</a:t>
            </a:r>
            <a:r>
              <a:rPr lang="en-US" sz="32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 For you, brethren, have been called to liberty; only do not [use] liberty as an opportunity for the flesh, but through love serve one another. 14 For all the law is fulfilled in one word, [even] in this: "You shall love your neighbor as yourself." 15 But if you bite and devour one another, beware lest you be consumed by one another!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AD9E81-F72E-4BDE-8CE3-9A2E5D34E7C7}"/>
              </a:ext>
            </a:extLst>
          </p:cNvPr>
          <p:cNvSpPr/>
          <p:nvPr/>
        </p:nvSpPr>
        <p:spPr>
          <a:xfrm>
            <a:off x="1480901" y="643747"/>
            <a:ext cx="6526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u="sng" dirty="0">
                <a:latin typeface="Book Antiqua" panose="02040602050305030304" pitchFamily="18" charset="0"/>
              </a:rPr>
              <a:t>Obligations of Liberty (5:13-15)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E8CB87-CDC7-4F22-B9DA-A1705C78E717}"/>
              </a:ext>
            </a:extLst>
          </p:cNvPr>
          <p:cNvCxnSpPr>
            <a:cxnSpLocks/>
          </p:cNvCxnSpPr>
          <p:nvPr/>
        </p:nvCxnSpPr>
        <p:spPr>
          <a:xfrm>
            <a:off x="1543573" y="3067575"/>
            <a:ext cx="26257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14542D-A471-4458-A491-476C89C197C8}"/>
              </a:ext>
            </a:extLst>
          </p:cNvPr>
          <p:cNvCxnSpPr>
            <a:cxnSpLocks/>
          </p:cNvCxnSpPr>
          <p:nvPr/>
        </p:nvCxnSpPr>
        <p:spPr>
          <a:xfrm>
            <a:off x="5381293" y="3067575"/>
            <a:ext cx="32509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043F19-B123-4FF4-A696-F527B29A8847}"/>
              </a:ext>
            </a:extLst>
          </p:cNvPr>
          <p:cNvCxnSpPr>
            <a:cxnSpLocks/>
          </p:cNvCxnSpPr>
          <p:nvPr/>
        </p:nvCxnSpPr>
        <p:spPr>
          <a:xfrm>
            <a:off x="3850547" y="3612859"/>
            <a:ext cx="2197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8166B16-DC57-4C0F-A5E3-CF0EC6652897}"/>
              </a:ext>
            </a:extLst>
          </p:cNvPr>
          <p:cNvCxnSpPr>
            <a:cxnSpLocks/>
          </p:cNvCxnSpPr>
          <p:nvPr/>
        </p:nvCxnSpPr>
        <p:spPr>
          <a:xfrm>
            <a:off x="1375794" y="4174921"/>
            <a:ext cx="3120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90F733-E046-4A94-B895-203EA71630B3}"/>
              </a:ext>
            </a:extLst>
          </p:cNvPr>
          <p:cNvCxnSpPr>
            <a:cxnSpLocks/>
          </p:cNvCxnSpPr>
          <p:nvPr/>
        </p:nvCxnSpPr>
        <p:spPr>
          <a:xfrm>
            <a:off x="511728" y="5248712"/>
            <a:ext cx="54696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72955C-01D4-4AC0-9C3C-DF30CD4787AC}"/>
              </a:ext>
            </a:extLst>
          </p:cNvPr>
          <p:cNvCxnSpPr>
            <a:cxnSpLocks/>
          </p:cNvCxnSpPr>
          <p:nvPr/>
        </p:nvCxnSpPr>
        <p:spPr>
          <a:xfrm>
            <a:off x="7256477" y="4745373"/>
            <a:ext cx="160229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89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025283-ECE2-4D1C-9B1A-C2B4CA816393}"/>
              </a:ext>
            </a:extLst>
          </p:cNvPr>
          <p:cNvSpPr/>
          <p:nvPr/>
        </p:nvSpPr>
        <p:spPr>
          <a:xfrm>
            <a:off x="192947" y="1413063"/>
            <a:ext cx="895105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Book Antiqua" panose="02040602050305030304" pitchFamily="18" charset="0"/>
              </a:rPr>
              <a:t>[Mat 22:37-40 NKJV] </a:t>
            </a:r>
            <a:r>
              <a:rPr lang="en-US" sz="3200" dirty="0">
                <a:latin typeface="Book Antiqua" panose="02040602050305030304" pitchFamily="18" charset="0"/>
              </a:rPr>
              <a:t>37 Jesus said to him, "'You shall love the LORD your God with all your heart, with all your soul, and with all your mind.' 38 "This is [the] first and great commandment. 39 "And </a:t>
            </a:r>
            <a:r>
              <a:rPr lang="en-US" sz="3200" u="sng" dirty="0">
                <a:latin typeface="Book Antiqua" panose="02040602050305030304" pitchFamily="18" charset="0"/>
              </a:rPr>
              <a:t>[the] second </a:t>
            </a:r>
            <a:r>
              <a:rPr lang="en-US" sz="3200" dirty="0">
                <a:latin typeface="Book Antiqua" panose="02040602050305030304" pitchFamily="18" charset="0"/>
              </a:rPr>
              <a:t>[is] like it: </a:t>
            </a: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'You shall love your neighbor as yourself.'</a:t>
            </a:r>
            <a:r>
              <a:rPr lang="en-US" sz="3200" dirty="0">
                <a:latin typeface="Book Antiqua" panose="02040602050305030304" pitchFamily="18" charset="0"/>
              </a:rPr>
              <a:t> 40 "On these </a:t>
            </a:r>
            <a:r>
              <a:rPr lang="en-US" sz="3200" u="sng" dirty="0">
                <a:latin typeface="Book Antiqua" panose="02040602050305030304" pitchFamily="18" charset="0"/>
              </a:rPr>
              <a:t>two commandments hang all the Law and the Prophets.</a:t>
            </a:r>
            <a:r>
              <a:rPr lang="en-US" sz="3200" dirty="0">
                <a:latin typeface="Book Antiqua" panose="02040602050305030304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681745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7F8F08-25CE-4755-A2EE-9D99470DBF22}"/>
              </a:ext>
            </a:extLst>
          </p:cNvPr>
          <p:cNvSpPr/>
          <p:nvPr/>
        </p:nvSpPr>
        <p:spPr>
          <a:xfrm>
            <a:off x="545285" y="1065402"/>
            <a:ext cx="8598715" cy="5020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[Rom 13:8-10 NKJV] 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Owe no one anything except to </a:t>
            </a:r>
            <a:r>
              <a:rPr lang="en-US" sz="2800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love one another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for he who </a:t>
            </a:r>
            <a:r>
              <a:rPr lang="en-US" sz="2800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loves another has fulfilled the law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9 For the commandments, "You shall not commit adultery," "You shall not murder," "You shall not steal," "You shall not bear false witness," "You shall not covet," and if [there is] any other commandment, are [all] summed up in this saying, namely, "</a:t>
            </a:r>
            <a:r>
              <a:rPr lang="en-US" sz="2800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shall love your neighbor as yourself."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800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Love does no harm to a neighbor; therefore love [is] the fulfillment of the law</a:t>
            </a: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641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76AC13-6DA3-4FE3-8B80-D21B8425F926}"/>
              </a:ext>
            </a:extLst>
          </p:cNvPr>
          <p:cNvSpPr/>
          <p:nvPr/>
        </p:nvSpPr>
        <p:spPr>
          <a:xfrm>
            <a:off x="419450" y="1946247"/>
            <a:ext cx="8649049" cy="4592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[Gal 5:13-15 NKJV]</a:t>
            </a:r>
            <a:r>
              <a:rPr lang="en-US" sz="32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 For you, brethren, have been called to liberty; only do not [use] liberty as an opportunity for the flesh, but through love serve one another. 14 For all the law is fulfilled in one word, [even] in this: "You shall love your neighbor as yourself." 15 But if you bite and devour one another, beware lest you be consumed by one another!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AD9E81-F72E-4BDE-8CE3-9A2E5D34E7C7}"/>
              </a:ext>
            </a:extLst>
          </p:cNvPr>
          <p:cNvSpPr/>
          <p:nvPr/>
        </p:nvSpPr>
        <p:spPr>
          <a:xfrm>
            <a:off x="1480901" y="643747"/>
            <a:ext cx="6526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u="sng" dirty="0">
                <a:latin typeface="Book Antiqua" panose="02040602050305030304" pitchFamily="18" charset="0"/>
              </a:rPr>
              <a:t>Obligations of Liberty (5:13-15)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E8CB87-CDC7-4F22-B9DA-A1705C78E717}"/>
              </a:ext>
            </a:extLst>
          </p:cNvPr>
          <p:cNvCxnSpPr>
            <a:cxnSpLocks/>
          </p:cNvCxnSpPr>
          <p:nvPr/>
        </p:nvCxnSpPr>
        <p:spPr>
          <a:xfrm>
            <a:off x="1543573" y="3067575"/>
            <a:ext cx="26257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14542D-A471-4458-A491-476C89C197C8}"/>
              </a:ext>
            </a:extLst>
          </p:cNvPr>
          <p:cNvCxnSpPr>
            <a:cxnSpLocks/>
          </p:cNvCxnSpPr>
          <p:nvPr/>
        </p:nvCxnSpPr>
        <p:spPr>
          <a:xfrm>
            <a:off x="5381293" y="3067575"/>
            <a:ext cx="32509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043F19-B123-4FF4-A696-F527B29A8847}"/>
              </a:ext>
            </a:extLst>
          </p:cNvPr>
          <p:cNvCxnSpPr>
            <a:cxnSpLocks/>
          </p:cNvCxnSpPr>
          <p:nvPr/>
        </p:nvCxnSpPr>
        <p:spPr>
          <a:xfrm>
            <a:off x="3850547" y="3612859"/>
            <a:ext cx="2197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8166B16-DC57-4C0F-A5E3-CF0EC6652897}"/>
              </a:ext>
            </a:extLst>
          </p:cNvPr>
          <p:cNvCxnSpPr>
            <a:cxnSpLocks/>
          </p:cNvCxnSpPr>
          <p:nvPr/>
        </p:nvCxnSpPr>
        <p:spPr>
          <a:xfrm>
            <a:off x="1375794" y="4174921"/>
            <a:ext cx="3120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90F733-E046-4A94-B895-203EA71630B3}"/>
              </a:ext>
            </a:extLst>
          </p:cNvPr>
          <p:cNvCxnSpPr>
            <a:cxnSpLocks/>
          </p:cNvCxnSpPr>
          <p:nvPr/>
        </p:nvCxnSpPr>
        <p:spPr>
          <a:xfrm>
            <a:off x="511728" y="5248712"/>
            <a:ext cx="54696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72955C-01D4-4AC0-9C3C-DF30CD4787AC}"/>
              </a:ext>
            </a:extLst>
          </p:cNvPr>
          <p:cNvCxnSpPr>
            <a:cxnSpLocks/>
          </p:cNvCxnSpPr>
          <p:nvPr/>
        </p:nvCxnSpPr>
        <p:spPr>
          <a:xfrm>
            <a:off x="7256477" y="4745373"/>
            <a:ext cx="160229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D3049AE-C6A1-4160-BD9B-3C9D597299AB}"/>
              </a:ext>
            </a:extLst>
          </p:cNvPr>
          <p:cNvCxnSpPr>
            <a:cxnSpLocks/>
          </p:cNvCxnSpPr>
          <p:nvPr/>
        </p:nvCxnSpPr>
        <p:spPr>
          <a:xfrm>
            <a:off x="1098958" y="6416180"/>
            <a:ext cx="4573398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99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690551-D11D-484E-93E4-4B59CD519E36}"/>
              </a:ext>
            </a:extLst>
          </p:cNvPr>
          <p:cNvSpPr/>
          <p:nvPr/>
        </p:nvSpPr>
        <p:spPr>
          <a:xfrm>
            <a:off x="-511727" y="1577131"/>
            <a:ext cx="9655727" cy="4797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from man. V11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Neither I received. V12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Chosen– v15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Proximity to Apostles. V17-18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of the Apostle – v21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Right hand of fellowship. (Chap 2:9)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Peter’s Rebuke  Chap2:14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I’ve made my case: I have Authority, Gospel is true.  </a:t>
            </a:r>
          </a:p>
          <a:p>
            <a:pPr marL="1600200" lvl="3" indent="-2286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Presents - Living by faith and being justified through faith and not the law Chap2:16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3B75B8-3449-4663-83B6-5039457DC774}"/>
              </a:ext>
            </a:extLst>
          </p:cNvPr>
          <p:cNvSpPr/>
          <p:nvPr/>
        </p:nvSpPr>
        <p:spPr>
          <a:xfrm>
            <a:off x="826316" y="245189"/>
            <a:ext cx="78479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Chapters 1-2:</a:t>
            </a:r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Authenticity of the gospel and Paul’s apostleship defended.</a:t>
            </a: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6F67F4-3111-4A91-8FEB-B43146720E10}"/>
              </a:ext>
            </a:extLst>
          </p:cNvPr>
          <p:cNvCxnSpPr/>
          <p:nvPr/>
        </p:nvCxnSpPr>
        <p:spPr>
          <a:xfrm>
            <a:off x="276837" y="1359017"/>
            <a:ext cx="864904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45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1DABB9-BCCB-4A15-B96E-77E4ED962FAF}"/>
              </a:ext>
            </a:extLst>
          </p:cNvPr>
          <p:cNvSpPr/>
          <p:nvPr/>
        </p:nvSpPr>
        <p:spPr>
          <a:xfrm>
            <a:off x="960539" y="283270"/>
            <a:ext cx="77807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Chapters 3-4:</a:t>
            </a:r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 of justification by faith (apart from law) defended</a:t>
            </a:r>
            <a:endParaRPr lang="en-US" sz="28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6048E6D-7E0F-4978-B8DE-A909B4622885}"/>
              </a:ext>
            </a:extLst>
          </p:cNvPr>
          <p:cNvCxnSpPr/>
          <p:nvPr/>
        </p:nvCxnSpPr>
        <p:spPr>
          <a:xfrm>
            <a:off x="276837" y="1359017"/>
            <a:ext cx="864904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FCB1FFE0-A809-429F-9676-21270D59E1E2}"/>
              </a:ext>
            </a:extLst>
          </p:cNvPr>
          <p:cNvSpPr/>
          <p:nvPr/>
        </p:nvSpPr>
        <p:spPr>
          <a:xfrm>
            <a:off x="-159391" y="1480658"/>
            <a:ext cx="9202723" cy="5166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marR="0" lvl="2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Made perfect by Flesh? </a:t>
            </a:r>
            <a:r>
              <a:rPr lang="en-US" sz="24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v3 </a:t>
            </a:r>
            <a:r>
              <a:rPr lang="en-US" sz="2400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Having begun in the Spirit, are you now being made perfect by the flesh?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SONS OF ABRAHAM </a:t>
            </a:r>
            <a:r>
              <a:rPr lang="en-US" sz="24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V7 “</a:t>
            </a:r>
            <a:r>
              <a:rPr lang="en-US" sz="2400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 those who are of faith are sons of Abraham.”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GOSPEL TO ABRAHAM </a:t>
            </a:r>
            <a:r>
              <a:rPr lang="en-US" sz="24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–V8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CURSE </a:t>
            </a:r>
            <a:r>
              <a:rPr lang="en-US" sz="24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V10 – </a:t>
            </a:r>
            <a:r>
              <a:rPr lang="en-US" sz="2400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“Cursed is everyone who does not continue in all things where are written in the book of the law, to do them”.</a:t>
            </a:r>
            <a:r>
              <a:rPr lang="en-US" sz="24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JUSTIFIED</a:t>
            </a:r>
            <a:r>
              <a:rPr lang="en-US" sz="24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V11 “no one is justified by the law in the sight of God”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REEDEMED</a:t>
            </a:r>
            <a:r>
              <a:rPr lang="en-US" sz="24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-V13-14 </a:t>
            </a:r>
            <a:r>
              <a:rPr lang="en-US" sz="2400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“Christ redeems us from that curse</a:t>
            </a:r>
            <a:r>
              <a:rPr lang="en-US" sz="24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  Granting all access to the Blessing given to Abraham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8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FDBAF9-08DE-476C-8835-2C085A8F4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377" y="1206703"/>
            <a:ext cx="1547769" cy="1273165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0C67858B-A91B-40FD-A29F-658C20FFC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8289" y="4536739"/>
            <a:ext cx="1161945" cy="116194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4E9C52-DEA2-436B-8955-CDF846F3A409}"/>
              </a:ext>
            </a:extLst>
          </p:cNvPr>
          <p:cNvCxnSpPr>
            <a:cxnSpLocks/>
          </p:cNvCxnSpPr>
          <p:nvPr/>
        </p:nvCxnSpPr>
        <p:spPr>
          <a:xfrm>
            <a:off x="2029262" y="2479868"/>
            <a:ext cx="0" cy="7411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FE0005C-B1BA-441D-B4F0-BB0EC41071DE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2029262" y="3934437"/>
            <a:ext cx="0" cy="6023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4448AD9-5F93-45B9-9BFA-1063A8CB485C}"/>
              </a:ext>
            </a:extLst>
          </p:cNvPr>
          <p:cNvCxnSpPr>
            <a:cxnSpLocks/>
          </p:cNvCxnSpPr>
          <p:nvPr/>
        </p:nvCxnSpPr>
        <p:spPr>
          <a:xfrm>
            <a:off x="2356083" y="4781332"/>
            <a:ext cx="63768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94377C5-8847-4105-9631-8E99460DB5D0}"/>
              </a:ext>
            </a:extLst>
          </p:cNvPr>
          <p:cNvSpPr txBox="1"/>
          <p:nvPr/>
        </p:nvSpPr>
        <p:spPr>
          <a:xfrm>
            <a:off x="124246" y="2903247"/>
            <a:ext cx="16145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Covenant to Abraham</a:t>
            </a:r>
          </a:p>
        </p:txBody>
      </p:sp>
      <p:pic>
        <p:nvPicPr>
          <p:cNvPr id="24" name="Graphic 23" descr="Man">
            <a:extLst>
              <a:ext uri="{FF2B5EF4-FFF2-40B4-BE49-F238E27FC236}">
                <a16:creationId xmlns:a16="http://schemas.microsoft.com/office/drawing/2014/main" id="{5689607F-4EED-44EB-8482-6696B148BF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5125" y="3554406"/>
            <a:ext cx="1161945" cy="1161945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86F8C85-E9A2-47DA-9905-4D2E0AA258C9}"/>
              </a:ext>
            </a:extLst>
          </p:cNvPr>
          <p:cNvCxnSpPr>
            <a:cxnSpLocks/>
          </p:cNvCxnSpPr>
          <p:nvPr/>
        </p:nvCxnSpPr>
        <p:spPr>
          <a:xfrm>
            <a:off x="2156146" y="4311897"/>
            <a:ext cx="3707759" cy="0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FBF7B8-7F28-446F-BAC7-EDD4F2CB94C9}"/>
              </a:ext>
            </a:extLst>
          </p:cNvPr>
          <p:cNvSpPr txBox="1"/>
          <p:nvPr/>
        </p:nvSpPr>
        <p:spPr>
          <a:xfrm>
            <a:off x="3298744" y="3825049"/>
            <a:ext cx="16145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436yrs</a:t>
            </a:r>
          </a:p>
        </p:txBody>
      </p:sp>
      <p:pic>
        <p:nvPicPr>
          <p:cNvPr id="30" name="Graphic 29" descr="Handshake">
            <a:extLst>
              <a:ext uri="{FF2B5EF4-FFF2-40B4-BE49-F238E27FC236}">
                <a16:creationId xmlns:a16="http://schemas.microsoft.com/office/drawing/2014/main" id="{26703E1D-9801-4AAD-A37D-6A03FD30D9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91372" y="3165140"/>
            <a:ext cx="914400" cy="903518"/>
          </a:xfrm>
          <a:prstGeom prst="rect">
            <a:avLst/>
          </a:prstGeom>
        </p:spPr>
      </p:pic>
      <p:pic>
        <p:nvPicPr>
          <p:cNvPr id="34" name="Graphic 33" descr="Gavel">
            <a:extLst>
              <a:ext uri="{FF2B5EF4-FFF2-40B4-BE49-F238E27FC236}">
                <a16:creationId xmlns:a16="http://schemas.microsoft.com/office/drawing/2014/main" id="{1F7EE836-DF0B-428A-92A4-05D1CC9326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99098" y="193241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EE358DD-6089-4D4E-AAC2-DE677363F814}"/>
              </a:ext>
            </a:extLst>
          </p:cNvPr>
          <p:cNvSpPr txBox="1"/>
          <p:nvPr/>
        </p:nvSpPr>
        <p:spPr>
          <a:xfrm>
            <a:off x="4306480" y="1994943"/>
            <a:ext cx="161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Mosaic Law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A1A405-8BD3-4EAE-9A22-1C66AB382D89}"/>
              </a:ext>
            </a:extLst>
          </p:cNvPr>
          <p:cNvSpPr txBox="1"/>
          <p:nvPr/>
        </p:nvSpPr>
        <p:spPr>
          <a:xfrm>
            <a:off x="3578123" y="4871489"/>
            <a:ext cx="2787582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Abraham’s Seed</a:t>
            </a:r>
          </a:p>
          <a:p>
            <a:pPr algn="ctr"/>
            <a:r>
              <a:rPr lang="en-US" sz="2600" dirty="0">
                <a:latin typeface="Book Antiqua" panose="02040602050305030304" pitchFamily="18" charset="0"/>
              </a:rPr>
              <a:t>Promise – Blessing for all Nations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50ABF65-3523-4DB1-8E7E-AB4DF26A3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191" y="263378"/>
            <a:ext cx="1547769" cy="1273165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72812C6-5DA5-40B1-B98F-B90C7D575385}"/>
              </a:ext>
            </a:extLst>
          </p:cNvPr>
          <p:cNvCxnSpPr>
            <a:cxnSpLocks/>
          </p:cNvCxnSpPr>
          <p:nvPr/>
        </p:nvCxnSpPr>
        <p:spPr>
          <a:xfrm>
            <a:off x="6076859" y="1519718"/>
            <a:ext cx="1" cy="4295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D4E2515-9B2B-48C3-A2AE-A09FD28A2261}"/>
              </a:ext>
            </a:extLst>
          </p:cNvPr>
          <p:cNvCxnSpPr>
            <a:cxnSpLocks/>
          </p:cNvCxnSpPr>
          <p:nvPr/>
        </p:nvCxnSpPr>
        <p:spPr>
          <a:xfrm flipH="1" flipV="1">
            <a:off x="6098796" y="2846817"/>
            <a:ext cx="25690" cy="6349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Heart">
            <a:extLst>
              <a:ext uri="{FF2B5EF4-FFF2-40B4-BE49-F238E27FC236}">
                <a16:creationId xmlns:a16="http://schemas.microsoft.com/office/drawing/2014/main" id="{8D8E7F73-9B99-43D6-837C-E21D0A22A43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24738" y="3801951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E0CFBEB-7D71-4458-B953-7DC685C7D9ED}"/>
              </a:ext>
            </a:extLst>
          </p:cNvPr>
          <p:cNvSpPr txBox="1"/>
          <p:nvPr/>
        </p:nvSpPr>
        <p:spPr>
          <a:xfrm>
            <a:off x="7726912" y="3450384"/>
            <a:ext cx="16145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Christ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0C3FB9C8-4120-47FC-A670-F094546F3FFC}"/>
              </a:ext>
            </a:extLst>
          </p:cNvPr>
          <p:cNvSpPr/>
          <p:nvPr/>
        </p:nvSpPr>
        <p:spPr>
          <a:xfrm rot="5400000">
            <a:off x="7352886" y="313740"/>
            <a:ext cx="486509" cy="262591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E6B740-2D44-4666-A075-1E71646F2EE6}"/>
              </a:ext>
            </a:extLst>
          </p:cNvPr>
          <p:cNvSpPr txBox="1"/>
          <p:nvPr/>
        </p:nvSpPr>
        <p:spPr>
          <a:xfrm>
            <a:off x="6536028" y="1715606"/>
            <a:ext cx="21202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What is the Law for?</a:t>
            </a:r>
          </a:p>
        </p:txBody>
      </p:sp>
    </p:spTree>
    <p:extLst>
      <p:ext uri="{BB962C8B-B14F-4D97-AF65-F5344CB8AC3E}">
        <p14:creationId xmlns:p14="http://schemas.microsoft.com/office/powerpoint/2010/main" val="35741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FDBAF9-08DE-476C-8835-2C085A8F4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377" y="1206703"/>
            <a:ext cx="1547769" cy="1273165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0C67858B-A91B-40FD-A29F-658C20FFC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8289" y="4536739"/>
            <a:ext cx="1161945" cy="116194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4E9C52-DEA2-436B-8955-CDF846F3A409}"/>
              </a:ext>
            </a:extLst>
          </p:cNvPr>
          <p:cNvCxnSpPr>
            <a:cxnSpLocks/>
          </p:cNvCxnSpPr>
          <p:nvPr/>
        </p:nvCxnSpPr>
        <p:spPr>
          <a:xfrm>
            <a:off x="2029262" y="2479868"/>
            <a:ext cx="0" cy="7411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FE0005C-B1BA-441D-B4F0-BB0EC41071DE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2029262" y="3934437"/>
            <a:ext cx="0" cy="6023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4448AD9-5F93-45B9-9BFA-1063A8CB485C}"/>
              </a:ext>
            </a:extLst>
          </p:cNvPr>
          <p:cNvCxnSpPr>
            <a:cxnSpLocks/>
          </p:cNvCxnSpPr>
          <p:nvPr/>
        </p:nvCxnSpPr>
        <p:spPr>
          <a:xfrm>
            <a:off x="2356083" y="4781332"/>
            <a:ext cx="63768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94377C5-8847-4105-9631-8E99460DB5D0}"/>
              </a:ext>
            </a:extLst>
          </p:cNvPr>
          <p:cNvSpPr txBox="1"/>
          <p:nvPr/>
        </p:nvSpPr>
        <p:spPr>
          <a:xfrm>
            <a:off x="124246" y="2903247"/>
            <a:ext cx="16145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Covenant to Abraham</a:t>
            </a:r>
          </a:p>
        </p:txBody>
      </p:sp>
      <p:pic>
        <p:nvPicPr>
          <p:cNvPr id="24" name="Graphic 23" descr="Man">
            <a:extLst>
              <a:ext uri="{FF2B5EF4-FFF2-40B4-BE49-F238E27FC236}">
                <a16:creationId xmlns:a16="http://schemas.microsoft.com/office/drawing/2014/main" id="{5689607F-4EED-44EB-8482-6696B148BF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5125" y="3554406"/>
            <a:ext cx="1161945" cy="1161945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86F8C85-E9A2-47DA-9905-4D2E0AA258C9}"/>
              </a:ext>
            </a:extLst>
          </p:cNvPr>
          <p:cNvCxnSpPr>
            <a:cxnSpLocks/>
          </p:cNvCxnSpPr>
          <p:nvPr/>
        </p:nvCxnSpPr>
        <p:spPr>
          <a:xfrm>
            <a:off x="2156146" y="4311897"/>
            <a:ext cx="3707759" cy="0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FBF7B8-7F28-446F-BAC7-EDD4F2CB94C9}"/>
              </a:ext>
            </a:extLst>
          </p:cNvPr>
          <p:cNvSpPr txBox="1"/>
          <p:nvPr/>
        </p:nvSpPr>
        <p:spPr>
          <a:xfrm>
            <a:off x="3298744" y="3825049"/>
            <a:ext cx="16145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436yrs</a:t>
            </a:r>
          </a:p>
        </p:txBody>
      </p:sp>
      <p:pic>
        <p:nvPicPr>
          <p:cNvPr id="30" name="Graphic 29" descr="Handshake">
            <a:extLst>
              <a:ext uri="{FF2B5EF4-FFF2-40B4-BE49-F238E27FC236}">
                <a16:creationId xmlns:a16="http://schemas.microsoft.com/office/drawing/2014/main" id="{26703E1D-9801-4AAD-A37D-6A03FD30D9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91372" y="3165140"/>
            <a:ext cx="914400" cy="903518"/>
          </a:xfrm>
          <a:prstGeom prst="rect">
            <a:avLst/>
          </a:prstGeom>
        </p:spPr>
      </p:pic>
      <p:pic>
        <p:nvPicPr>
          <p:cNvPr id="34" name="Graphic 33" descr="Gavel">
            <a:extLst>
              <a:ext uri="{FF2B5EF4-FFF2-40B4-BE49-F238E27FC236}">
                <a16:creationId xmlns:a16="http://schemas.microsoft.com/office/drawing/2014/main" id="{1F7EE836-DF0B-428A-92A4-05D1CC9326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99098" y="193241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EE358DD-6089-4D4E-AAC2-DE677363F814}"/>
              </a:ext>
            </a:extLst>
          </p:cNvPr>
          <p:cNvSpPr txBox="1"/>
          <p:nvPr/>
        </p:nvSpPr>
        <p:spPr>
          <a:xfrm>
            <a:off x="4306480" y="1994943"/>
            <a:ext cx="161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Mosaic Law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A1A405-8BD3-4EAE-9A22-1C66AB382D89}"/>
              </a:ext>
            </a:extLst>
          </p:cNvPr>
          <p:cNvSpPr txBox="1"/>
          <p:nvPr/>
        </p:nvSpPr>
        <p:spPr>
          <a:xfrm>
            <a:off x="3578123" y="4871489"/>
            <a:ext cx="2787582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Abraham’s Seed</a:t>
            </a:r>
          </a:p>
          <a:p>
            <a:pPr algn="ctr"/>
            <a:r>
              <a:rPr lang="en-US" sz="2600" dirty="0">
                <a:latin typeface="Book Antiqua" panose="02040602050305030304" pitchFamily="18" charset="0"/>
              </a:rPr>
              <a:t>Promise – Blessing for all Nations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50ABF65-3523-4DB1-8E7E-AB4DF26A3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191" y="263378"/>
            <a:ext cx="1547769" cy="1273165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72812C6-5DA5-40B1-B98F-B90C7D575385}"/>
              </a:ext>
            </a:extLst>
          </p:cNvPr>
          <p:cNvCxnSpPr>
            <a:cxnSpLocks/>
          </p:cNvCxnSpPr>
          <p:nvPr/>
        </p:nvCxnSpPr>
        <p:spPr>
          <a:xfrm>
            <a:off x="6076859" y="1519718"/>
            <a:ext cx="1" cy="4295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D4E2515-9B2B-48C3-A2AE-A09FD28A2261}"/>
              </a:ext>
            </a:extLst>
          </p:cNvPr>
          <p:cNvCxnSpPr>
            <a:cxnSpLocks/>
          </p:cNvCxnSpPr>
          <p:nvPr/>
        </p:nvCxnSpPr>
        <p:spPr>
          <a:xfrm flipH="1" flipV="1">
            <a:off x="6098796" y="2846817"/>
            <a:ext cx="25690" cy="6349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Heart">
            <a:extLst>
              <a:ext uri="{FF2B5EF4-FFF2-40B4-BE49-F238E27FC236}">
                <a16:creationId xmlns:a16="http://schemas.microsoft.com/office/drawing/2014/main" id="{8D8E7F73-9B99-43D6-837C-E21D0A22A43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24738" y="3801951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E0CFBEB-7D71-4458-B953-7DC685C7D9ED}"/>
              </a:ext>
            </a:extLst>
          </p:cNvPr>
          <p:cNvSpPr txBox="1"/>
          <p:nvPr/>
        </p:nvSpPr>
        <p:spPr>
          <a:xfrm>
            <a:off x="7726912" y="3450384"/>
            <a:ext cx="16145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Christ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0C3FB9C8-4120-47FC-A670-F094546F3FFC}"/>
              </a:ext>
            </a:extLst>
          </p:cNvPr>
          <p:cNvSpPr/>
          <p:nvPr/>
        </p:nvSpPr>
        <p:spPr>
          <a:xfrm rot="5400000">
            <a:off x="7352886" y="313740"/>
            <a:ext cx="486509" cy="262591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E6B740-2D44-4666-A075-1E71646F2EE6}"/>
              </a:ext>
            </a:extLst>
          </p:cNvPr>
          <p:cNvSpPr txBox="1"/>
          <p:nvPr/>
        </p:nvSpPr>
        <p:spPr>
          <a:xfrm>
            <a:off x="6536028" y="1715606"/>
            <a:ext cx="21202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Book Antiqua" panose="02040602050305030304" pitchFamily="18" charset="0"/>
              </a:rPr>
              <a:t>What is the Law for?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C9BE102-7299-424F-A99F-B032D412E9E4}"/>
              </a:ext>
            </a:extLst>
          </p:cNvPr>
          <p:cNvSpPr/>
          <p:nvPr/>
        </p:nvSpPr>
        <p:spPr>
          <a:xfrm>
            <a:off x="4299061" y="1618867"/>
            <a:ext cx="2647899" cy="163029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C2872C8-57FC-4301-93CA-405C7E8A2F15}"/>
              </a:ext>
            </a:extLst>
          </p:cNvPr>
          <p:cNvCxnSpPr>
            <a:cxnSpLocks/>
          </p:cNvCxnSpPr>
          <p:nvPr/>
        </p:nvCxnSpPr>
        <p:spPr>
          <a:xfrm flipH="1">
            <a:off x="2683559" y="2667699"/>
            <a:ext cx="1468991" cy="74111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397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094840-D362-4FC5-90A5-EEB23683D3F5}"/>
              </a:ext>
            </a:extLst>
          </p:cNvPr>
          <p:cNvSpPr txBox="1"/>
          <p:nvPr/>
        </p:nvSpPr>
        <p:spPr>
          <a:xfrm>
            <a:off x="1219025" y="2782669"/>
            <a:ext cx="67059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u="sng" dirty="0">
                <a:latin typeface="Book Antiqua" panose="02040602050305030304" pitchFamily="18" charset="0"/>
              </a:rPr>
              <a:t>CHAPTER 5:1-12</a:t>
            </a:r>
          </a:p>
        </p:txBody>
      </p:sp>
    </p:spTree>
    <p:extLst>
      <p:ext uri="{BB962C8B-B14F-4D97-AF65-F5344CB8AC3E}">
        <p14:creationId xmlns:p14="http://schemas.microsoft.com/office/powerpoint/2010/main" val="19734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72D64A-A668-4714-8C4F-C1CEC15582A5}"/>
              </a:ext>
            </a:extLst>
          </p:cNvPr>
          <p:cNvSpPr txBox="1"/>
          <p:nvPr/>
        </p:nvSpPr>
        <p:spPr>
          <a:xfrm>
            <a:off x="1219023" y="226395"/>
            <a:ext cx="67059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u="sng" dirty="0">
                <a:latin typeface="Book Antiqua" panose="02040602050305030304" pitchFamily="18" charset="0"/>
              </a:rPr>
              <a:t>The Danger of Apostasy (5:1-12)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F818AA-745A-4756-B534-78043EA4DC60}"/>
              </a:ext>
            </a:extLst>
          </p:cNvPr>
          <p:cNvSpPr txBox="1"/>
          <p:nvPr/>
        </p:nvSpPr>
        <p:spPr>
          <a:xfrm>
            <a:off x="775979" y="906553"/>
            <a:ext cx="7592037" cy="5801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NewRomanPSMT"/>
              </a:rPr>
              <a:t>Appeal to stand in freedom from the </a:t>
            </a:r>
            <a:r>
              <a:rPr lang="en-US" sz="2700" dirty="0" err="1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NewRomanPSMT"/>
              </a:rPr>
              <a:t>Mosaical</a:t>
            </a:r>
            <a:r>
              <a:rPr lang="en-US" sz="27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NewRomanPSMT"/>
              </a:rPr>
              <a:t> Law 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7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NewRomanPSMT"/>
              </a:rPr>
              <a:t>Consequences of reverting to the </a:t>
            </a:r>
            <a:r>
              <a:rPr lang="en-US" sz="2700" dirty="0" err="1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NewRomanPSMT"/>
              </a:rPr>
              <a:t>Mosaical</a:t>
            </a:r>
            <a:r>
              <a:rPr lang="en-US" sz="27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NewRomanPSMT"/>
              </a:rPr>
              <a:t> Law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7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NewRomanPSMT"/>
              </a:rPr>
              <a:t>Justification occurs through faith</a:t>
            </a:r>
            <a:endParaRPr lang="en-US" sz="27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7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NewRomanPSMT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NewRomanPSMT"/>
              </a:rPr>
              <a:t>Warning to beware of the influence of false teachers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7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NewRomanPSMT"/>
              </a:rPr>
              <a:t>Obligations of Liberty</a:t>
            </a:r>
            <a:endParaRPr lang="en-US" sz="27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8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88D1DD-D252-45F8-BD7C-D3EC6F5AB3DF}"/>
              </a:ext>
            </a:extLst>
          </p:cNvPr>
          <p:cNvSpPr txBox="1"/>
          <p:nvPr/>
        </p:nvSpPr>
        <p:spPr>
          <a:xfrm>
            <a:off x="285226" y="175320"/>
            <a:ext cx="8858774" cy="6507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u="sng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[Gal 5:1-6 NKJV] </a:t>
            </a:r>
            <a:r>
              <a:rPr lang="en-US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Stand fast therefore in the liberty by which Christ has made us free, and do not be entangled again with a yoke of bondage. 2 Indeed I, Paul, say to you that if you become circumcised, Christ will profit you nothing. 3 And I testify again to every man who becomes circumcised that he is a debtor to keep the whole law. 4 You have become estranged from Christ, you who [attempt to] be justified by law; you have fallen from grace. 5 For we through the Spirit eagerly wait for the hope of righteousness by faith. 6 For in Christ Jesus neither circumcision nor uncircumcision avails anything, but faith working through love.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B2CEC1-AEA3-4818-8314-DEC881DD005B}"/>
              </a:ext>
            </a:extLst>
          </p:cNvPr>
          <p:cNvCxnSpPr/>
          <p:nvPr/>
        </p:nvCxnSpPr>
        <p:spPr>
          <a:xfrm>
            <a:off x="5117284" y="671119"/>
            <a:ext cx="14680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7E91171-E2C9-40D3-B29F-992D2CF3FE8D}"/>
              </a:ext>
            </a:extLst>
          </p:cNvPr>
          <p:cNvCxnSpPr>
            <a:cxnSpLocks/>
          </p:cNvCxnSpPr>
          <p:nvPr/>
        </p:nvCxnSpPr>
        <p:spPr>
          <a:xfrm>
            <a:off x="2031533" y="1150690"/>
            <a:ext cx="35219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973BAB0-D5F7-41E3-9F10-931F2CCCA54C}"/>
              </a:ext>
            </a:extLst>
          </p:cNvPr>
          <p:cNvCxnSpPr>
            <a:cxnSpLocks/>
          </p:cNvCxnSpPr>
          <p:nvPr/>
        </p:nvCxnSpPr>
        <p:spPr>
          <a:xfrm>
            <a:off x="380300" y="1630260"/>
            <a:ext cx="62050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21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{4F298D29-6F3D-4EF9-AF92-339DAF933893}tf03457452</Template>
  <TotalTime>7574</TotalTime>
  <Words>1836</Words>
  <Application>Microsoft Office PowerPoint</Application>
  <PresentationFormat>On-screen Show (4:3)</PresentationFormat>
  <Paragraphs>68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Calibri</vt:lpstr>
      <vt:lpstr>Calibri Light</vt:lpstr>
      <vt:lpstr>Courier New</vt:lpstr>
      <vt:lpstr>Celestial</vt:lpstr>
      <vt:lpstr> Lesson 8:  Gal 5:1-15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Morolez, Alex</dc:creator>
  <cp:lastModifiedBy>Morolez, Alex</cp:lastModifiedBy>
  <cp:revision>52</cp:revision>
  <cp:lastPrinted>2021-02-04T00:57:20Z</cp:lastPrinted>
  <dcterms:created xsi:type="dcterms:W3CDTF">2021-02-02T18:55:08Z</dcterms:created>
  <dcterms:modified xsi:type="dcterms:W3CDTF">2021-02-10T21:56:27Z</dcterms:modified>
</cp:coreProperties>
</file>