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 id="305" r:id="rId3"/>
    <p:sldId id="292" r:id="rId4"/>
    <p:sldId id="293" r:id="rId5"/>
    <p:sldId id="294" r:id="rId6"/>
    <p:sldId id="295" r:id="rId7"/>
    <p:sldId id="296" r:id="rId8"/>
    <p:sldId id="297" r:id="rId9"/>
    <p:sldId id="298" r:id="rId10"/>
    <p:sldId id="310" r:id="rId11"/>
    <p:sldId id="277" r:id="rId12"/>
    <p:sldId id="279" r:id="rId13"/>
    <p:sldId id="306" r:id="rId14"/>
    <p:sldId id="280" r:id="rId15"/>
    <p:sldId id="281" r:id="rId16"/>
    <p:sldId id="308" r:id="rId17"/>
    <p:sldId id="282" r:id="rId18"/>
    <p:sldId id="283" r:id="rId19"/>
    <p:sldId id="309" r:id="rId20"/>
    <p:sldId id="284" r:id="rId21"/>
    <p:sldId id="285" r:id="rId22"/>
    <p:sldId id="299" r:id="rId23"/>
    <p:sldId id="286" r:id="rId24"/>
    <p:sldId id="287" r:id="rId25"/>
    <p:sldId id="288" r:id="rId26"/>
    <p:sldId id="290" r:id="rId27"/>
    <p:sldId id="300" r:id="rId28"/>
    <p:sldId id="301" r:id="rId29"/>
    <p:sldId id="302" r:id="rId30"/>
    <p:sldId id="304" r:id="rId31"/>
    <p:sldId id="311" r:id="rId32"/>
    <p:sldId id="312" r:id="rId33"/>
    <p:sldId id="29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58" autoAdjust="0"/>
    <p:restoredTop sz="90929"/>
  </p:normalViewPr>
  <p:slideViewPr>
    <p:cSldViewPr>
      <p:cViewPr>
        <p:scale>
          <a:sx n="90" d="100"/>
          <a:sy n="90" d="100"/>
        </p:scale>
        <p:origin x="56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n-US" altLang="en-US"/>
          </a:p>
        </p:txBody>
      </p:sp>
      <p:sp>
        <p:nvSpPr>
          <p:cNvPr id="5" name="Footer Placeholder 4"/>
          <p:cNvSpPr>
            <a:spLocks noGrp="1"/>
          </p:cNvSpPr>
          <p:nvPr>
            <p:ph type="ftr" sz="quarter" idx="11"/>
          </p:nvPr>
        </p:nvSpPr>
        <p:spPr>
          <a:xfrm>
            <a:off x="1921934" y="5054602"/>
            <a:ext cx="4064860" cy="279400"/>
          </a:xfrm>
        </p:spPr>
        <p:txBody>
          <a:bodyPr/>
          <a:lstStyle/>
          <a:p>
            <a:endParaRPr lang="en-US" altLang="en-US"/>
          </a:p>
        </p:txBody>
      </p:sp>
      <p:sp>
        <p:nvSpPr>
          <p:cNvPr id="6" name="Slide Number Placeholder 5"/>
          <p:cNvSpPr>
            <a:spLocks noGrp="1"/>
          </p:cNvSpPr>
          <p:nvPr>
            <p:ph type="sldNum" sz="quarter" idx="12"/>
          </p:nvPr>
        </p:nvSpPr>
        <p:spPr>
          <a:xfrm>
            <a:off x="6817317" y="5054602"/>
            <a:ext cx="413483" cy="279400"/>
          </a:xfrm>
        </p:spPr>
        <p:txBody>
          <a:bodyPr/>
          <a:lstStyle/>
          <a:p>
            <a:fld id="{3D376951-6798-49B4-B282-772A2160ED20}" type="slidenum">
              <a:rPr lang="en-US" altLang="en-US" smtClean="0"/>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14501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6FB5BD8-3048-4C53-B51E-048BA1E72FFC}" type="slidenum">
              <a:rPr lang="en-US" altLang="en-US" smtClean="0"/>
              <a:pPr/>
              <a:t>‹#›</a:t>
            </a:fld>
            <a:endParaRPr lang="en-US" altLang="en-US"/>
          </a:p>
        </p:txBody>
      </p:sp>
    </p:spTree>
    <p:extLst>
      <p:ext uri="{BB962C8B-B14F-4D97-AF65-F5344CB8AC3E}">
        <p14:creationId xmlns:p14="http://schemas.microsoft.com/office/powerpoint/2010/main" val="265207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6FB5BD8-3048-4C53-B51E-048BA1E72FFC}" type="slidenum">
              <a:rPr lang="en-US" altLang="en-US" smtClean="0"/>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27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6FB5BD8-3048-4C53-B51E-048BA1E72FFC}" type="slidenum">
              <a:rPr lang="en-US" altLang="en-US" smtClean="0"/>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493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6FB5BD8-3048-4C53-B51E-048BA1E72FFC}" type="slidenum">
              <a:rPr lang="en-US" altLang="en-US" smtClean="0"/>
              <a:pPr/>
              <a:t>‹#›</a:t>
            </a:fld>
            <a:endParaRPr lang="en-US" altLang="en-US"/>
          </a:p>
        </p:txBody>
      </p:sp>
    </p:spTree>
    <p:extLst>
      <p:ext uri="{BB962C8B-B14F-4D97-AF65-F5344CB8AC3E}">
        <p14:creationId xmlns:p14="http://schemas.microsoft.com/office/powerpoint/2010/main" val="3675466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6FB5BD8-3048-4C53-B51E-048BA1E72FFC}" type="slidenum">
              <a:rPr lang="en-US" altLang="en-US" smtClean="0"/>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642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6FB5BD8-3048-4C53-B51E-048BA1E72FFC}" type="slidenum">
              <a:rPr lang="en-US" altLang="en-US" smtClean="0"/>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3167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A112104-E20D-49F2-89C3-4AC6918EBF82}" type="slidenum">
              <a:rPr lang="en-US" altLang="en-US" smtClean="0"/>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47280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E8EC5F1-CAFB-45FD-B5FE-76D6E66169B1}" type="slidenum">
              <a:rPr lang="en-US" altLang="en-US" smtClean="0"/>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09344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482F1AE-9560-44A3-B6CE-6A869CD222F6}" type="slidenum">
              <a:rPr lang="en-US" altLang="en-US" smtClean="0"/>
              <a:pPr/>
              <a:t>‹#›</a:t>
            </a:fld>
            <a:endParaRPr lang="en-US" altLang="en-US"/>
          </a:p>
        </p:txBody>
      </p:sp>
    </p:spTree>
    <p:extLst>
      <p:ext uri="{BB962C8B-B14F-4D97-AF65-F5344CB8AC3E}">
        <p14:creationId xmlns:p14="http://schemas.microsoft.com/office/powerpoint/2010/main" val="205977672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1D793D8-3AAF-497B-9050-54BC4ADAF444}" type="slidenum">
              <a:rPr lang="en-US" altLang="en-US" smtClean="0"/>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438276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FCDD514-C768-427C-93F0-70E436E7A11B}" type="slidenum">
              <a:rPr lang="en-US" altLang="en-US" smtClean="0"/>
              <a:pPr/>
              <a:t>‹#›</a:t>
            </a:fld>
            <a:endParaRPr lang="en-US" altLang="en-US"/>
          </a:p>
        </p:txBody>
      </p:sp>
    </p:spTree>
    <p:extLst>
      <p:ext uri="{BB962C8B-B14F-4D97-AF65-F5344CB8AC3E}">
        <p14:creationId xmlns:p14="http://schemas.microsoft.com/office/powerpoint/2010/main" val="252713113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F8EE282-7B95-48B5-B94E-58156437B3CF}" type="slidenum">
              <a:rPr lang="en-US" altLang="en-US" smtClean="0"/>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17185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92F4ADA-F349-4EDF-BE0B-3AC45FC12F86}" type="slidenum">
              <a:rPr lang="en-US" altLang="en-US" smtClean="0"/>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93922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3C1D5A7C-946A-4B1C-B21F-FEBF8EEA3481}" type="slidenum">
              <a:rPr lang="en-US" altLang="en-US" smtClean="0"/>
              <a:pPr/>
              <a:t>‹#›</a:t>
            </a:fld>
            <a:endParaRPr lang="en-US" altLang="en-US"/>
          </a:p>
        </p:txBody>
      </p:sp>
    </p:spTree>
    <p:extLst>
      <p:ext uri="{BB962C8B-B14F-4D97-AF65-F5344CB8AC3E}">
        <p14:creationId xmlns:p14="http://schemas.microsoft.com/office/powerpoint/2010/main" val="205837342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DA64D5E-A7C1-42FC-9624-1626AE5C9E08}" type="slidenum">
              <a:rPr lang="en-US" altLang="en-US" smtClean="0"/>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303275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7741692-C3C4-401C-AE2F-A6CB814B4554}" type="slidenum">
              <a:rPr lang="en-US" altLang="en-US" smtClean="0"/>
              <a:pPr/>
              <a:t>‹#›</a:t>
            </a:fld>
            <a:endParaRPr lang="en-US" altLang="en-US"/>
          </a:p>
        </p:txBody>
      </p:sp>
    </p:spTree>
    <p:extLst>
      <p:ext uri="{BB962C8B-B14F-4D97-AF65-F5344CB8AC3E}">
        <p14:creationId xmlns:p14="http://schemas.microsoft.com/office/powerpoint/2010/main" val="225694677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FB5BD8-3048-4C53-B51E-048BA1E72FFC}" type="slidenum">
              <a:rPr lang="en-US" altLang="en-US" smtClean="0"/>
              <a:pPr/>
              <a:t>‹#›</a:t>
            </a:fld>
            <a:endParaRPr lang="en-US" altLang="en-US"/>
          </a:p>
        </p:txBody>
      </p:sp>
    </p:spTree>
    <p:extLst>
      <p:ext uri="{BB962C8B-B14F-4D97-AF65-F5344CB8AC3E}">
        <p14:creationId xmlns:p14="http://schemas.microsoft.com/office/powerpoint/2010/main" val="23503070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p:wipe dir="r"/>
  </p:transition>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biblegateway.com/passage/?search=James%201%3A9-11&amp;version=NLT#fen-NLT-30236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7887C9A-2615-42D2-92B7-38147277C2F1}"/>
              </a:ext>
            </a:extLst>
          </p:cNvPr>
          <p:cNvSpPr>
            <a:spLocks noGrp="1" noChangeArrowheads="1"/>
          </p:cNvSpPr>
          <p:nvPr>
            <p:ph type="title"/>
          </p:nvPr>
        </p:nvSpPr>
        <p:spPr>
          <a:xfrm>
            <a:off x="685800" y="685800"/>
            <a:ext cx="7772400" cy="1828800"/>
          </a:xfrm>
        </p:spPr>
        <p:txBody>
          <a:bodyPr>
            <a:normAutofit fontScale="90000"/>
          </a:bodyPr>
          <a:lstStyle/>
          <a:p>
            <a:r>
              <a:rPr lang="en-US" altLang="en-US" sz="4800" dirty="0"/>
              <a:t>A TRUTH &amp; REALITY CHECK</a:t>
            </a:r>
            <a:br>
              <a:rPr lang="en-US" altLang="en-US" dirty="0"/>
            </a:br>
            <a:r>
              <a:rPr lang="en-US" altLang="en-US" sz="2700" dirty="0"/>
              <a:t>James 1:1-18</a:t>
            </a:r>
          </a:p>
        </p:txBody>
      </p:sp>
      <p:pic>
        <p:nvPicPr>
          <p:cNvPr id="1026" name="Picture 2" descr="Truth cliparts">
            <a:extLst>
              <a:ext uri="{FF2B5EF4-FFF2-40B4-BE49-F238E27FC236}">
                <a16:creationId xmlns:a16="http://schemas.microsoft.com/office/drawing/2014/main" id="{9D551791-FC50-4437-AB21-DA4F15EB7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496065"/>
            <a:ext cx="61722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870CFD-6261-4037-8351-D644F0BE0461}"/>
              </a:ext>
            </a:extLst>
          </p:cNvPr>
          <p:cNvPicPr>
            <a:picLocks noChangeAspect="1"/>
          </p:cNvPicPr>
          <p:nvPr/>
        </p:nvPicPr>
        <p:blipFill>
          <a:blip r:embed="rId2"/>
          <a:stretch>
            <a:fillRect/>
          </a:stretch>
        </p:blipFill>
        <p:spPr>
          <a:xfrm>
            <a:off x="1371600" y="952500"/>
            <a:ext cx="6400800" cy="4953000"/>
          </a:xfrm>
          <a:prstGeom prst="rect">
            <a:avLst/>
          </a:prstGeom>
        </p:spPr>
      </p:pic>
    </p:spTree>
    <p:extLst>
      <p:ext uri="{BB962C8B-B14F-4D97-AF65-F5344CB8AC3E}">
        <p14:creationId xmlns:p14="http://schemas.microsoft.com/office/powerpoint/2010/main" val="2360528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B3FEF23-2ECE-4F93-810E-1C8F93790D18}"/>
              </a:ext>
            </a:extLst>
          </p:cNvPr>
          <p:cNvSpPr>
            <a:spLocks noGrp="1" noChangeArrowheads="1"/>
          </p:cNvSpPr>
          <p:nvPr>
            <p:ph type="title"/>
          </p:nvPr>
        </p:nvSpPr>
        <p:spPr>
          <a:xfrm>
            <a:off x="1176865" y="915337"/>
            <a:ext cx="6798735" cy="1370663"/>
          </a:xfrm>
        </p:spPr>
        <p:txBody>
          <a:bodyPr>
            <a:noAutofit/>
          </a:bodyPr>
          <a:lstStyle/>
          <a:p>
            <a:r>
              <a:rPr lang="en-US" altLang="en-US" sz="4400" b="1" dirty="0">
                <a:solidFill>
                  <a:schemeClr val="tx1"/>
                </a:solidFill>
              </a:rPr>
              <a:t>1. Remember that problems can work to your benefit.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D4FCB56-C0A6-4C58-8CE7-7E1DFBBB8F4D}"/>
              </a:ext>
            </a:extLst>
          </p:cNvPr>
          <p:cNvSpPr>
            <a:spLocks noGrp="1" noChangeArrowheads="1"/>
          </p:cNvSpPr>
          <p:nvPr>
            <p:ph type="title"/>
          </p:nvPr>
        </p:nvSpPr>
        <p:spPr/>
        <p:txBody>
          <a:bodyPr/>
          <a:lstStyle/>
          <a:p>
            <a:r>
              <a:rPr lang="en-US" altLang="en-US"/>
              <a:t>James 1:2</a:t>
            </a:r>
          </a:p>
        </p:txBody>
      </p:sp>
      <p:sp>
        <p:nvSpPr>
          <p:cNvPr id="30723" name="Rectangle 3">
            <a:extLst>
              <a:ext uri="{FF2B5EF4-FFF2-40B4-BE49-F238E27FC236}">
                <a16:creationId xmlns:a16="http://schemas.microsoft.com/office/drawing/2014/main" id="{58CF66AF-AF0B-41CF-B500-918D8F3F418D}"/>
              </a:ext>
            </a:extLst>
          </p:cNvPr>
          <p:cNvSpPr>
            <a:spLocks noGrp="1" noChangeArrowheads="1"/>
          </p:cNvSpPr>
          <p:nvPr>
            <p:ph idx="1"/>
          </p:nvPr>
        </p:nvSpPr>
        <p:spPr/>
        <p:txBody>
          <a:bodyPr>
            <a:normAutofit/>
          </a:bodyPr>
          <a:lstStyle/>
          <a:p>
            <a:r>
              <a:rPr lang="en-US" sz="3600" baseline="30000" dirty="0"/>
              <a:t>2</a:t>
            </a:r>
            <a:r>
              <a:rPr lang="en-US" sz="3600" dirty="0"/>
              <a:t> Count it all joy, my brothers, when you meet trials of various kinds,</a:t>
            </a:r>
            <a:endParaRPr lang="en-US" altLang="en-US" sz="3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6E861F-668B-4D86-9480-B24081E404FB}"/>
              </a:ext>
            </a:extLst>
          </p:cNvPr>
          <p:cNvSpPr txBox="1"/>
          <p:nvPr/>
        </p:nvSpPr>
        <p:spPr>
          <a:xfrm>
            <a:off x="3067050" y="753211"/>
            <a:ext cx="3009900" cy="707886"/>
          </a:xfrm>
          <a:prstGeom prst="rect">
            <a:avLst/>
          </a:prstGeom>
          <a:noFill/>
        </p:spPr>
        <p:txBody>
          <a:bodyPr wrap="square" rtlCol="0">
            <a:spAutoFit/>
          </a:bodyPr>
          <a:lstStyle/>
          <a:p>
            <a:r>
              <a:rPr lang="en-US" sz="4000" dirty="0">
                <a:latin typeface="Modern Love" panose="04090805081005020601" pitchFamily="82" charset="0"/>
              </a:rPr>
              <a:t>PRACTICAL</a:t>
            </a:r>
          </a:p>
        </p:txBody>
      </p:sp>
      <p:sp>
        <p:nvSpPr>
          <p:cNvPr id="4" name="TextBox 3">
            <a:extLst>
              <a:ext uri="{FF2B5EF4-FFF2-40B4-BE49-F238E27FC236}">
                <a16:creationId xmlns:a16="http://schemas.microsoft.com/office/drawing/2014/main" id="{E2B35927-397A-4F6F-80F0-99F4FDF94702}"/>
              </a:ext>
            </a:extLst>
          </p:cNvPr>
          <p:cNvSpPr txBox="1"/>
          <p:nvPr/>
        </p:nvSpPr>
        <p:spPr>
          <a:xfrm rot="20295414">
            <a:off x="718382" y="1933922"/>
            <a:ext cx="2769933" cy="707886"/>
          </a:xfrm>
          <a:prstGeom prst="rect">
            <a:avLst/>
          </a:prstGeom>
          <a:noFill/>
        </p:spPr>
        <p:txBody>
          <a:bodyPr wrap="square">
            <a:spAutoFit/>
          </a:bodyPr>
          <a:lstStyle/>
          <a:p>
            <a:r>
              <a:rPr lang="en-US" sz="4000" dirty="0">
                <a:latin typeface="Modern Love" panose="04090805081005020601" pitchFamily="82" charset="0"/>
              </a:rPr>
              <a:t>REALISTIC</a:t>
            </a:r>
          </a:p>
        </p:txBody>
      </p:sp>
      <p:sp>
        <p:nvSpPr>
          <p:cNvPr id="5" name="TextBox 4">
            <a:extLst>
              <a:ext uri="{FF2B5EF4-FFF2-40B4-BE49-F238E27FC236}">
                <a16:creationId xmlns:a16="http://schemas.microsoft.com/office/drawing/2014/main" id="{E3211B2E-CCFC-4297-B106-3CF05ADAE0AC}"/>
              </a:ext>
            </a:extLst>
          </p:cNvPr>
          <p:cNvSpPr txBox="1"/>
          <p:nvPr/>
        </p:nvSpPr>
        <p:spPr>
          <a:xfrm rot="515896">
            <a:off x="3547694" y="4216695"/>
            <a:ext cx="4648200" cy="707886"/>
          </a:xfrm>
          <a:prstGeom prst="rect">
            <a:avLst/>
          </a:prstGeom>
          <a:noFill/>
        </p:spPr>
        <p:txBody>
          <a:bodyPr wrap="square" rtlCol="0">
            <a:spAutoFit/>
          </a:bodyPr>
          <a:lstStyle/>
          <a:p>
            <a:r>
              <a:rPr lang="en-US" sz="4000" dirty="0">
                <a:latin typeface="Modern Love" panose="04090805081005020601" pitchFamily="82" charset="0"/>
              </a:rPr>
              <a:t>DOWN-TO-EARTH</a:t>
            </a:r>
          </a:p>
        </p:txBody>
      </p:sp>
      <p:sp>
        <p:nvSpPr>
          <p:cNvPr id="7" name="TextBox 6">
            <a:extLst>
              <a:ext uri="{FF2B5EF4-FFF2-40B4-BE49-F238E27FC236}">
                <a16:creationId xmlns:a16="http://schemas.microsoft.com/office/drawing/2014/main" id="{81211007-3CAD-4262-8347-6AB90BE43126}"/>
              </a:ext>
            </a:extLst>
          </p:cNvPr>
          <p:cNvSpPr txBox="1"/>
          <p:nvPr/>
        </p:nvSpPr>
        <p:spPr>
          <a:xfrm rot="635857">
            <a:off x="4493352" y="2057906"/>
            <a:ext cx="4022902" cy="707886"/>
          </a:xfrm>
          <a:prstGeom prst="rect">
            <a:avLst/>
          </a:prstGeom>
          <a:noFill/>
        </p:spPr>
        <p:txBody>
          <a:bodyPr wrap="square" rtlCol="0">
            <a:spAutoFit/>
          </a:bodyPr>
          <a:lstStyle/>
          <a:p>
            <a:r>
              <a:rPr lang="en-US" sz="4000" dirty="0">
                <a:latin typeface="Modern Love" panose="04090805081005020601" pitchFamily="82" charset="0"/>
              </a:rPr>
              <a:t>BOTTOM-LINE</a:t>
            </a:r>
          </a:p>
        </p:txBody>
      </p:sp>
      <p:sp>
        <p:nvSpPr>
          <p:cNvPr id="8" name="TextBox 7">
            <a:extLst>
              <a:ext uri="{FF2B5EF4-FFF2-40B4-BE49-F238E27FC236}">
                <a16:creationId xmlns:a16="http://schemas.microsoft.com/office/drawing/2014/main" id="{1C4D31B4-24F3-45F5-802C-B7FD2BEFB727}"/>
              </a:ext>
            </a:extLst>
          </p:cNvPr>
          <p:cNvSpPr txBox="1"/>
          <p:nvPr/>
        </p:nvSpPr>
        <p:spPr>
          <a:xfrm rot="21038823">
            <a:off x="1958798" y="2916161"/>
            <a:ext cx="3124200" cy="707886"/>
          </a:xfrm>
          <a:prstGeom prst="rect">
            <a:avLst/>
          </a:prstGeom>
          <a:noFill/>
        </p:spPr>
        <p:txBody>
          <a:bodyPr wrap="square" rtlCol="0">
            <a:spAutoFit/>
          </a:bodyPr>
          <a:lstStyle/>
          <a:p>
            <a:r>
              <a:rPr lang="en-US" sz="4000" dirty="0">
                <a:latin typeface="Modern Love" panose="04090805081005020601" pitchFamily="82" charset="0"/>
              </a:rPr>
              <a:t>TRUTHFUL</a:t>
            </a:r>
          </a:p>
        </p:txBody>
      </p:sp>
      <p:sp>
        <p:nvSpPr>
          <p:cNvPr id="9" name="TextBox 8">
            <a:extLst>
              <a:ext uri="{FF2B5EF4-FFF2-40B4-BE49-F238E27FC236}">
                <a16:creationId xmlns:a16="http://schemas.microsoft.com/office/drawing/2014/main" id="{57A27953-D508-463B-A065-5C08747760DE}"/>
              </a:ext>
            </a:extLst>
          </p:cNvPr>
          <p:cNvSpPr txBox="1"/>
          <p:nvPr/>
        </p:nvSpPr>
        <p:spPr>
          <a:xfrm>
            <a:off x="1605067" y="5268069"/>
            <a:ext cx="5715000" cy="1015663"/>
          </a:xfrm>
          <a:prstGeom prst="rect">
            <a:avLst/>
          </a:prstGeom>
          <a:noFill/>
        </p:spPr>
        <p:txBody>
          <a:bodyPr wrap="square" rtlCol="0">
            <a:spAutoFit/>
          </a:bodyPr>
          <a:lstStyle/>
          <a:p>
            <a:pPr algn="ctr"/>
            <a:r>
              <a:rPr lang="en-US" sz="6000" dirty="0">
                <a:solidFill>
                  <a:schemeClr val="accent4">
                    <a:lumMod val="75000"/>
                  </a:schemeClr>
                </a:solidFill>
                <a:latin typeface="Modern Love" panose="04090805081005020601" pitchFamily="82" charset="0"/>
              </a:rPr>
              <a:t>-PERSPECTIVE-</a:t>
            </a:r>
          </a:p>
        </p:txBody>
      </p:sp>
    </p:spTree>
    <p:extLst>
      <p:ext uri="{BB962C8B-B14F-4D97-AF65-F5344CB8AC3E}">
        <p14:creationId xmlns:p14="http://schemas.microsoft.com/office/powerpoint/2010/main" val="32418935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A0C72C4-0222-4E3D-910C-F013F034711A}"/>
              </a:ext>
            </a:extLst>
          </p:cNvPr>
          <p:cNvSpPr>
            <a:spLocks noGrp="1" noChangeArrowheads="1"/>
          </p:cNvSpPr>
          <p:nvPr>
            <p:ph type="title"/>
          </p:nvPr>
        </p:nvSpPr>
        <p:spPr/>
        <p:txBody>
          <a:bodyPr/>
          <a:lstStyle/>
          <a:p>
            <a:r>
              <a:rPr lang="en-US" altLang="en-US"/>
              <a:t>James 1:3-4</a:t>
            </a:r>
          </a:p>
        </p:txBody>
      </p:sp>
      <p:sp>
        <p:nvSpPr>
          <p:cNvPr id="31747" name="Rectangle 3">
            <a:extLst>
              <a:ext uri="{FF2B5EF4-FFF2-40B4-BE49-F238E27FC236}">
                <a16:creationId xmlns:a16="http://schemas.microsoft.com/office/drawing/2014/main" id="{AE038161-384E-4EDE-A6F6-B9A33AB3CF3D}"/>
              </a:ext>
            </a:extLst>
          </p:cNvPr>
          <p:cNvSpPr>
            <a:spLocks noGrp="1" noChangeArrowheads="1"/>
          </p:cNvSpPr>
          <p:nvPr>
            <p:ph idx="1"/>
          </p:nvPr>
        </p:nvSpPr>
        <p:spPr/>
        <p:txBody>
          <a:bodyPr>
            <a:normAutofit/>
          </a:bodyPr>
          <a:lstStyle/>
          <a:p>
            <a:r>
              <a:rPr lang="en-US" altLang="en-US" sz="3600" dirty="0"/>
              <a:t>For when your faith is tested, your endurance has a chance to grow. So, let it grow, for when your endurance is fully developed, you will be strong in character and ready for anything.</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4E7C6C4-8506-45FC-9648-2409795DE0F9}"/>
              </a:ext>
            </a:extLst>
          </p:cNvPr>
          <p:cNvSpPr>
            <a:spLocks noGrp="1" noChangeArrowheads="1"/>
          </p:cNvSpPr>
          <p:nvPr>
            <p:ph type="title"/>
          </p:nvPr>
        </p:nvSpPr>
        <p:spPr>
          <a:xfrm>
            <a:off x="685800" y="915337"/>
            <a:ext cx="7772400" cy="1303867"/>
          </a:xfrm>
        </p:spPr>
        <p:txBody>
          <a:bodyPr>
            <a:normAutofit/>
          </a:bodyPr>
          <a:lstStyle/>
          <a:p>
            <a:r>
              <a:rPr lang="en-US" altLang="en-US" sz="4511" b="1" dirty="0">
                <a:solidFill>
                  <a:schemeClr val="accent6">
                    <a:lumMod val="50000"/>
                  </a:schemeClr>
                </a:solidFill>
              </a:rPr>
              <a:t>The Principle of Endurance:</a:t>
            </a:r>
          </a:p>
        </p:txBody>
      </p:sp>
      <p:sp>
        <p:nvSpPr>
          <p:cNvPr id="32771" name="Rectangle 3">
            <a:extLst>
              <a:ext uri="{FF2B5EF4-FFF2-40B4-BE49-F238E27FC236}">
                <a16:creationId xmlns:a16="http://schemas.microsoft.com/office/drawing/2014/main" id="{5F1CB5C3-F9D8-4992-A228-B5FCA7F19508}"/>
              </a:ext>
            </a:extLst>
          </p:cNvPr>
          <p:cNvSpPr>
            <a:spLocks noGrp="1" noChangeArrowheads="1"/>
          </p:cNvSpPr>
          <p:nvPr>
            <p:ph idx="1"/>
          </p:nvPr>
        </p:nvSpPr>
        <p:spPr/>
        <p:txBody>
          <a:bodyPr>
            <a:normAutofit/>
          </a:bodyPr>
          <a:lstStyle/>
          <a:p>
            <a:pPr algn="ctr"/>
            <a:r>
              <a:rPr lang="en-US" altLang="en-US" sz="4000" dirty="0">
                <a:latin typeface="Times New Roman" panose="02020603050405020304" pitchFamily="18" charset="0"/>
              </a:rPr>
              <a:t>“</a:t>
            </a:r>
            <a:r>
              <a:rPr lang="en-US" altLang="en-US" sz="4000" dirty="0"/>
              <a:t>I will not quit no matter how tough things get.</a:t>
            </a:r>
            <a:r>
              <a:rPr lang="en-US" altLang="en-US" sz="4000" dirty="0">
                <a:latin typeface="Times New Roman" panose="02020603050405020304" pitchFamily="18" charset="0"/>
              </a:rPr>
              <a:t>”</a:t>
            </a:r>
            <a:endParaRPr lang="en-US" altLang="en-US" sz="4000" dirty="0"/>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E86292-4577-4064-AFD0-AC466749FAC4}"/>
              </a:ext>
            </a:extLst>
          </p:cNvPr>
          <p:cNvSpPr txBox="1"/>
          <p:nvPr/>
        </p:nvSpPr>
        <p:spPr>
          <a:xfrm>
            <a:off x="990600" y="685800"/>
            <a:ext cx="7162800" cy="5139869"/>
          </a:xfrm>
          <a:prstGeom prst="rect">
            <a:avLst/>
          </a:prstGeom>
          <a:noFill/>
        </p:spPr>
        <p:txBody>
          <a:bodyPr wrap="square" rtlCol="0">
            <a:spAutoFit/>
          </a:bodyPr>
          <a:lstStyle/>
          <a:p>
            <a:pPr algn="ctr"/>
            <a:r>
              <a:rPr lang="en-US" sz="4000" dirty="0">
                <a:latin typeface="Modern Love" panose="04090805081005020601" pitchFamily="82" charset="0"/>
              </a:rPr>
              <a:t>RUN &amp; HIDE</a:t>
            </a:r>
          </a:p>
          <a:p>
            <a:endParaRPr lang="en-US" sz="4000" dirty="0">
              <a:latin typeface="Modern Love" panose="04090805081005020601" pitchFamily="82" charset="0"/>
            </a:endParaRPr>
          </a:p>
          <a:p>
            <a:pPr algn="ctr"/>
            <a:r>
              <a:rPr lang="en-US" sz="4000" dirty="0">
                <a:latin typeface="Modern Love" panose="04090805081005020601" pitchFamily="82" charset="0"/>
              </a:rPr>
              <a:t>WHINE &amp; GRUMBLE</a:t>
            </a:r>
          </a:p>
          <a:p>
            <a:endParaRPr lang="en-US" sz="4000" dirty="0">
              <a:latin typeface="Modern Love" panose="04090805081005020601" pitchFamily="82" charset="0"/>
            </a:endParaRPr>
          </a:p>
          <a:p>
            <a:pPr algn="ctr"/>
            <a:r>
              <a:rPr lang="en-US" sz="4800" dirty="0">
                <a:latin typeface="Modern Love" panose="04090805081005020601" pitchFamily="82" charset="0"/>
              </a:rPr>
              <a:t>-OR-</a:t>
            </a:r>
          </a:p>
          <a:p>
            <a:endParaRPr lang="en-US" sz="4000" dirty="0">
              <a:latin typeface="Modern Love" panose="04090805081005020601" pitchFamily="82" charset="0"/>
            </a:endParaRPr>
          </a:p>
          <a:p>
            <a:pPr algn="ctr"/>
            <a:r>
              <a:rPr lang="en-US" sz="4000" dirty="0">
                <a:latin typeface="Modern Love" panose="04090805081005020601" pitchFamily="82" charset="0"/>
              </a:rPr>
              <a:t>STAND TALL AND WORK YOUR WAY THROUGH THEM</a:t>
            </a:r>
          </a:p>
        </p:txBody>
      </p:sp>
    </p:spTree>
    <p:extLst>
      <p:ext uri="{BB962C8B-B14F-4D97-AF65-F5344CB8AC3E}">
        <p14:creationId xmlns:p14="http://schemas.microsoft.com/office/powerpoint/2010/main" val="38446858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anim calcmode="lin" valueType="num">
                                      <p:cBhvr>
                                        <p:cTn id="2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28EE1A7-FAEC-4EED-9480-79FBC4B08451}"/>
              </a:ext>
            </a:extLst>
          </p:cNvPr>
          <p:cNvSpPr>
            <a:spLocks noGrp="1" noChangeArrowheads="1"/>
          </p:cNvSpPr>
          <p:nvPr>
            <p:ph type="title"/>
          </p:nvPr>
        </p:nvSpPr>
        <p:spPr>
          <a:xfrm>
            <a:off x="723900" y="914400"/>
            <a:ext cx="7696199" cy="1370663"/>
          </a:xfrm>
        </p:spPr>
        <p:txBody>
          <a:bodyPr>
            <a:noAutofit/>
          </a:bodyPr>
          <a:lstStyle/>
          <a:p>
            <a:r>
              <a:rPr lang="en-US" altLang="en-US" sz="3800" b="1" dirty="0">
                <a:solidFill>
                  <a:schemeClr val="accent6">
                    <a:lumMod val="50000"/>
                  </a:schemeClr>
                </a:solidFill>
              </a:rPr>
              <a:t>2. Remember that you</a:t>
            </a:r>
            <a:r>
              <a:rPr lang="en-US" altLang="en-US" sz="3800" b="1" dirty="0">
                <a:solidFill>
                  <a:schemeClr val="accent6">
                    <a:lumMod val="50000"/>
                  </a:schemeClr>
                </a:solidFill>
                <a:latin typeface="Times New Roman" panose="02020603050405020304" pitchFamily="18" charset="0"/>
              </a:rPr>
              <a:t>’</a:t>
            </a:r>
            <a:r>
              <a:rPr lang="en-US" altLang="en-US" sz="3800" b="1" dirty="0">
                <a:solidFill>
                  <a:schemeClr val="accent6">
                    <a:lumMod val="50000"/>
                  </a:schemeClr>
                </a:solidFill>
              </a:rPr>
              <a:t>re not in this </a:t>
            </a:r>
            <a:br>
              <a:rPr lang="en-US" altLang="en-US" sz="3800" b="1" dirty="0">
                <a:solidFill>
                  <a:schemeClr val="accent6">
                    <a:lumMod val="50000"/>
                  </a:schemeClr>
                </a:solidFill>
              </a:rPr>
            </a:br>
            <a:r>
              <a:rPr lang="en-US" altLang="en-US" sz="3800" b="1" dirty="0">
                <a:solidFill>
                  <a:schemeClr val="accent6">
                    <a:lumMod val="50000"/>
                  </a:schemeClr>
                </a:solidFill>
              </a:rPr>
              <a:t>by yourself.</a:t>
            </a:r>
          </a:p>
        </p:txBody>
      </p:sp>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3EBBBF9-3709-4504-A1B8-43A656629A47}"/>
              </a:ext>
            </a:extLst>
          </p:cNvPr>
          <p:cNvSpPr>
            <a:spLocks noGrp="1" noChangeArrowheads="1"/>
          </p:cNvSpPr>
          <p:nvPr>
            <p:ph type="title"/>
          </p:nvPr>
        </p:nvSpPr>
        <p:spPr/>
        <p:txBody>
          <a:bodyPr/>
          <a:lstStyle/>
          <a:p>
            <a:r>
              <a:rPr lang="en-US" altLang="en-US"/>
              <a:t>James 1:5</a:t>
            </a:r>
            <a:endParaRPr lang="en-US" altLang="en-US" sz="2406"/>
          </a:p>
        </p:txBody>
      </p:sp>
      <p:sp>
        <p:nvSpPr>
          <p:cNvPr id="34819" name="Rectangle 3">
            <a:extLst>
              <a:ext uri="{FF2B5EF4-FFF2-40B4-BE49-F238E27FC236}">
                <a16:creationId xmlns:a16="http://schemas.microsoft.com/office/drawing/2014/main" id="{289F81FB-48DB-4AD3-84B5-065E68CEADBC}"/>
              </a:ext>
            </a:extLst>
          </p:cNvPr>
          <p:cNvSpPr>
            <a:spLocks noGrp="1" noChangeArrowheads="1"/>
          </p:cNvSpPr>
          <p:nvPr>
            <p:ph idx="1"/>
          </p:nvPr>
        </p:nvSpPr>
        <p:spPr/>
        <p:txBody>
          <a:bodyPr/>
          <a:lstStyle/>
          <a:p>
            <a:r>
              <a:rPr lang="en-US" altLang="en-US" sz="1800" dirty="0"/>
              <a:t>5</a:t>
            </a:r>
            <a:r>
              <a:rPr lang="en-US" altLang="en-US" dirty="0"/>
              <a:t> If you need wisdom </a:t>
            </a:r>
            <a:r>
              <a:rPr lang="en-US" altLang="en-US" dirty="0">
                <a:latin typeface="Times New Roman" panose="02020603050405020304" pitchFamily="18" charset="0"/>
              </a:rPr>
              <a:t>—</a:t>
            </a:r>
            <a:r>
              <a:rPr lang="en-US" altLang="en-US" dirty="0"/>
              <a:t> if you want to know what God wants you to do </a:t>
            </a:r>
            <a:r>
              <a:rPr lang="en-US" altLang="en-US" dirty="0">
                <a:latin typeface="Times New Roman" panose="02020603050405020304" pitchFamily="18" charset="0"/>
              </a:rPr>
              <a:t>—</a:t>
            </a:r>
            <a:r>
              <a:rPr lang="en-US" altLang="en-US" dirty="0"/>
              <a:t> ask him, and he will gladly tell you. He will not resent your asking. (NLT)</a:t>
            </a:r>
          </a:p>
          <a:p>
            <a:endParaRPr lang="en-US" baseline="30000" dirty="0"/>
          </a:p>
          <a:p>
            <a:r>
              <a:rPr lang="en-US" baseline="30000" dirty="0"/>
              <a:t>5</a:t>
            </a:r>
            <a:r>
              <a:rPr lang="en-US" dirty="0"/>
              <a:t> If any of you lacks wisdom, let him ask God, who gives generously to all without reproach, and it will be given him. (ESV)</a:t>
            </a:r>
            <a:endParaRPr lang="en-US" altLang="en-US" dirty="0"/>
          </a:p>
        </p:txBody>
      </p:sp>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3EAA969-BBE0-4CBD-B590-BA0D25F04C19}"/>
              </a:ext>
            </a:extLst>
          </p:cNvPr>
          <p:cNvSpPr>
            <a:spLocks noGrp="1" noChangeArrowheads="1"/>
          </p:cNvSpPr>
          <p:nvPr>
            <p:ph type="title"/>
          </p:nvPr>
        </p:nvSpPr>
        <p:spPr>
          <a:xfrm>
            <a:off x="1176866" y="609601"/>
            <a:ext cx="6798734" cy="1609604"/>
          </a:xfrm>
        </p:spPr>
        <p:txBody>
          <a:bodyPr/>
          <a:lstStyle/>
          <a:p>
            <a:r>
              <a:rPr lang="en-US" altLang="en-US" dirty="0"/>
              <a:t>James 1:9-11</a:t>
            </a:r>
            <a:endParaRPr lang="en-US" altLang="en-US" sz="2406" dirty="0"/>
          </a:p>
        </p:txBody>
      </p:sp>
      <p:sp>
        <p:nvSpPr>
          <p:cNvPr id="35843" name="Rectangle 3">
            <a:extLst>
              <a:ext uri="{FF2B5EF4-FFF2-40B4-BE49-F238E27FC236}">
                <a16:creationId xmlns:a16="http://schemas.microsoft.com/office/drawing/2014/main" id="{0266CA3E-88EB-4D14-9937-40AA11B4FCF7}"/>
              </a:ext>
            </a:extLst>
          </p:cNvPr>
          <p:cNvSpPr>
            <a:spLocks noGrp="1" noChangeArrowheads="1"/>
          </p:cNvSpPr>
          <p:nvPr>
            <p:ph idx="1"/>
          </p:nvPr>
        </p:nvSpPr>
        <p:spPr/>
        <p:txBody>
          <a:bodyPr>
            <a:noAutofit/>
          </a:bodyPr>
          <a:lstStyle/>
          <a:p>
            <a:r>
              <a:rPr lang="en-US" sz="2800" baseline="30000" dirty="0"/>
              <a:t>9</a:t>
            </a:r>
            <a:r>
              <a:rPr lang="en-US" sz="2800" dirty="0"/>
              <a:t> Let the lowly brother boast in his exaltation, </a:t>
            </a:r>
            <a:r>
              <a:rPr lang="en-US" sz="2800" baseline="30000" dirty="0"/>
              <a:t>10</a:t>
            </a:r>
            <a:r>
              <a:rPr lang="en-US" sz="2800" dirty="0"/>
              <a:t> and the rich in his humiliation, because like a flower of the grass he will pass away. </a:t>
            </a:r>
            <a:r>
              <a:rPr lang="en-US" sz="2800" baseline="30000" dirty="0"/>
              <a:t>11</a:t>
            </a:r>
            <a:r>
              <a:rPr lang="en-US" sz="2800" dirty="0"/>
              <a:t> For the sun rises with its scorching heat and withers the grass; its flower falls, and its beauty perishes. So also will the rich man fade away in the midst of his pursuits. (ESV)</a:t>
            </a:r>
            <a:endParaRPr lang="en-US" altLang="en-US" sz="2800" dirty="0"/>
          </a:p>
        </p:txBody>
      </p:sp>
    </p:spTree>
    <p:extLst>
      <p:ext uri="{BB962C8B-B14F-4D97-AF65-F5344CB8AC3E}">
        <p14:creationId xmlns:p14="http://schemas.microsoft.com/office/powerpoint/2010/main" val="27266415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7887C9A-2615-42D2-92B7-38147277C2F1}"/>
              </a:ext>
            </a:extLst>
          </p:cNvPr>
          <p:cNvSpPr>
            <a:spLocks noGrp="1" noChangeArrowheads="1"/>
          </p:cNvSpPr>
          <p:nvPr>
            <p:ph type="title"/>
          </p:nvPr>
        </p:nvSpPr>
        <p:spPr/>
        <p:txBody>
          <a:bodyPr/>
          <a:lstStyle/>
          <a:p>
            <a:r>
              <a:rPr lang="en-US" altLang="en-US" dirty="0"/>
              <a:t>James 1</a:t>
            </a:r>
          </a:p>
        </p:txBody>
      </p:sp>
      <p:sp>
        <p:nvSpPr>
          <p:cNvPr id="3075" name="Rectangle 3">
            <a:extLst>
              <a:ext uri="{FF2B5EF4-FFF2-40B4-BE49-F238E27FC236}">
                <a16:creationId xmlns:a16="http://schemas.microsoft.com/office/drawing/2014/main" id="{7A5862E0-D246-4CBE-9FFF-5555EE72C271}"/>
              </a:ext>
            </a:extLst>
          </p:cNvPr>
          <p:cNvSpPr>
            <a:spLocks noGrp="1" noChangeArrowheads="1"/>
          </p:cNvSpPr>
          <p:nvPr>
            <p:ph idx="1"/>
          </p:nvPr>
        </p:nvSpPr>
        <p:spPr/>
        <p:txBody>
          <a:bodyPr>
            <a:normAutofit/>
          </a:bodyPr>
          <a:lstStyle/>
          <a:p>
            <a:r>
              <a:rPr lang="en-US" altLang="en-US" sz="2800" baseline="30000" dirty="0">
                <a:solidFill>
                  <a:schemeClr val="tx1"/>
                </a:solidFill>
              </a:rPr>
              <a:t>1</a:t>
            </a:r>
            <a:r>
              <a:rPr lang="en-US" altLang="en-US" sz="2800" dirty="0"/>
              <a:t> This letter is from James, a slave of God and of the Lord Jesus Christ. I am writing to the </a:t>
            </a:r>
            <a:r>
              <a:rPr lang="en-US" altLang="en-US" sz="2800" dirty="0">
                <a:latin typeface="Times New Roman" panose="02020603050405020304" pitchFamily="18" charset="0"/>
              </a:rPr>
              <a:t>“</a:t>
            </a:r>
            <a:r>
              <a:rPr lang="en-US" altLang="en-US" sz="2800" dirty="0"/>
              <a:t>twelve tribes</a:t>
            </a:r>
            <a:r>
              <a:rPr lang="en-US" altLang="en-US" sz="2800" dirty="0">
                <a:latin typeface="Times New Roman" panose="02020603050405020304" pitchFamily="18" charset="0"/>
              </a:rPr>
              <a:t>”—</a:t>
            </a:r>
            <a:r>
              <a:rPr lang="en-US" altLang="en-US" sz="2800" dirty="0"/>
              <a:t>Jewish believers scattered abroad. Greetings!</a:t>
            </a:r>
          </a:p>
          <a:p>
            <a:r>
              <a:rPr lang="en-US" altLang="en-US" sz="2800" baseline="30000" dirty="0">
                <a:solidFill>
                  <a:schemeClr val="tx1"/>
                </a:solidFill>
              </a:rPr>
              <a:t>2</a:t>
            </a:r>
            <a:r>
              <a:rPr lang="en-US" altLang="en-US" sz="2800" dirty="0"/>
              <a:t> Dear brothers and sisters, when troubles of any kind come your way, consider it an opportunity for great joy. </a:t>
            </a:r>
          </a:p>
        </p:txBody>
      </p:sp>
    </p:spTree>
    <p:extLst>
      <p:ext uri="{BB962C8B-B14F-4D97-AF65-F5344CB8AC3E}">
        <p14:creationId xmlns:p14="http://schemas.microsoft.com/office/powerpoint/2010/main" val="3913572508"/>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3EAA969-BBE0-4CBD-B590-BA0D25F04C19}"/>
              </a:ext>
            </a:extLst>
          </p:cNvPr>
          <p:cNvSpPr>
            <a:spLocks noGrp="1" noChangeArrowheads="1"/>
          </p:cNvSpPr>
          <p:nvPr>
            <p:ph type="title"/>
          </p:nvPr>
        </p:nvSpPr>
        <p:spPr>
          <a:xfrm>
            <a:off x="1176866" y="609601"/>
            <a:ext cx="6798734" cy="1609604"/>
          </a:xfrm>
        </p:spPr>
        <p:txBody>
          <a:bodyPr/>
          <a:lstStyle/>
          <a:p>
            <a:r>
              <a:rPr lang="en-US" altLang="en-US" dirty="0"/>
              <a:t>James 1:9-11</a:t>
            </a:r>
            <a:endParaRPr lang="en-US" altLang="en-US" sz="2406" dirty="0"/>
          </a:p>
        </p:txBody>
      </p:sp>
      <p:sp>
        <p:nvSpPr>
          <p:cNvPr id="35843" name="Rectangle 3">
            <a:extLst>
              <a:ext uri="{FF2B5EF4-FFF2-40B4-BE49-F238E27FC236}">
                <a16:creationId xmlns:a16="http://schemas.microsoft.com/office/drawing/2014/main" id="{0266CA3E-88EB-4D14-9937-40AA11B4FCF7}"/>
              </a:ext>
            </a:extLst>
          </p:cNvPr>
          <p:cNvSpPr>
            <a:spLocks noGrp="1" noChangeArrowheads="1"/>
          </p:cNvSpPr>
          <p:nvPr>
            <p:ph idx="1"/>
          </p:nvPr>
        </p:nvSpPr>
        <p:spPr>
          <a:xfrm>
            <a:off x="914400" y="2490135"/>
            <a:ext cx="7391400" cy="3444997"/>
          </a:xfrm>
        </p:spPr>
        <p:txBody>
          <a:bodyPr>
            <a:noAutofit/>
          </a:bodyPr>
          <a:lstStyle/>
          <a:p>
            <a:r>
              <a:rPr lang="en-US" sz="2700" b="1" i="0" baseline="30000" dirty="0">
                <a:solidFill>
                  <a:srgbClr val="000000"/>
                </a:solidFill>
                <a:effectLst/>
              </a:rPr>
              <a:t>9 </a:t>
            </a:r>
            <a:r>
              <a:rPr lang="en-US" sz="2700" b="0" i="0" dirty="0">
                <a:solidFill>
                  <a:srgbClr val="000000"/>
                </a:solidFill>
                <a:effectLst/>
              </a:rPr>
              <a:t>Believers who are</a:t>
            </a:r>
            <a:r>
              <a:rPr lang="en-US" sz="2700" b="0" i="0" baseline="30000" dirty="0">
                <a:solidFill>
                  <a:srgbClr val="000000"/>
                </a:solidFill>
                <a:effectLst/>
              </a:rPr>
              <a:t>[</a:t>
            </a:r>
            <a:r>
              <a:rPr lang="en-US" sz="2700" b="0" i="0" baseline="30000" dirty="0">
                <a:solidFill>
                  <a:srgbClr val="4A4A4A"/>
                </a:solidFill>
                <a:effectLst/>
                <a:hlinkClick r:id="rId2" tooltip="See footnote a"/>
              </a:rPr>
              <a:t>a</a:t>
            </a:r>
            <a:r>
              <a:rPr lang="en-US" sz="2700" b="0" i="0" baseline="30000" dirty="0">
                <a:solidFill>
                  <a:srgbClr val="000000"/>
                </a:solidFill>
                <a:effectLst/>
              </a:rPr>
              <a:t>]</a:t>
            </a:r>
            <a:r>
              <a:rPr lang="en-US" sz="2700" b="0" i="0" dirty="0">
                <a:solidFill>
                  <a:srgbClr val="000000"/>
                </a:solidFill>
                <a:effectLst/>
              </a:rPr>
              <a:t> poor have something to boast about, for God has honored them. </a:t>
            </a:r>
            <a:r>
              <a:rPr lang="en-US" sz="2700" b="1" i="0" baseline="30000" dirty="0">
                <a:solidFill>
                  <a:srgbClr val="000000"/>
                </a:solidFill>
                <a:effectLst/>
              </a:rPr>
              <a:t>10 </a:t>
            </a:r>
            <a:r>
              <a:rPr lang="en-US" sz="2700" b="0" i="0" dirty="0">
                <a:solidFill>
                  <a:srgbClr val="000000"/>
                </a:solidFill>
                <a:effectLst/>
              </a:rPr>
              <a:t>And those who are rich should boast that God has humbled them. They will fade away like a little flower in the field. </a:t>
            </a:r>
            <a:r>
              <a:rPr lang="en-US" sz="2700" b="1" i="0" baseline="30000" dirty="0">
                <a:solidFill>
                  <a:srgbClr val="000000"/>
                </a:solidFill>
                <a:effectLst/>
              </a:rPr>
              <a:t>11 </a:t>
            </a:r>
            <a:r>
              <a:rPr lang="en-US" sz="2700" b="0" i="0" dirty="0">
                <a:solidFill>
                  <a:srgbClr val="000000"/>
                </a:solidFill>
                <a:effectLst/>
              </a:rPr>
              <a:t>The hot sun rises and the grass withers; the little flower droops and falls, and its beauty fades away. In the same way, the rich will fade away with all of their achievements.</a:t>
            </a:r>
            <a:endParaRPr lang="en-US" altLang="en-US" sz="2700" dirty="0"/>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6A16FDD-CDCF-40BB-AC3D-3E6F3025D800}"/>
              </a:ext>
            </a:extLst>
          </p:cNvPr>
          <p:cNvSpPr>
            <a:spLocks noGrp="1" noChangeArrowheads="1"/>
          </p:cNvSpPr>
          <p:nvPr>
            <p:ph type="title"/>
          </p:nvPr>
        </p:nvSpPr>
        <p:spPr/>
        <p:txBody>
          <a:bodyPr/>
          <a:lstStyle/>
          <a:p>
            <a:r>
              <a:rPr lang="en-US" altLang="en-US"/>
              <a:t>James 1:6</a:t>
            </a:r>
            <a:endParaRPr lang="en-US" altLang="en-US" sz="2406"/>
          </a:p>
        </p:txBody>
      </p:sp>
      <p:sp>
        <p:nvSpPr>
          <p:cNvPr id="36867" name="Rectangle 3">
            <a:extLst>
              <a:ext uri="{FF2B5EF4-FFF2-40B4-BE49-F238E27FC236}">
                <a16:creationId xmlns:a16="http://schemas.microsoft.com/office/drawing/2014/main" id="{90EF9376-7354-4529-842E-D9644FAAC5D8}"/>
              </a:ext>
            </a:extLst>
          </p:cNvPr>
          <p:cNvSpPr>
            <a:spLocks noGrp="1" noChangeArrowheads="1"/>
          </p:cNvSpPr>
          <p:nvPr>
            <p:ph idx="1"/>
          </p:nvPr>
        </p:nvSpPr>
        <p:spPr/>
        <p:txBody>
          <a:bodyPr>
            <a:normAutofit/>
          </a:bodyPr>
          <a:lstStyle/>
          <a:p>
            <a:r>
              <a:rPr lang="en-US" altLang="en-US" sz="3200" dirty="0"/>
              <a:t>But when you ask him, be sure that you really expect him to answer, for a doubtful mind is as unsettled as a wave of the sea that is driven and tossed by the wind.</a:t>
            </a:r>
          </a:p>
        </p:txBody>
      </p:sp>
    </p:spTree>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BDF12B7-9F4B-4467-B08F-F637171CE219}"/>
              </a:ext>
            </a:extLst>
          </p:cNvPr>
          <p:cNvSpPr>
            <a:spLocks noGrp="1" noChangeArrowheads="1"/>
          </p:cNvSpPr>
          <p:nvPr>
            <p:ph type="title"/>
          </p:nvPr>
        </p:nvSpPr>
        <p:spPr>
          <a:xfrm>
            <a:off x="685800" y="922868"/>
            <a:ext cx="7772400" cy="1303867"/>
          </a:xfrm>
        </p:spPr>
        <p:txBody>
          <a:bodyPr>
            <a:normAutofit/>
          </a:bodyPr>
          <a:lstStyle/>
          <a:p>
            <a:r>
              <a:rPr lang="en-US" altLang="en-US" sz="4511" dirty="0"/>
              <a:t>The Principle of Dependence:</a:t>
            </a:r>
          </a:p>
        </p:txBody>
      </p:sp>
      <p:sp>
        <p:nvSpPr>
          <p:cNvPr id="54275" name="Rectangle 3">
            <a:extLst>
              <a:ext uri="{FF2B5EF4-FFF2-40B4-BE49-F238E27FC236}">
                <a16:creationId xmlns:a16="http://schemas.microsoft.com/office/drawing/2014/main" id="{F7053AC2-D4F1-4209-895F-F5AA3F494EAC}"/>
              </a:ext>
            </a:extLst>
          </p:cNvPr>
          <p:cNvSpPr>
            <a:spLocks noGrp="1" noChangeArrowheads="1"/>
          </p:cNvSpPr>
          <p:nvPr>
            <p:ph idx="1"/>
          </p:nvPr>
        </p:nvSpPr>
        <p:spPr/>
        <p:txBody>
          <a:bodyPr>
            <a:normAutofit/>
          </a:bodyPr>
          <a:lstStyle/>
          <a:p>
            <a:r>
              <a:rPr lang="en-US" altLang="en-US" sz="3600" dirty="0">
                <a:latin typeface="Times New Roman" panose="02020603050405020304" pitchFamily="18" charset="0"/>
              </a:rPr>
              <a:t>“</a:t>
            </a:r>
            <a:r>
              <a:rPr lang="en-US" altLang="en-US" sz="3600" dirty="0"/>
              <a:t>I don</a:t>
            </a:r>
            <a:r>
              <a:rPr lang="en-US" altLang="en-US" sz="3600" dirty="0">
                <a:latin typeface="Times New Roman" panose="02020603050405020304" pitchFamily="18" charset="0"/>
              </a:rPr>
              <a:t>’</a:t>
            </a:r>
            <a:r>
              <a:rPr lang="en-US" altLang="en-US" sz="3600" dirty="0"/>
              <a:t>t live by my resources. I live by God</a:t>
            </a:r>
            <a:r>
              <a:rPr lang="en-US" altLang="en-US" sz="3600" dirty="0">
                <a:latin typeface="Times New Roman" panose="02020603050405020304" pitchFamily="18" charset="0"/>
              </a:rPr>
              <a:t>’</a:t>
            </a:r>
            <a:r>
              <a:rPr lang="en-US" altLang="en-US" sz="3600" dirty="0"/>
              <a:t>s resources.</a:t>
            </a:r>
            <a:r>
              <a:rPr lang="en-US" altLang="en-US" sz="3600" dirty="0">
                <a:latin typeface="Times New Roman" panose="02020603050405020304" pitchFamily="18" charset="0"/>
              </a:rPr>
              <a:t>”</a:t>
            </a:r>
            <a:endParaRPr lang="en-US" altLang="en-US" sz="3600" dirty="0"/>
          </a:p>
        </p:txBody>
      </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9FED549-FB37-4372-B276-E30FFD8E69D9}"/>
              </a:ext>
            </a:extLst>
          </p:cNvPr>
          <p:cNvSpPr>
            <a:spLocks noGrp="1" noChangeArrowheads="1"/>
          </p:cNvSpPr>
          <p:nvPr>
            <p:ph type="title"/>
          </p:nvPr>
        </p:nvSpPr>
        <p:spPr>
          <a:xfrm>
            <a:off x="762000" y="915337"/>
            <a:ext cx="7619999" cy="1303867"/>
          </a:xfrm>
        </p:spPr>
        <p:txBody>
          <a:bodyPr>
            <a:noAutofit/>
          </a:bodyPr>
          <a:lstStyle/>
          <a:p>
            <a:r>
              <a:rPr lang="en-US" altLang="en-US" dirty="0"/>
              <a:t>3. Remember that God isn</a:t>
            </a:r>
            <a:r>
              <a:rPr lang="en-US" altLang="en-US" dirty="0">
                <a:latin typeface="Times New Roman" panose="02020603050405020304" pitchFamily="18" charset="0"/>
              </a:rPr>
              <a:t>’</a:t>
            </a:r>
            <a:r>
              <a:rPr lang="en-US" altLang="en-US" dirty="0"/>
              <a:t>t </a:t>
            </a:r>
            <a:br>
              <a:rPr lang="en-US" altLang="en-US" dirty="0"/>
            </a:br>
            <a:r>
              <a:rPr lang="en-US" altLang="en-US" dirty="0"/>
              <a:t>out to get you.</a:t>
            </a:r>
          </a:p>
        </p:txBody>
      </p:sp>
    </p:spTree>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F5DE27F-5FDE-4886-9F0B-10BC8D5D5B41}"/>
              </a:ext>
            </a:extLst>
          </p:cNvPr>
          <p:cNvSpPr>
            <a:spLocks noGrp="1" noChangeArrowheads="1"/>
          </p:cNvSpPr>
          <p:nvPr>
            <p:ph type="title"/>
          </p:nvPr>
        </p:nvSpPr>
        <p:spPr/>
        <p:txBody>
          <a:bodyPr>
            <a:normAutofit/>
          </a:bodyPr>
          <a:lstStyle/>
          <a:p>
            <a:r>
              <a:rPr lang="en-US" altLang="en-US" sz="4400" dirty="0"/>
              <a:t>James 1:13</a:t>
            </a:r>
          </a:p>
        </p:txBody>
      </p:sp>
      <p:sp>
        <p:nvSpPr>
          <p:cNvPr id="38915" name="Rectangle 3">
            <a:extLst>
              <a:ext uri="{FF2B5EF4-FFF2-40B4-BE49-F238E27FC236}">
                <a16:creationId xmlns:a16="http://schemas.microsoft.com/office/drawing/2014/main" id="{83EDCE0B-A0AC-4699-AAE2-BD99657C8800}"/>
              </a:ext>
            </a:extLst>
          </p:cNvPr>
          <p:cNvSpPr>
            <a:spLocks noGrp="1" noChangeArrowheads="1"/>
          </p:cNvSpPr>
          <p:nvPr>
            <p:ph idx="1"/>
          </p:nvPr>
        </p:nvSpPr>
        <p:spPr/>
        <p:txBody>
          <a:bodyPr>
            <a:normAutofit/>
          </a:bodyPr>
          <a:lstStyle/>
          <a:p>
            <a:r>
              <a:rPr lang="en-US" altLang="en-US" sz="3200" dirty="0"/>
              <a:t>And remember, no one who wants to do wrong should ever say, </a:t>
            </a:r>
            <a:r>
              <a:rPr lang="en-US" altLang="en-US" sz="3200" dirty="0">
                <a:latin typeface="Times New Roman" panose="02020603050405020304" pitchFamily="18" charset="0"/>
              </a:rPr>
              <a:t>“</a:t>
            </a:r>
            <a:r>
              <a:rPr lang="en-US" altLang="en-US" sz="3200" dirty="0"/>
              <a:t>God is tempting me.</a:t>
            </a:r>
            <a:r>
              <a:rPr lang="en-US" altLang="en-US" sz="3200" dirty="0">
                <a:latin typeface="Times New Roman" panose="02020603050405020304" pitchFamily="18" charset="0"/>
              </a:rPr>
              <a:t>”</a:t>
            </a:r>
            <a:r>
              <a:rPr lang="en-US" altLang="en-US" sz="3200" dirty="0"/>
              <a:t> God is never tempted to do wrong, and he never tempts anyone else either.</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967FCE9-A773-44A6-8A1A-02EEC55FE9D4}"/>
              </a:ext>
            </a:extLst>
          </p:cNvPr>
          <p:cNvSpPr>
            <a:spLocks noGrp="1" noChangeArrowheads="1"/>
          </p:cNvSpPr>
          <p:nvPr>
            <p:ph type="title"/>
          </p:nvPr>
        </p:nvSpPr>
        <p:spPr/>
        <p:txBody>
          <a:bodyPr>
            <a:normAutofit/>
          </a:bodyPr>
          <a:lstStyle/>
          <a:p>
            <a:r>
              <a:rPr lang="en-US" altLang="en-US" sz="4800" dirty="0"/>
              <a:t>James 1:14</a:t>
            </a:r>
          </a:p>
        </p:txBody>
      </p:sp>
      <p:sp>
        <p:nvSpPr>
          <p:cNvPr id="39939" name="Rectangle 3">
            <a:extLst>
              <a:ext uri="{FF2B5EF4-FFF2-40B4-BE49-F238E27FC236}">
                <a16:creationId xmlns:a16="http://schemas.microsoft.com/office/drawing/2014/main" id="{F375889D-427C-42DD-9F2E-B04BEA1E4EF5}"/>
              </a:ext>
            </a:extLst>
          </p:cNvPr>
          <p:cNvSpPr>
            <a:spLocks noGrp="1" noChangeArrowheads="1"/>
          </p:cNvSpPr>
          <p:nvPr>
            <p:ph idx="1"/>
          </p:nvPr>
        </p:nvSpPr>
        <p:spPr/>
        <p:txBody>
          <a:bodyPr>
            <a:normAutofit/>
          </a:bodyPr>
          <a:lstStyle/>
          <a:p>
            <a:r>
              <a:rPr lang="en-US" altLang="en-US" sz="3600" dirty="0"/>
              <a:t>Temptation comes from the lure of our own evil desires. These evil desires lead to evil actions, and evil actions lead to death.</a:t>
            </a: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4949013-4E95-4101-88C2-383E50C3DD04}"/>
              </a:ext>
            </a:extLst>
          </p:cNvPr>
          <p:cNvSpPr>
            <a:spLocks noGrp="1" noChangeArrowheads="1"/>
          </p:cNvSpPr>
          <p:nvPr>
            <p:ph type="title"/>
          </p:nvPr>
        </p:nvSpPr>
        <p:spPr/>
        <p:txBody>
          <a:bodyPr>
            <a:normAutofit/>
          </a:bodyPr>
          <a:lstStyle/>
          <a:p>
            <a:r>
              <a:rPr lang="en-US" altLang="en-US" sz="4400" dirty="0"/>
              <a:t>James 1:12</a:t>
            </a:r>
          </a:p>
        </p:txBody>
      </p:sp>
      <p:sp>
        <p:nvSpPr>
          <p:cNvPr id="41987" name="Rectangle 3">
            <a:extLst>
              <a:ext uri="{FF2B5EF4-FFF2-40B4-BE49-F238E27FC236}">
                <a16:creationId xmlns:a16="http://schemas.microsoft.com/office/drawing/2014/main" id="{0FBAB881-FF29-47A8-89E7-08AC3DB28FF7}"/>
              </a:ext>
            </a:extLst>
          </p:cNvPr>
          <p:cNvSpPr>
            <a:spLocks noGrp="1" noChangeArrowheads="1"/>
          </p:cNvSpPr>
          <p:nvPr>
            <p:ph idx="1"/>
          </p:nvPr>
        </p:nvSpPr>
        <p:spPr/>
        <p:txBody>
          <a:bodyPr>
            <a:normAutofit/>
          </a:bodyPr>
          <a:lstStyle/>
          <a:p>
            <a:r>
              <a:rPr lang="en-US" altLang="en-US" sz="3600" dirty="0"/>
              <a:t>God blesses the people who patiently endure testing.</a:t>
            </a:r>
          </a:p>
          <a:p>
            <a:pPr marL="0" indent="0">
              <a:buNone/>
            </a:pPr>
            <a:r>
              <a:rPr lang="en-US" baseline="30000" dirty="0"/>
              <a:t>12</a:t>
            </a:r>
            <a:r>
              <a:rPr lang="en-US" dirty="0"/>
              <a:t> Blessed is the man who remains steadfast under trial, for when he has stood the test he will receive the crown of life, which God has promised to those who love him. (ESV)</a:t>
            </a:r>
            <a:endParaRPr lang="en-US" altLang="en-US" dirty="0"/>
          </a:p>
        </p:txBody>
      </p:sp>
    </p:spTree>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D63E3FE-B2AD-47C4-A7BB-BB3BC8EA9E53}"/>
              </a:ext>
            </a:extLst>
          </p:cNvPr>
          <p:cNvSpPr>
            <a:spLocks noGrp="1" noChangeArrowheads="1"/>
          </p:cNvSpPr>
          <p:nvPr>
            <p:ph type="title"/>
          </p:nvPr>
        </p:nvSpPr>
        <p:spPr/>
        <p:txBody>
          <a:bodyPr/>
          <a:lstStyle/>
          <a:p>
            <a:r>
              <a:rPr lang="en-US" altLang="en-US"/>
              <a:t>1 Corinthians 10:13</a:t>
            </a:r>
          </a:p>
        </p:txBody>
      </p:sp>
      <p:sp>
        <p:nvSpPr>
          <p:cNvPr id="55299" name="Rectangle 3">
            <a:extLst>
              <a:ext uri="{FF2B5EF4-FFF2-40B4-BE49-F238E27FC236}">
                <a16:creationId xmlns:a16="http://schemas.microsoft.com/office/drawing/2014/main" id="{D5B4F8DA-37B3-4FC7-B35E-A9E1C94A69CB}"/>
              </a:ext>
            </a:extLst>
          </p:cNvPr>
          <p:cNvSpPr>
            <a:spLocks noGrp="1" noChangeArrowheads="1"/>
          </p:cNvSpPr>
          <p:nvPr>
            <p:ph idx="1"/>
          </p:nvPr>
        </p:nvSpPr>
        <p:spPr/>
        <p:txBody>
          <a:bodyPr>
            <a:normAutofit fontScale="92500" lnSpcReduction="10000"/>
          </a:bodyPr>
          <a:lstStyle/>
          <a:p>
            <a:r>
              <a:rPr lang="en-US" altLang="en-US" sz="3600" dirty="0"/>
              <a:t>He will keep the temptation from becoming so strong that you can't stand up against it.</a:t>
            </a:r>
          </a:p>
          <a:p>
            <a:pPr marL="0" indent="0">
              <a:buNone/>
            </a:pPr>
            <a:r>
              <a:rPr lang="en-US" sz="2800" b="1" i="0" baseline="30000" dirty="0">
                <a:solidFill>
                  <a:srgbClr val="000000"/>
                </a:solidFill>
                <a:effectLst/>
              </a:rPr>
              <a:t>13 </a:t>
            </a:r>
            <a:r>
              <a:rPr lang="en-US" sz="2800" b="0" i="0" dirty="0">
                <a:solidFill>
                  <a:srgbClr val="000000"/>
                </a:solidFill>
                <a:effectLst/>
              </a:rPr>
              <a:t>No temptation has overtaken you that is not common to man. God is faithful, and he will not let you be tempted beyond your ability, but with the temptation he will also provide the way of escape, that you may be able to endure it.</a:t>
            </a:r>
            <a:endParaRPr lang="en-US" altLang="en-US" sz="3600" dirty="0"/>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9EF3B9B-0795-4C74-A829-4B41361054C9}"/>
              </a:ext>
            </a:extLst>
          </p:cNvPr>
          <p:cNvSpPr>
            <a:spLocks noGrp="1" noChangeArrowheads="1"/>
          </p:cNvSpPr>
          <p:nvPr>
            <p:ph type="title"/>
          </p:nvPr>
        </p:nvSpPr>
        <p:spPr/>
        <p:txBody>
          <a:bodyPr/>
          <a:lstStyle/>
          <a:p>
            <a:r>
              <a:rPr lang="en-US" altLang="en-US" dirty="0"/>
              <a:t>James 1:12</a:t>
            </a:r>
          </a:p>
        </p:txBody>
      </p:sp>
      <p:sp>
        <p:nvSpPr>
          <p:cNvPr id="56323" name="Rectangle 3">
            <a:extLst>
              <a:ext uri="{FF2B5EF4-FFF2-40B4-BE49-F238E27FC236}">
                <a16:creationId xmlns:a16="http://schemas.microsoft.com/office/drawing/2014/main" id="{A772B0F4-C67A-4A9C-81A0-C0DF5E647AF5}"/>
              </a:ext>
            </a:extLst>
          </p:cNvPr>
          <p:cNvSpPr>
            <a:spLocks noGrp="1" noChangeArrowheads="1"/>
          </p:cNvSpPr>
          <p:nvPr>
            <p:ph idx="1"/>
          </p:nvPr>
        </p:nvSpPr>
        <p:spPr/>
        <p:txBody>
          <a:bodyPr>
            <a:normAutofit/>
          </a:bodyPr>
          <a:lstStyle/>
          <a:p>
            <a:r>
              <a:rPr lang="en-US" altLang="en-US" sz="3600" dirty="0"/>
              <a:t>God blesses the people who patiently endure testing. Afterward they will receive the crown of life that God has promised to those who love him. (NLT)</a:t>
            </a:r>
          </a:p>
        </p:txBody>
      </p:sp>
    </p:spTree>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7D7B005-FB5C-43CD-94B8-91816ADA3DBC}"/>
              </a:ext>
            </a:extLst>
          </p:cNvPr>
          <p:cNvSpPr>
            <a:spLocks noGrp="1" noChangeArrowheads="1"/>
          </p:cNvSpPr>
          <p:nvPr>
            <p:ph type="title"/>
          </p:nvPr>
        </p:nvSpPr>
        <p:spPr/>
        <p:txBody>
          <a:bodyPr/>
          <a:lstStyle/>
          <a:p>
            <a:r>
              <a:rPr lang="en-US" altLang="en-US" sz="4511"/>
              <a:t>The Principle of Favor:</a:t>
            </a:r>
          </a:p>
        </p:txBody>
      </p:sp>
      <p:sp>
        <p:nvSpPr>
          <p:cNvPr id="57347" name="Rectangle 3">
            <a:extLst>
              <a:ext uri="{FF2B5EF4-FFF2-40B4-BE49-F238E27FC236}">
                <a16:creationId xmlns:a16="http://schemas.microsoft.com/office/drawing/2014/main" id="{89159228-F6B2-42E6-B715-B12250FE0EA6}"/>
              </a:ext>
            </a:extLst>
          </p:cNvPr>
          <p:cNvSpPr>
            <a:spLocks noGrp="1" noChangeArrowheads="1"/>
          </p:cNvSpPr>
          <p:nvPr>
            <p:ph idx="1"/>
          </p:nvPr>
        </p:nvSpPr>
        <p:spPr/>
        <p:txBody>
          <a:bodyPr>
            <a:normAutofit/>
          </a:bodyPr>
          <a:lstStyle/>
          <a:p>
            <a:r>
              <a:rPr lang="en-US" altLang="en-US" sz="3600" dirty="0">
                <a:latin typeface="Times New Roman" panose="02020603050405020304" pitchFamily="18" charset="0"/>
              </a:rPr>
              <a:t>“</a:t>
            </a:r>
            <a:r>
              <a:rPr lang="en-US" altLang="en-US" sz="3600" dirty="0"/>
              <a:t>Even though we live in a difficult world, God is eager to bless us with good things.</a:t>
            </a:r>
            <a:r>
              <a:rPr lang="en-US" altLang="en-US" sz="3600" dirty="0">
                <a:latin typeface="Times New Roman" panose="02020603050405020304" pitchFamily="18" charset="0"/>
              </a:rPr>
              <a:t>”</a:t>
            </a:r>
            <a:endParaRPr lang="en-US" altLang="en-US" sz="3600"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8E61026-0199-4BAE-A23C-422F0AFFDCB9}"/>
              </a:ext>
            </a:extLst>
          </p:cNvPr>
          <p:cNvSpPr>
            <a:spLocks noGrp="1" noChangeArrowheads="1"/>
          </p:cNvSpPr>
          <p:nvPr>
            <p:ph type="title"/>
          </p:nvPr>
        </p:nvSpPr>
        <p:spPr/>
        <p:txBody>
          <a:bodyPr/>
          <a:lstStyle/>
          <a:p>
            <a:r>
              <a:rPr lang="en-US" altLang="en-US" dirty="0"/>
              <a:t>James 1</a:t>
            </a:r>
          </a:p>
        </p:txBody>
      </p:sp>
      <p:sp>
        <p:nvSpPr>
          <p:cNvPr id="44035" name="Rectangle 3">
            <a:extLst>
              <a:ext uri="{FF2B5EF4-FFF2-40B4-BE49-F238E27FC236}">
                <a16:creationId xmlns:a16="http://schemas.microsoft.com/office/drawing/2014/main" id="{E15C6DFC-CD86-4084-A44B-61777EFE96C5}"/>
              </a:ext>
            </a:extLst>
          </p:cNvPr>
          <p:cNvSpPr>
            <a:spLocks noGrp="1" noChangeArrowheads="1"/>
          </p:cNvSpPr>
          <p:nvPr>
            <p:ph idx="1"/>
          </p:nvPr>
        </p:nvSpPr>
        <p:spPr>
          <a:xfrm>
            <a:off x="914400" y="2490135"/>
            <a:ext cx="7239000" cy="3605865"/>
          </a:xfrm>
        </p:spPr>
        <p:txBody>
          <a:bodyPr>
            <a:normAutofit/>
          </a:bodyPr>
          <a:lstStyle/>
          <a:p>
            <a:r>
              <a:rPr lang="en-US" altLang="en-US" sz="3200" baseline="30000" dirty="0">
                <a:solidFill>
                  <a:schemeClr val="tx1"/>
                </a:solidFill>
              </a:rPr>
              <a:t>3</a:t>
            </a:r>
            <a:r>
              <a:rPr lang="en-US" altLang="en-US" sz="3200" dirty="0"/>
              <a:t> For you know that when your faith is tested, your endurance has a chance to grow. </a:t>
            </a:r>
          </a:p>
          <a:p>
            <a:r>
              <a:rPr lang="en-US" altLang="en-US" sz="3200" baseline="30000" dirty="0">
                <a:solidFill>
                  <a:schemeClr val="tx1"/>
                </a:solidFill>
              </a:rPr>
              <a:t>4</a:t>
            </a:r>
            <a:r>
              <a:rPr lang="en-US" altLang="en-US" sz="3200" dirty="0"/>
              <a:t> So let it grow, for when your endurance is fully developed, you will be perfect and complete, needing nothing.</a:t>
            </a:r>
          </a:p>
        </p:txBody>
      </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787A966-ABD1-455B-98AA-3302F2C6774E}"/>
              </a:ext>
            </a:extLst>
          </p:cNvPr>
          <p:cNvSpPr>
            <a:spLocks noGrp="1" noChangeArrowheads="1"/>
          </p:cNvSpPr>
          <p:nvPr>
            <p:ph type="title"/>
          </p:nvPr>
        </p:nvSpPr>
        <p:spPr/>
        <p:txBody>
          <a:bodyPr>
            <a:normAutofit/>
          </a:bodyPr>
          <a:lstStyle/>
          <a:p>
            <a:r>
              <a:rPr lang="en-US" altLang="en-US" sz="4400" dirty="0"/>
              <a:t>Three Principles to Live By:</a:t>
            </a:r>
          </a:p>
        </p:txBody>
      </p:sp>
      <p:sp>
        <p:nvSpPr>
          <p:cNvPr id="59395" name="Rectangle 3">
            <a:extLst>
              <a:ext uri="{FF2B5EF4-FFF2-40B4-BE49-F238E27FC236}">
                <a16:creationId xmlns:a16="http://schemas.microsoft.com/office/drawing/2014/main" id="{885C0E84-6B34-4996-AC35-CD13F7B8A2CF}"/>
              </a:ext>
            </a:extLst>
          </p:cNvPr>
          <p:cNvSpPr>
            <a:spLocks noGrp="1" noChangeArrowheads="1"/>
          </p:cNvSpPr>
          <p:nvPr>
            <p:ph idx="1"/>
          </p:nvPr>
        </p:nvSpPr>
        <p:spPr/>
        <p:txBody>
          <a:bodyPr>
            <a:normAutofit/>
          </a:bodyPr>
          <a:lstStyle/>
          <a:p>
            <a:pPr marL="0" indent="0">
              <a:buNone/>
            </a:pPr>
            <a:r>
              <a:rPr lang="en-US" altLang="en-US" sz="4800" dirty="0"/>
              <a:t>Endurance.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DC1875E5-3E3D-49D0-A84D-62C1DE8D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54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F185BD-0A5A-4EEC-92AE-FC45099B6348}"/>
              </a:ext>
            </a:extLst>
          </p:cNvPr>
          <p:cNvPicPr>
            <a:picLocks noChangeAspect="1"/>
          </p:cNvPicPr>
          <p:nvPr/>
        </p:nvPicPr>
        <p:blipFill rotWithShape="1">
          <a:blip r:embed="rId3"/>
          <a:srcRect t="17382" r="-1" b="38454"/>
          <a:stretch/>
        </p:blipFill>
        <p:spPr>
          <a:xfrm>
            <a:off x="368046" y="516636"/>
            <a:ext cx="8407908" cy="5824728"/>
          </a:xfrm>
          <a:prstGeom prst="rect">
            <a:avLst/>
          </a:prstGeom>
        </p:spPr>
      </p:pic>
      <p:sp>
        <p:nvSpPr>
          <p:cNvPr id="20" name="Rectangle 10">
            <a:extLst>
              <a:ext uri="{FF2B5EF4-FFF2-40B4-BE49-F238E27FC236}">
                <a16:creationId xmlns:a16="http://schemas.microsoft.com/office/drawing/2014/main" id="{72E3803C-85E6-4CB3-8361-219B2398D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458" y="350556"/>
            <a:ext cx="8657084" cy="6156888"/>
          </a:xfrm>
          <a:prstGeom prst="rect">
            <a:avLst/>
          </a:prstGeom>
          <a:noFill/>
          <a:ln w="25400" cap="flat">
            <a:solidFill>
              <a:srgbClr val="A1F9DE"/>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08113536"/>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787A966-ABD1-455B-98AA-3302F2C6774E}"/>
              </a:ext>
            </a:extLst>
          </p:cNvPr>
          <p:cNvSpPr>
            <a:spLocks noGrp="1" noChangeArrowheads="1"/>
          </p:cNvSpPr>
          <p:nvPr>
            <p:ph type="title"/>
          </p:nvPr>
        </p:nvSpPr>
        <p:spPr/>
        <p:txBody>
          <a:bodyPr>
            <a:normAutofit/>
          </a:bodyPr>
          <a:lstStyle/>
          <a:p>
            <a:r>
              <a:rPr lang="en-US" altLang="en-US" sz="4400" dirty="0"/>
              <a:t>Three Principles to Live By:</a:t>
            </a:r>
          </a:p>
        </p:txBody>
      </p:sp>
      <p:sp>
        <p:nvSpPr>
          <p:cNvPr id="59395" name="Rectangle 3">
            <a:extLst>
              <a:ext uri="{FF2B5EF4-FFF2-40B4-BE49-F238E27FC236}">
                <a16:creationId xmlns:a16="http://schemas.microsoft.com/office/drawing/2014/main" id="{885C0E84-6B34-4996-AC35-CD13F7B8A2CF}"/>
              </a:ext>
            </a:extLst>
          </p:cNvPr>
          <p:cNvSpPr>
            <a:spLocks noGrp="1" noChangeArrowheads="1"/>
          </p:cNvSpPr>
          <p:nvPr>
            <p:ph idx="1"/>
          </p:nvPr>
        </p:nvSpPr>
        <p:spPr/>
        <p:txBody>
          <a:bodyPr>
            <a:normAutofit/>
          </a:bodyPr>
          <a:lstStyle/>
          <a:p>
            <a:pPr marL="0" indent="0">
              <a:buNone/>
            </a:pPr>
            <a:r>
              <a:rPr lang="en-US" altLang="en-US" sz="4800" dirty="0"/>
              <a:t>Endurance.</a:t>
            </a:r>
          </a:p>
          <a:p>
            <a:pPr marL="0" indent="0">
              <a:buNone/>
            </a:pPr>
            <a:r>
              <a:rPr lang="en-US" altLang="en-US" sz="4800" dirty="0"/>
              <a:t>Dependence.</a:t>
            </a:r>
          </a:p>
          <a:p>
            <a:pPr marL="0" indent="0">
              <a:buNone/>
            </a:pPr>
            <a:r>
              <a:rPr lang="en-US" altLang="en-US" sz="4800" dirty="0"/>
              <a:t>Favor.</a:t>
            </a:r>
          </a:p>
        </p:txBody>
      </p:sp>
    </p:spTree>
    <p:extLst>
      <p:ext uri="{BB962C8B-B14F-4D97-AF65-F5344CB8AC3E}">
        <p14:creationId xmlns:p14="http://schemas.microsoft.com/office/powerpoint/2010/main" val="562641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anim calcmode="lin" valueType="num">
                                      <p:cBhvr additive="base">
                                        <p:cTn id="7"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75" name="Picture 74">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6" name="Rectangle 75">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8" name="Picture 77">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80" name="Rectangle 79">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338775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ruth cliparts">
            <a:extLst>
              <a:ext uri="{FF2B5EF4-FFF2-40B4-BE49-F238E27FC236}">
                <a16:creationId xmlns:a16="http://schemas.microsoft.com/office/drawing/2014/main" id="{06D88677-CACB-46D5-9E09-551A6752FFF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59512" y="1676400"/>
            <a:ext cx="2907601" cy="3352800"/>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9" y="2400639"/>
            <a:ext cx="3601638" cy="0"/>
          </a:xfrm>
          <a:prstGeom prst="line">
            <a:avLst/>
          </a:prstGeom>
        </p:spPr>
        <p:style>
          <a:lnRef idx="2">
            <a:schemeClr val="accent1"/>
          </a:lnRef>
          <a:fillRef idx="0">
            <a:schemeClr val="accent1"/>
          </a:fillRef>
          <a:effectRef idx="1">
            <a:schemeClr val="accent1"/>
          </a:effectRef>
          <a:fontRef idx="minor">
            <a:schemeClr val="tx1"/>
          </a:fontRef>
        </p:style>
      </p:cxnSp>
      <p:sp>
        <p:nvSpPr>
          <p:cNvPr id="43011" name="Rectangle 3">
            <a:extLst>
              <a:ext uri="{FF2B5EF4-FFF2-40B4-BE49-F238E27FC236}">
                <a16:creationId xmlns:a16="http://schemas.microsoft.com/office/drawing/2014/main" id="{A2B3FEE6-8D3A-4252-8537-53DBDDC26B36}"/>
              </a:ext>
            </a:extLst>
          </p:cNvPr>
          <p:cNvSpPr>
            <a:spLocks noGrp="1" noChangeArrowheads="1"/>
          </p:cNvSpPr>
          <p:nvPr>
            <p:ph idx="1"/>
          </p:nvPr>
        </p:nvSpPr>
        <p:spPr>
          <a:xfrm>
            <a:off x="4483306" y="914400"/>
            <a:ext cx="3601638" cy="4952999"/>
          </a:xfrm>
        </p:spPr>
        <p:txBody>
          <a:bodyPr>
            <a:noAutofit/>
          </a:bodyPr>
          <a:lstStyle/>
          <a:p>
            <a:r>
              <a:rPr lang="en-US" altLang="en-US" sz="3200" dirty="0">
                <a:solidFill>
                  <a:srgbClr val="262626"/>
                </a:solidFill>
              </a:rPr>
              <a:t>Don</a:t>
            </a:r>
            <a:r>
              <a:rPr lang="en-US" altLang="en-US" sz="3200" dirty="0">
                <a:solidFill>
                  <a:srgbClr val="262626"/>
                </a:solidFill>
                <a:latin typeface="Times New Roman" panose="02020603050405020304" pitchFamily="18" charset="0"/>
              </a:rPr>
              <a:t>’</a:t>
            </a:r>
            <a:r>
              <a:rPr lang="en-US" altLang="en-US" sz="3200" dirty="0">
                <a:solidFill>
                  <a:srgbClr val="262626"/>
                </a:solidFill>
              </a:rPr>
              <a:t>t let your problems distort your perception of Reality. </a:t>
            </a:r>
          </a:p>
          <a:p>
            <a:r>
              <a:rPr lang="en-US" altLang="en-US" sz="3200" dirty="0">
                <a:solidFill>
                  <a:srgbClr val="262626"/>
                </a:solidFill>
              </a:rPr>
              <a:t>Give yourself a truth &amp; reality check. </a:t>
            </a:r>
          </a:p>
          <a:p>
            <a:r>
              <a:rPr lang="en-US" altLang="en-US" sz="3200" dirty="0">
                <a:solidFill>
                  <a:srgbClr val="262626"/>
                </a:solidFill>
              </a:rPr>
              <a:t>Remember God is in control.</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AAD8276-B263-4E2D-9E4F-EE92E9AA6764}"/>
              </a:ext>
            </a:extLst>
          </p:cNvPr>
          <p:cNvSpPr>
            <a:spLocks noGrp="1" noChangeArrowheads="1"/>
          </p:cNvSpPr>
          <p:nvPr>
            <p:ph type="title"/>
          </p:nvPr>
        </p:nvSpPr>
        <p:spPr/>
        <p:txBody>
          <a:bodyPr/>
          <a:lstStyle/>
          <a:p>
            <a:r>
              <a:rPr lang="en-US" altLang="en-US"/>
              <a:t>James 1</a:t>
            </a:r>
          </a:p>
        </p:txBody>
      </p:sp>
      <p:sp>
        <p:nvSpPr>
          <p:cNvPr id="45059" name="Rectangle 3">
            <a:extLst>
              <a:ext uri="{FF2B5EF4-FFF2-40B4-BE49-F238E27FC236}">
                <a16:creationId xmlns:a16="http://schemas.microsoft.com/office/drawing/2014/main" id="{8F6055CE-D2B8-46C9-BEC8-14FD590180B0}"/>
              </a:ext>
            </a:extLst>
          </p:cNvPr>
          <p:cNvSpPr>
            <a:spLocks noGrp="1" noChangeArrowheads="1"/>
          </p:cNvSpPr>
          <p:nvPr>
            <p:ph idx="1"/>
          </p:nvPr>
        </p:nvSpPr>
        <p:spPr>
          <a:xfrm>
            <a:off x="1176865" y="2490135"/>
            <a:ext cx="6798736" cy="3682065"/>
          </a:xfrm>
        </p:spPr>
        <p:txBody>
          <a:bodyPr>
            <a:noAutofit/>
          </a:bodyPr>
          <a:lstStyle/>
          <a:p>
            <a:r>
              <a:rPr lang="en-US" sz="3000" baseline="30000" dirty="0"/>
              <a:t>5</a:t>
            </a:r>
            <a:r>
              <a:rPr lang="en-US" sz="3000" dirty="0"/>
              <a:t> If any of you lacks wisdom, let him ask God, who gives generously to all without reproach, and it will be given him.</a:t>
            </a:r>
          </a:p>
          <a:p>
            <a:r>
              <a:rPr lang="en-US" sz="3000" baseline="30000" dirty="0"/>
              <a:t>6</a:t>
            </a:r>
            <a:r>
              <a:rPr lang="en-US" sz="3000" dirty="0"/>
              <a:t> But let him ask in faith, with no doubting, for the one who doubts is like a wave of the sea that is driven and tossed by the wind.</a:t>
            </a:r>
            <a:endParaRPr lang="en-US" altLang="en-US" sz="3000" dirty="0"/>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61A4069-D905-48FC-A0AE-DC789A779580}"/>
              </a:ext>
            </a:extLst>
          </p:cNvPr>
          <p:cNvSpPr>
            <a:spLocks noGrp="1" noChangeArrowheads="1"/>
          </p:cNvSpPr>
          <p:nvPr>
            <p:ph type="title"/>
          </p:nvPr>
        </p:nvSpPr>
        <p:spPr/>
        <p:txBody>
          <a:bodyPr/>
          <a:lstStyle/>
          <a:p>
            <a:r>
              <a:rPr lang="en-US" altLang="en-US"/>
              <a:t>James 1</a:t>
            </a:r>
          </a:p>
        </p:txBody>
      </p:sp>
      <p:sp>
        <p:nvSpPr>
          <p:cNvPr id="46083" name="Rectangle 3">
            <a:extLst>
              <a:ext uri="{FF2B5EF4-FFF2-40B4-BE49-F238E27FC236}">
                <a16:creationId xmlns:a16="http://schemas.microsoft.com/office/drawing/2014/main" id="{60819C35-B6F8-4FE5-B6B4-87BA1D6F29F1}"/>
              </a:ext>
            </a:extLst>
          </p:cNvPr>
          <p:cNvSpPr>
            <a:spLocks noGrp="1" noChangeArrowheads="1"/>
          </p:cNvSpPr>
          <p:nvPr>
            <p:ph idx="1"/>
          </p:nvPr>
        </p:nvSpPr>
        <p:spPr/>
        <p:txBody>
          <a:bodyPr>
            <a:normAutofit/>
          </a:bodyPr>
          <a:lstStyle/>
          <a:p>
            <a:r>
              <a:rPr lang="en-US" sz="3000" baseline="30000" dirty="0"/>
              <a:t>7</a:t>
            </a:r>
            <a:r>
              <a:rPr lang="en-US" sz="3000" dirty="0"/>
              <a:t> For that person must not suppose that he will receive anything from the Lord; </a:t>
            </a:r>
          </a:p>
          <a:p>
            <a:r>
              <a:rPr lang="en-US" sz="3000" baseline="30000" dirty="0"/>
              <a:t>8</a:t>
            </a:r>
            <a:r>
              <a:rPr lang="en-US" sz="3000" dirty="0"/>
              <a:t> he is a double-minded man, unstable in all his ways.</a:t>
            </a:r>
          </a:p>
          <a:p>
            <a:r>
              <a:rPr lang="en-US" sz="3000" baseline="30000" dirty="0"/>
              <a:t>9</a:t>
            </a:r>
            <a:r>
              <a:rPr lang="en-US" sz="3000" dirty="0"/>
              <a:t> Let the lowly brother boast in his exaltation,</a:t>
            </a:r>
            <a:endParaRPr lang="en-US" altLang="en-US" sz="3000" dirty="0"/>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0FA8280-B7FF-4A68-ABA7-58D57B8E2AA8}"/>
              </a:ext>
            </a:extLst>
          </p:cNvPr>
          <p:cNvSpPr>
            <a:spLocks noGrp="1" noChangeArrowheads="1"/>
          </p:cNvSpPr>
          <p:nvPr>
            <p:ph type="title"/>
          </p:nvPr>
        </p:nvSpPr>
        <p:spPr/>
        <p:txBody>
          <a:bodyPr/>
          <a:lstStyle/>
          <a:p>
            <a:r>
              <a:rPr lang="en-US" altLang="en-US"/>
              <a:t>James 1</a:t>
            </a:r>
          </a:p>
        </p:txBody>
      </p:sp>
      <p:sp>
        <p:nvSpPr>
          <p:cNvPr id="47107" name="Rectangle 3">
            <a:extLst>
              <a:ext uri="{FF2B5EF4-FFF2-40B4-BE49-F238E27FC236}">
                <a16:creationId xmlns:a16="http://schemas.microsoft.com/office/drawing/2014/main" id="{661250A7-659D-46FE-9FA6-5EA3E5B1685E}"/>
              </a:ext>
            </a:extLst>
          </p:cNvPr>
          <p:cNvSpPr>
            <a:spLocks noGrp="1" noChangeArrowheads="1"/>
          </p:cNvSpPr>
          <p:nvPr>
            <p:ph idx="1"/>
          </p:nvPr>
        </p:nvSpPr>
        <p:spPr/>
        <p:txBody>
          <a:bodyPr>
            <a:noAutofit/>
          </a:bodyPr>
          <a:lstStyle/>
          <a:p>
            <a:r>
              <a:rPr lang="en-US" sz="3000" baseline="30000" dirty="0"/>
              <a:t>10</a:t>
            </a:r>
            <a:r>
              <a:rPr lang="en-US" sz="3000" dirty="0"/>
              <a:t> and the rich in his humiliation, because like a flower of the grass he will pass away. </a:t>
            </a:r>
          </a:p>
          <a:p>
            <a:r>
              <a:rPr lang="en-US" sz="3000" baseline="30000" dirty="0"/>
              <a:t>11</a:t>
            </a:r>
            <a:r>
              <a:rPr lang="en-US" sz="3000" dirty="0"/>
              <a:t> For the sun rises with its scorching heat and withers the grass; its flower falls, and its beauty perishes. So also will the rich man fade away in the midst of his pursuits.</a:t>
            </a:r>
            <a:endParaRPr lang="en-US" altLang="en-US" sz="3000" dirty="0"/>
          </a:p>
        </p:txBody>
      </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8275808-F4CB-4FB0-B96C-DB0C947BE815}"/>
              </a:ext>
            </a:extLst>
          </p:cNvPr>
          <p:cNvSpPr>
            <a:spLocks noGrp="1" noChangeArrowheads="1"/>
          </p:cNvSpPr>
          <p:nvPr>
            <p:ph type="title"/>
          </p:nvPr>
        </p:nvSpPr>
        <p:spPr/>
        <p:txBody>
          <a:bodyPr/>
          <a:lstStyle/>
          <a:p>
            <a:r>
              <a:rPr lang="en-US" altLang="en-US"/>
              <a:t>James 1</a:t>
            </a:r>
          </a:p>
        </p:txBody>
      </p:sp>
      <p:sp>
        <p:nvSpPr>
          <p:cNvPr id="48131" name="Rectangle 3">
            <a:extLst>
              <a:ext uri="{FF2B5EF4-FFF2-40B4-BE49-F238E27FC236}">
                <a16:creationId xmlns:a16="http://schemas.microsoft.com/office/drawing/2014/main" id="{0CE045DD-C289-4A54-9F5E-DFE5C97FB015}"/>
              </a:ext>
            </a:extLst>
          </p:cNvPr>
          <p:cNvSpPr>
            <a:spLocks noGrp="1" noChangeArrowheads="1"/>
          </p:cNvSpPr>
          <p:nvPr>
            <p:ph idx="1"/>
          </p:nvPr>
        </p:nvSpPr>
        <p:spPr>
          <a:xfrm>
            <a:off x="762000" y="2490135"/>
            <a:ext cx="7620000" cy="3444997"/>
          </a:xfrm>
        </p:spPr>
        <p:txBody>
          <a:bodyPr>
            <a:noAutofit/>
          </a:bodyPr>
          <a:lstStyle/>
          <a:p>
            <a:r>
              <a:rPr lang="en-US" sz="2800" baseline="30000" dirty="0"/>
              <a:t>12</a:t>
            </a:r>
            <a:r>
              <a:rPr lang="en-US" sz="2800" dirty="0"/>
              <a:t> Blessed is the man who remains steadfast under trial, for when he has stood the test he will receive the crown of life, which God has promised to those who love him. </a:t>
            </a:r>
          </a:p>
          <a:p>
            <a:r>
              <a:rPr lang="en-US" sz="2800" baseline="30000" dirty="0"/>
              <a:t>13</a:t>
            </a:r>
            <a:r>
              <a:rPr lang="en-US" sz="2800" dirty="0"/>
              <a:t> Let no one say when he is tempted, “I am being tempted by God,” for God cannot be tempted with evil, and he himself tempts no one.</a:t>
            </a:r>
            <a:endParaRPr lang="en-US" altLang="en-US" sz="2800" dirty="0"/>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13BB6A5-1830-4DF8-80DE-C51790E16DFA}"/>
              </a:ext>
            </a:extLst>
          </p:cNvPr>
          <p:cNvSpPr>
            <a:spLocks noGrp="1" noChangeArrowheads="1"/>
          </p:cNvSpPr>
          <p:nvPr>
            <p:ph type="title"/>
          </p:nvPr>
        </p:nvSpPr>
        <p:spPr/>
        <p:txBody>
          <a:bodyPr/>
          <a:lstStyle/>
          <a:p>
            <a:r>
              <a:rPr lang="en-US" altLang="en-US"/>
              <a:t>James 1</a:t>
            </a:r>
          </a:p>
        </p:txBody>
      </p:sp>
      <p:sp>
        <p:nvSpPr>
          <p:cNvPr id="49155" name="Rectangle 3">
            <a:extLst>
              <a:ext uri="{FF2B5EF4-FFF2-40B4-BE49-F238E27FC236}">
                <a16:creationId xmlns:a16="http://schemas.microsoft.com/office/drawing/2014/main" id="{730FA544-FAA7-4607-91A2-D15809D3C8F1}"/>
              </a:ext>
            </a:extLst>
          </p:cNvPr>
          <p:cNvSpPr>
            <a:spLocks noGrp="1" noChangeArrowheads="1"/>
          </p:cNvSpPr>
          <p:nvPr>
            <p:ph idx="1"/>
          </p:nvPr>
        </p:nvSpPr>
        <p:spPr/>
        <p:txBody>
          <a:bodyPr>
            <a:normAutofit/>
          </a:bodyPr>
          <a:lstStyle/>
          <a:p>
            <a:r>
              <a:rPr lang="en-US" sz="2800" baseline="30000" dirty="0"/>
              <a:t>14</a:t>
            </a:r>
            <a:r>
              <a:rPr lang="en-US" sz="2800" dirty="0"/>
              <a:t> But each person is tempted when he is lured and enticed by his own desire. </a:t>
            </a:r>
          </a:p>
          <a:p>
            <a:r>
              <a:rPr lang="en-US" sz="2800" baseline="30000" dirty="0"/>
              <a:t>15</a:t>
            </a:r>
            <a:r>
              <a:rPr lang="en-US" sz="2800" dirty="0"/>
              <a:t> Then desire when it has conceived gives birth to sin, and sin when it is fully grown brings forth death.</a:t>
            </a:r>
          </a:p>
          <a:p>
            <a:r>
              <a:rPr lang="en-US" sz="2800" baseline="30000" dirty="0"/>
              <a:t>16</a:t>
            </a:r>
            <a:r>
              <a:rPr lang="en-US" sz="2800" dirty="0"/>
              <a:t> Do not be deceived, my beloved brothers.</a:t>
            </a:r>
            <a:endParaRPr lang="en-US" altLang="en-US" sz="2800" dirty="0"/>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2B93C96-4BA8-4666-922D-5A7985A6219E}"/>
              </a:ext>
            </a:extLst>
          </p:cNvPr>
          <p:cNvSpPr>
            <a:spLocks noGrp="1" noChangeArrowheads="1"/>
          </p:cNvSpPr>
          <p:nvPr>
            <p:ph type="title"/>
          </p:nvPr>
        </p:nvSpPr>
        <p:spPr/>
        <p:txBody>
          <a:bodyPr/>
          <a:lstStyle/>
          <a:p>
            <a:r>
              <a:rPr lang="en-US" altLang="en-US"/>
              <a:t>James 1</a:t>
            </a:r>
          </a:p>
        </p:txBody>
      </p:sp>
      <p:sp>
        <p:nvSpPr>
          <p:cNvPr id="50179" name="Rectangle 3">
            <a:extLst>
              <a:ext uri="{FF2B5EF4-FFF2-40B4-BE49-F238E27FC236}">
                <a16:creationId xmlns:a16="http://schemas.microsoft.com/office/drawing/2014/main" id="{A98DE0A3-B7B1-40E5-83C7-2592E59A5E21}"/>
              </a:ext>
            </a:extLst>
          </p:cNvPr>
          <p:cNvSpPr>
            <a:spLocks noGrp="1" noChangeArrowheads="1"/>
          </p:cNvSpPr>
          <p:nvPr>
            <p:ph idx="1"/>
          </p:nvPr>
        </p:nvSpPr>
        <p:spPr/>
        <p:txBody>
          <a:bodyPr/>
          <a:lstStyle/>
          <a:p>
            <a:r>
              <a:rPr lang="en-US" altLang="en-US" baseline="30000">
                <a:solidFill>
                  <a:schemeClr val="tx1"/>
                </a:solidFill>
              </a:rPr>
              <a:t>17</a:t>
            </a:r>
            <a:r>
              <a:rPr lang="en-US" altLang="en-US"/>
              <a:t> Whatever is good and perfect is a gift coming down to us from God our Father, who created all the lights in the heavens. He never changes or casts a shifting shadow. </a:t>
            </a:r>
          </a:p>
          <a:p>
            <a:r>
              <a:rPr lang="en-US" altLang="en-US" baseline="30000">
                <a:solidFill>
                  <a:schemeClr val="tx1"/>
                </a:solidFill>
              </a:rPr>
              <a:t>18</a:t>
            </a:r>
            <a:r>
              <a:rPr lang="en-US" altLang="en-US"/>
              <a:t> He chose to give birth to us by giving us his true word. And we, out of all creation, became his prized possession.</a:t>
            </a:r>
          </a:p>
        </p:txBody>
      </p:sp>
    </p:spTree>
  </p:cSld>
  <p:clrMapOvr>
    <a:masterClrMapping/>
  </p:clrMapOvr>
  <p:transition spd="med">
    <p:pull/>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1384</TotalTime>
  <Words>1179</Words>
  <Application>Microsoft Office PowerPoint</Application>
  <PresentationFormat>On-screen Show (4:3)</PresentationFormat>
  <Paragraphs>84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Garamond</vt:lpstr>
      <vt:lpstr>Modern Love</vt:lpstr>
      <vt:lpstr>Times New Roman</vt:lpstr>
      <vt:lpstr>Organic</vt:lpstr>
      <vt:lpstr>A TRUTH &amp; REALITY CHECK James 1:1-18</vt:lpstr>
      <vt:lpstr>James 1</vt:lpstr>
      <vt:lpstr>James 1</vt:lpstr>
      <vt:lpstr>James 1</vt:lpstr>
      <vt:lpstr>James 1</vt:lpstr>
      <vt:lpstr>James 1</vt:lpstr>
      <vt:lpstr>James 1</vt:lpstr>
      <vt:lpstr>James 1</vt:lpstr>
      <vt:lpstr>James 1</vt:lpstr>
      <vt:lpstr>PowerPoint Presentation</vt:lpstr>
      <vt:lpstr>1. Remember that problems can work to your benefit.</vt:lpstr>
      <vt:lpstr>James 1:2</vt:lpstr>
      <vt:lpstr>PowerPoint Presentation</vt:lpstr>
      <vt:lpstr>James 1:3-4</vt:lpstr>
      <vt:lpstr>The Principle of Endurance:</vt:lpstr>
      <vt:lpstr>PowerPoint Presentation</vt:lpstr>
      <vt:lpstr>2. Remember that you’re not in this  by yourself.</vt:lpstr>
      <vt:lpstr>James 1:5</vt:lpstr>
      <vt:lpstr>James 1:9-11</vt:lpstr>
      <vt:lpstr>James 1:9-11</vt:lpstr>
      <vt:lpstr>James 1:6</vt:lpstr>
      <vt:lpstr>The Principle of Dependence:</vt:lpstr>
      <vt:lpstr>3. Remember that God isn’t  out to get you.</vt:lpstr>
      <vt:lpstr>James 1:13</vt:lpstr>
      <vt:lpstr>James 1:14</vt:lpstr>
      <vt:lpstr>James 1:12</vt:lpstr>
      <vt:lpstr>1 Corinthians 10:13</vt:lpstr>
      <vt:lpstr>James 1:12</vt:lpstr>
      <vt:lpstr>The Principle of Favor:</vt:lpstr>
      <vt:lpstr>Three Principles to Live By:</vt:lpstr>
      <vt:lpstr>PowerPoint Presentation</vt:lpstr>
      <vt:lpstr>Three Principles to Live By:</vt:lpstr>
      <vt:lpstr>PowerPoint Presentation</vt:lpstr>
    </vt:vector>
  </TitlesOfParts>
  <Company>Alderson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May</dc:creator>
  <cp:lastModifiedBy>Steve Garrett</cp:lastModifiedBy>
  <cp:revision>102</cp:revision>
  <dcterms:created xsi:type="dcterms:W3CDTF">2017-04-22T15:37:04Z</dcterms:created>
  <dcterms:modified xsi:type="dcterms:W3CDTF">2021-02-14T13:30:16Z</dcterms:modified>
</cp:coreProperties>
</file>