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86" r:id="rId3"/>
    <p:sldId id="387" r:id="rId4"/>
    <p:sldId id="359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272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01"/>
    <p:restoredTop sz="94611"/>
  </p:normalViewPr>
  <p:slideViewPr>
    <p:cSldViewPr snapToGrid="0" snapToObjects="1">
      <p:cViewPr>
        <p:scale>
          <a:sx n="95" d="100"/>
          <a:sy n="95" d="100"/>
        </p:scale>
        <p:origin x="71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B36F-C76E-644E-9D88-52E4FD05B24E}" type="datetimeFigureOut">
              <a:rPr lang="en-US" smtClean="0"/>
              <a:t>5/29/21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40A0-1FCB-B543-9F56-D4A446A5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65695-6E23-0347-81D8-8664109C395F}" type="datetimeFigureOut">
              <a:rPr lang="en-US" smtClean="0"/>
              <a:t>5/29/21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7BFE9-C46C-B74F-BF3F-3012DED5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7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73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36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19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12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50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11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27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5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92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88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8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1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3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5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41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8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6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8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85AA-FC6E-214C-A044-59380CAB7D54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6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Bellaire Auditorium Class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March – May 2021</a:t>
            </a:r>
            <a:endParaRPr lang="en-US" sz="3600" dirty="0">
              <a:solidFill>
                <a:schemeClr val="accent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5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Clean out the old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leaven so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that you may be a new lump, just as you are in fact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unleavened. For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Christ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our Passover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also has been sacrificed.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6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Or do you not know that your body is a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temple of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the Holy Spirit who is in you, whom you have from God, and that you are not your own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?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3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7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Only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 as the Lord has assigned to each one, as God has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called each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 in this manner let him walk. And so I direct in all the churches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3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8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Now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concerning things sacrificed to idols, we know that we all have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knowledge. Knowledge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 makes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arrogant,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but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love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edifies.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9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For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though I am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free from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all men, I have made myself a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slave to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all, so that I may win more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10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Whether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 then, you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eat or drink or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 whatever you do, do all to the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glory of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God. Give no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offense either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to Jews or to Greeks or to the church of God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11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Therefore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whoever eats the bread or drinks the cup of the Lord in an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unworthy manner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 shall be guilty of the body and the blood of the Lord. 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5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12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For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even as the body is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one and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 yet has many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members and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all the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members of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the body, though they are many, are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one body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 so also is Christ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8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13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If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I speak with the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tongues of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men and of angels, but do not have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love, I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have become a noisy gong or a clanging cymbal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14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So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also you, since you are zealous of spiritual gifts, seek to abound for the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edification of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the church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4500"/>
            <a:ext cx="7885508" cy="3301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Paul’s plans based on desire, circumstance, opportunity, &amp; God’s will. (see 2 Cor. 1-2)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Timothy’s timidity (? - 2 Tim. 1:7) and Apollos’ independence (? - Acts 18:25)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Praise to those in Corinth who should be recognized &amp; imitated. (16:15-18)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224451"/>
            <a:ext cx="7886700" cy="1395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Other Closing Remarks</a:t>
            </a:r>
          </a:p>
          <a:p>
            <a:pPr algn="ctr"/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1 Corinthians 16:5-24</a:t>
            </a:r>
            <a:endParaRPr lang="en-US" sz="4000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5110832"/>
            <a:ext cx="7886700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“Be </a:t>
            </a:r>
            <a:r>
              <a:rPr lang="en-US" sz="2800" dirty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on the alert, stand firm in the faith, act like men, be 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strong.</a:t>
            </a:r>
            <a:r>
              <a:rPr lang="en-US" sz="2800" dirty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Let </a:t>
            </a:r>
            <a:r>
              <a:rPr lang="en-US" sz="2800" dirty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all that you do be done in 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love.” (16:13-14)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3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15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Therefore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 my beloved brethren, be steadfast, immovable, always abounding in the work of the Lord, knowing that your toil is not in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vain in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the Lord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. 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9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6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Be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on the alert, stand firm in the faith, act like men, be strong. Let all that you do be done in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love.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p Arrow 11"/>
          <p:cNvSpPr/>
          <p:nvPr/>
        </p:nvSpPr>
        <p:spPr>
          <a:xfrm>
            <a:off x="3167270" y="3228129"/>
            <a:ext cx="1245705" cy="3018726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Class Goals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2674110"/>
            <a:ext cx="241935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Change 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3938531"/>
            <a:ext cx="2419350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Change Thinking</a:t>
            </a:r>
            <a:endParaRPr lang="en-US" sz="36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US" sz="36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270" y="5785190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Familiarity with 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7270" y="5167080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Understanding of Problems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7270" y="4550181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Understanding of Principles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7270" y="3932071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Apply Principles to Problems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7270" y="2735160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Synthesize applications for us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0" y="1072414"/>
            <a:ext cx="7886700" cy="138499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What would be the evidence that a church today was mature in the way Paul desired for the church in Corinth?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2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620168"/>
            <a:ext cx="7874674" cy="50899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Teaching is the “word of the cross,” not the “wisdom of this age” (chapters 1-2)</a:t>
            </a:r>
            <a:endParaRPr lang="en-US" dirty="0" smtClean="0">
              <a:latin typeface="Geneva" charset="0"/>
              <a:ea typeface="Geneva" charset="0"/>
              <a:cs typeface="Geneva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De-emphasis of men (preachers), and a clear emphasis on God’s work (3-4)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Sin &amp; conflict are dealt with (5-6)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Marriages that are faithfully flourishing (7)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Respect &amp; deference toward those with a different understanding (8)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Worldliness avoided as a major threat (10)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Assembly that glorifies God and edifies all present in love (12-14)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Active hope for the resurrection (15)</a:t>
            </a:r>
            <a:endParaRPr lang="en-US" dirty="0" smtClean="0">
              <a:latin typeface="Geneva" charset="0"/>
              <a:ea typeface="Geneva" charset="0"/>
              <a:cs typeface="Geneva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dirty="0" smtClean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224451"/>
            <a:ext cx="7886700" cy="1395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Evidence of Maturity</a:t>
            </a:r>
            <a:endParaRPr lang="en-US" sz="4000" dirty="0" smtClean="0"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sz="4000" i="1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76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02503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Bellaire Auditorium Class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March – May 2021</a:t>
            </a:r>
          </a:p>
          <a:p>
            <a:r>
              <a:rPr lang="en-US" sz="3600" i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Homework: </a:t>
            </a:r>
            <a:r>
              <a:rPr lang="en-US" sz="3600" i="1" dirty="0" smtClean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Matthew 1-2</a:t>
            </a:r>
            <a:endParaRPr lang="en-US" sz="3600" i="1" dirty="0">
              <a:solidFill>
                <a:schemeClr val="accent4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Final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Review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525" y="1602482"/>
            <a:ext cx="83629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3600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Do your best to fill out the </a:t>
            </a:r>
            <a:r>
              <a:rPr lang="en-US" sz="3600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post test without your </a:t>
            </a:r>
            <a:r>
              <a:rPr lang="en-US" sz="3600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Bible or notebook.</a:t>
            </a:r>
          </a:p>
          <a:p>
            <a:pPr algn="ctr">
              <a:spcAft>
                <a:spcPts val="2400"/>
              </a:spcAft>
            </a:pPr>
            <a:r>
              <a:rPr lang="en-US" sz="3200" b="1" i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If you are joining via live-stream, find the </a:t>
            </a:r>
            <a:r>
              <a:rPr lang="en-US" sz="3200" b="1" i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Post Test at the </a:t>
            </a:r>
            <a:r>
              <a:rPr lang="en-US" sz="3200" b="1" i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end of the class material on </a:t>
            </a:r>
            <a:r>
              <a:rPr lang="en-US" sz="3200" b="1" i="1" dirty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our website </a:t>
            </a:r>
            <a:r>
              <a:rPr lang="en-US" sz="3200" b="1" i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(</a:t>
            </a:r>
            <a:r>
              <a:rPr lang="en-US" sz="3200" b="1" i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www. </a:t>
            </a:r>
            <a:r>
              <a:rPr lang="en-US" sz="3200" b="1" i="1" dirty="0" err="1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bellairechurchofchrist.org</a:t>
            </a:r>
            <a:r>
              <a:rPr lang="en-US" sz="3200" b="1" i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/media/bible-class-material)</a:t>
            </a:r>
            <a:endParaRPr lang="en-US" sz="3200" b="1" i="1" dirty="0" smtClean="0">
              <a:solidFill>
                <a:schemeClr val="accent2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Outline of 1 Corinthians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9571"/>
            <a:ext cx="7886700" cy="58263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1:1-9 — ___________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1:10 - 6:20 — Response to _______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 smtClean="0">
                <a:latin typeface="Geneva" charset="0"/>
                <a:ea typeface="Geneva" charset="0"/>
                <a:cs typeface="Geneva" charset="0"/>
              </a:rPr>
              <a:t>1:10 </a:t>
            </a:r>
            <a:r>
              <a:rPr lang="en-US" b="1" dirty="0">
                <a:latin typeface="Geneva" charset="0"/>
                <a:ea typeface="Geneva" charset="0"/>
                <a:cs typeface="Geneva" charset="0"/>
              </a:rPr>
              <a:t>- 4:21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 — Call to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b="1" dirty="0">
                <a:latin typeface="Geneva" charset="0"/>
                <a:ea typeface="Geneva" charset="0"/>
                <a:cs typeface="Geneva" charset="0"/>
              </a:rPr>
              <a:t>5:1 - 6:20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 — Call to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7:1 - 15:58 — Response to </a:t>
            </a:r>
            <a:r>
              <a:rPr lang="en-US" b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_______</a:t>
            </a:r>
            <a:endParaRPr lang="en-US" b="1" dirty="0">
              <a:solidFill>
                <a:schemeClr val="accent2"/>
              </a:solidFill>
              <a:latin typeface="Geneva" charset="0"/>
              <a:ea typeface="Geneva" charset="0"/>
              <a:cs typeface="Geneva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7:1 - 11:1</a:t>
            </a:r>
            <a:r>
              <a:rPr lang="en-US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dirty="0" smtClean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________ Matters</a:t>
            </a:r>
            <a:endParaRPr lang="en-US" dirty="0">
              <a:solidFill>
                <a:schemeClr val="accent4"/>
              </a:solidFill>
              <a:latin typeface="Geneva" charset="0"/>
              <a:ea typeface="Geneva" charset="0"/>
              <a:cs typeface="Geneva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7:1-40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</a:t>
            </a:r>
            <a:endParaRPr lang="en-US" sz="2400" dirty="0">
              <a:latin typeface="Geneva" charset="0"/>
              <a:ea typeface="Geneva" charset="0"/>
              <a:cs typeface="Geneva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8:1 - 11:1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______________</a:t>
            </a:r>
            <a:endParaRPr lang="en-US" sz="2400" dirty="0">
              <a:latin typeface="Geneva" charset="0"/>
              <a:ea typeface="Geneva" charset="0"/>
              <a:cs typeface="Geneva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11:2 - 14:40</a:t>
            </a:r>
            <a:r>
              <a:rPr lang="en-US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dirty="0" smtClean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_________ Matters</a:t>
            </a:r>
            <a:endParaRPr lang="en-US" dirty="0">
              <a:solidFill>
                <a:schemeClr val="accent4"/>
              </a:solidFill>
              <a:latin typeface="Geneva" charset="0"/>
              <a:ea typeface="Geneva" charset="0"/>
              <a:cs typeface="Geneva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11:2-16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___________</a:t>
            </a:r>
            <a:endParaRPr lang="en-US" sz="2400" dirty="0">
              <a:latin typeface="Geneva" charset="0"/>
              <a:ea typeface="Geneva" charset="0"/>
              <a:cs typeface="Geneva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11:17-34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__________</a:t>
            </a:r>
            <a:endParaRPr lang="en-US" sz="2400" dirty="0">
              <a:latin typeface="Geneva" charset="0"/>
              <a:ea typeface="Geneva" charset="0"/>
              <a:cs typeface="Geneva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12:1 - 14:40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</a:t>
            </a:r>
            <a:endParaRPr lang="en-US" sz="2400" dirty="0">
              <a:latin typeface="Geneva" charset="0"/>
              <a:ea typeface="Geneva" charset="0"/>
              <a:cs typeface="Geneva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b="1" dirty="0">
                <a:latin typeface="Geneva" charset="0"/>
                <a:ea typeface="Geneva" charset="0"/>
                <a:cs typeface="Geneva" charset="0"/>
              </a:rPr>
              <a:t>15:1-58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—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___________ 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16:1-24 — </a:t>
            </a:r>
            <a:r>
              <a:rPr lang="en-US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___________</a:t>
            </a:r>
            <a:endParaRPr lang="en-US" b="1" dirty="0">
              <a:solidFill>
                <a:schemeClr val="accent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451" y="946106"/>
            <a:ext cx="2611876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Introduction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3233" y="1365794"/>
            <a:ext cx="162472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Reports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6067" y="1775095"/>
            <a:ext cx="1188720" cy="411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Unity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2066" y="2185960"/>
            <a:ext cx="1546083" cy="411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Discipline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7832" y="2610379"/>
            <a:ext cx="1758667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Questions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5036" y="3796583"/>
            <a:ext cx="3384764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Food Offered to Idols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900" y="3401089"/>
            <a:ext cx="1546083" cy="411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Marriage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0407" y="3045325"/>
            <a:ext cx="1487943" cy="4114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Personal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95916" y="4561973"/>
            <a:ext cx="2268871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Gender Roles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257" y="4179278"/>
            <a:ext cx="1668161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Assembly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4547" y="4926411"/>
            <a:ext cx="2268871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Lord’s Supper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4378" y="5348253"/>
            <a:ext cx="2268871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Spiritual Gifts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9942" y="5773042"/>
            <a:ext cx="2268871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Resurrection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5542" y="6225689"/>
            <a:ext cx="2611876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Conclusion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1" grpId="0" animBg="1"/>
      <p:bldP spid="12" grpId="0" animBg="1"/>
      <p:bldP spid="15" grpId="0" animBg="1"/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50" y="3121435"/>
            <a:ext cx="7886700" cy="34179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What is the main behavior problem?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What is the main attitude problem?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What attitudes is Paul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instructing?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Geneva" charset="0"/>
                <a:ea typeface="Geneva" charset="0"/>
                <a:cs typeface="Geneva" charset="0"/>
              </a:rPr>
              <a:t>What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Geneva" charset="0"/>
                <a:ea typeface="Geneva" charset="0"/>
                <a:cs typeface="Geneva" charset="0"/>
              </a:rPr>
              <a:t>behavior does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Geneva" charset="0"/>
                <a:ea typeface="Geneva" charset="0"/>
                <a:cs typeface="Geneva" charset="0"/>
              </a:rPr>
              <a:t>Paul desire?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Th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e Volcano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pic>
        <p:nvPicPr>
          <p:cNvPr id="1032" name="Picture 8" descr="ature scene of volcano eruption illustration. | Can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962363"/>
            <a:ext cx="2466416" cy="199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>
            <a:stCxn id="1032" idx="1"/>
          </p:cNvCxnSpPr>
          <p:nvPr/>
        </p:nvCxnSpPr>
        <p:spPr>
          <a:xfrm>
            <a:off x="628650" y="1959206"/>
            <a:ext cx="7443729" cy="0"/>
          </a:xfrm>
          <a:prstGeom prst="line">
            <a:avLst/>
          </a:prstGeom>
          <a:ln w="571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41608" y="1134012"/>
            <a:ext cx="151204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Behavior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41608" y="2299290"/>
            <a:ext cx="118199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Beliefs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5786" y="1129836"/>
            <a:ext cx="10178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Rules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51299" y="2304157"/>
            <a:ext cx="163914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Principles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9100" y="1134012"/>
            <a:ext cx="133610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Actions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321" y="2299340"/>
            <a:ext cx="160425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Attitudes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46275" y="3259443"/>
            <a:ext cx="19855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Divisions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3606" y="3994781"/>
            <a:ext cx="1985353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Arrogance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3606" y="4720512"/>
            <a:ext cx="198535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Humility, Love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3423" y="5815575"/>
            <a:ext cx="2775536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Unity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, Edification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21" grpId="0" animBg="1"/>
      <p:bldP spid="22" grpId="0" animBg="1"/>
      <p:bldP spid="23" grpId="0" animBg="1"/>
      <p:bldP spid="24" grpId="0" animBg="1"/>
      <p:bldP spid="11" grpId="0" animBg="1"/>
      <p:bldP spid="12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Thus says the Lord, “Let not a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wise man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boast of his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wisdom and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let not the</a:t>
            </a:r>
            <a:r>
              <a:rPr lang="en-US" sz="320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sz="3200" smtClean="0">
                <a:latin typeface="Geneva" charset="0"/>
                <a:ea typeface="Geneva" charset="0"/>
                <a:cs typeface="Geneva" charset="0"/>
              </a:rPr>
              <a:t>mighty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man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boast of his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might let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not a 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rich man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boast of </a:t>
            </a:r>
            <a:r>
              <a:rPr lang="en-US" sz="3200">
                <a:latin typeface="Geneva" charset="0"/>
                <a:ea typeface="Geneva" charset="0"/>
                <a:cs typeface="Geneva" charset="0"/>
              </a:rPr>
              <a:t>his </a:t>
            </a:r>
            <a:r>
              <a:rPr lang="en-US" sz="3200" smtClean="0">
                <a:latin typeface="Geneva" charset="0"/>
                <a:ea typeface="Geneva" charset="0"/>
                <a:cs typeface="Geneva" charset="0"/>
              </a:rPr>
              <a:t>riches but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let him who boasts boast of this, that he understands and knows Me.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5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2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And I, when I came to you, brothers, did not come proclaiming to you the testimony of God with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lofty speech or wisdom. For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I decided to know nothing among you except Jesus Christ and him crucified.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5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3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Let no one deceive himself. If anyone among you thinks that he is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wise in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this age, let him become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foolish that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he may become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wise.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4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For who regards you as superior? What do you have that you did not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receive? And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if you did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receive it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, why do you boast as if you had not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received it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?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9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10922</TotalTime>
  <Words>691</Words>
  <Application>Microsoft Macintosh PowerPoint</Application>
  <PresentationFormat>On-screen Show (4:3)</PresentationFormat>
  <Paragraphs>133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Geneva</vt:lpstr>
      <vt:lpstr>Arial</vt:lpstr>
      <vt:lpstr>Office Theme</vt:lpstr>
      <vt:lpstr>1 Corinthians</vt:lpstr>
      <vt:lpstr>PowerPoint Presentation</vt:lpstr>
      <vt:lpstr>Final Review</vt:lpstr>
      <vt:lpstr>Outline of 1 Corinthians</vt:lpstr>
      <vt:lpstr>The Volcano</vt:lpstr>
      <vt:lpstr>Memory Work: 1 Cor. 1</vt:lpstr>
      <vt:lpstr>Memory Work: 1 Cor. 2</vt:lpstr>
      <vt:lpstr>Memory Work: 1 Cor. 3</vt:lpstr>
      <vt:lpstr>Memory Work: 1 Cor. 4</vt:lpstr>
      <vt:lpstr>Memory Work: 1 Cor. 5</vt:lpstr>
      <vt:lpstr>Memory Work: 1 Cor. 6</vt:lpstr>
      <vt:lpstr>Memory Work: 1 Cor. 7</vt:lpstr>
      <vt:lpstr>Memory Work: 1 Cor. 8</vt:lpstr>
      <vt:lpstr>Memory Work: 1 Cor. 9</vt:lpstr>
      <vt:lpstr>Memory Work: 1 Cor. 10</vt:lpstr>
      <vt:lpstr>Memory Work: 1 Cor. 11</vt:lpstr>
      <vt:lpstr>Memory Work: 1 Cor. 12</vt:lpstr>
      <vt:lpstr>Memory Work: 1 Cor. 13</vt:lpstr>
      <vt:lpstr>Memory Work: 1 Cor. 14</vt:lpstr>
      <vt:lpstr>Memory Work: 1 Cor. 15</vt:lpstr>
      <vt:lpstr>Memory Work: 1 Cor. 16</vt:lpstr>
      <vt:lpstr>Class Goals</vt:lpstr>
      <vt:lpstr>PowerPoint Presentation</vt:lpstr>
      <vt:lpstr>1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</dc:title>
  <dc:creator>Microsoft Office User</dc:creator>
  <cp:lastModifiedBy>Microsoft Office User</cp:lastModifiedBy>
  <cp:revision>254</cp:revision>
  <cp:lastPrinted>2021-05-23T12:54:21Z</cp:lastPrinted>
  <dcterms:created xsi:type="dcterms:W3CDTF">2021-03-03T21:09:15Z</dcterms:created>
  <dcterms:modified xsi:type="dcterms:W3CDTF">2021-05-30T02:23:19Z</dcterms:modified>
</cp:coreProperties>
</file>