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7"/>
  </p:handoutMasterIdLst>
  <p:sldIdLst>
    <p:sldId id="256" r:id="rId2"/>
    <p:sldId id="265" r:id="rId3"/>
    <p:sldId id="277" r:id="rId4"/>
    <p:sldId id="258" r:id="rId5"/>
    <p:sldId id="264" r:id="rId6"/>
    <p:sldId id="260" r:id="rId7"/>
    <p:sldId id="261" r:id="rId8"/>
    <p:sldId id="279" r:id="rId9"/>
    <p:sldId id="278" r:id="rId10"/>
    <p:sldId id="280" r:id="rId11"/>
    <p:sldId id="281" r:id="rId12"/>
    <p:sldId id="282" r:id="rId13"/>
    <p:sldId id="283" r:id="rId14"/>
    <p:sldId id="284" r:id="rId15"/>
    <p:sldId id="267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75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6/16/21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6/16/21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The Gospel of Matthew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Summer 2021</a:t>
            </a:r>
          </a:p>
          <a:p>
            <a:r>
              <a:rPr lang="en-US" sz="36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Bellaire Auditorium</a:t>
            </a:r>
            <a:endParaRPr lang="en-US" sz="3600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789" y="83774"/>
            <a:ext cx="7886700" cy="67822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Hosea 6:1-3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789" y="1336431"/>
            <a:ext cx="7886700" cy="53926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“Come, let us return to the </a:t>
            </a:r>
            <a:r>
              <a:rPr lang="en-US" sz="2700" cap="small" dirty="0">
                <a:latin typeface="Verdana" charset="0"/>
                <a:ea typeface="Verdana" charset="0"/>
                <a:cs typeface="Verdana" charset="0"/>
              </a:rPr>
              <a:t>Lord</a:t>
            </a: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.</a:t>
            </a:r>
            <a:br>
              <a:rPr lang="en-US" sz="27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For He has torn us, but He will heal us;</a:t>
            </a:r>
            <a:br>
              <a:rPr lang="en-US" sz="27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He has wounded us, but He will bandage us.</a:t>
            </a:r>
            <a:br>
              <a:rPr lang="en-US" sz="27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700" b="1" baseline="30000" dirty="0">
                <a:latin typeface="Verdana" charset="0"/>
                <a:ea typeface="Verdana" charset="0"/>
                <a:cs typeface="Verdana" charset="0"/>
              </a:rPr>
              <a:t>2 </a:t>
            </a: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“He will revive us after two days;</a:t>
            </a:r>
            <a:br>
              <a:rPr lang="en-US" sz="27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He will raise us up on the third day,</a:t>
            </a:r>
            <a:br>
              <a:rPr lang="en-US" sz="27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That we may live before Him.</a:t>
            </a:r>
            <a:br>
              <a:rPr lang="en-US" sz="27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700" b="1" baseline="30000" dirty="0">
                <a:latin typeface="Verdana" charset="0"/>
                <a:ea typeface="Verdana" charset="0"/>
                <a:cs typeface="Verdana" charset="0"/>
              </a:rPr>
              <a:t>3 </a:t>
            </a: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“So let us know, let us press on to know the </a:t>
            </a:r>
            <a:r>
              <a:rPr lang="en-US" sz="2700" cap="small" dirty="0">
                <a:latin typeface="Verdana" charset="0"/>
                <a:ea typeface="Verdana" charset="0"/>
                <a:cs typeface="Verdana" charset="0"/>
              </a:rPr>
              <a:t>Lord</a:t>
            </a: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.</a:t>
            </a:r>
            <a:br>
              <a:rPr lang="en-US" sz="27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His going forth is as certain as the dawn;</a:t>
            </a:r>
            <a:br>
              <a:rPr lang="en-US" sz="27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And He will come to us like the rain,</a:t>
            </a:r>
            <a:br>
              <a:rPr lang="en-US" sz="27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700" dirty="0">
                <a:latin typeface="Verdana" charset="0"/>
                <a:ea typeface="Verdana" charset="0"/>
                <a:cs typeface="Verdana" charset="0"/>
              </a:rPr>
              <a:t>Like the spring rain watering the earth</a:t>
            </a:r>
            <a:r>
              <a:rPr lang="en-US" sz="2700" dirty="0" smtClean="0">
                <a:latin typeface="Verdana" charset="0"/>
                <a:ea typeface="Verdana" charset="0"/>
                <a:cs typeface="Verdana" charset="0"/>
              </a:rPr>
              <a:t>.”</a:t>
            </a:r>
            <a:endParaRPr lang="en-US" sz="2700" dirty="0"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90246" y="3962400"/>
            <a:ext cx="6775939" cy="11723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93127" y="4337538"/>
            <a:ext cx="1557703" cy="11723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1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789" y="83774"/>
            <a:ext cx="7886700" cy="67822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Hosea 6:4-11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502" y="715107"/>
            <a:ext cx="8614996" cy="604910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baseline="30000" dirty="0" smtClean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 </a:t>
            </a: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What shall I do with you, O Ephraim?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What shall I do with you, O Judah?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For your loyalty is like a morning cloud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And like the dew which goes away early.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5 </a:t>
            </a: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Therefore I have hewn them in pieces by the prophets;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I have slain them by the words of My mouth;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And the judgments on you are like the light that goes forth.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6 </a:t>
            </a: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For I delight in loyalty rather than sacrifice,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And in the knowledge of God rather than burnt offerings.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7 </a:t>
            </a: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But like Adam they have transgressed the covenant;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There they have dealt treacherously against Me.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8 </a:t>
            </a: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Gilead is a city of wrongdoers,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Tracked with bloody footprints.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9 </a:t>
            </a: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And as raiders wait for a man,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So a band of priests murder on the way to </a:t>
            </a:r>
            <a:r>
              <a:rPr lang="en-US" sz="2200" dirty="0" err="1">
                <a:latin typeface="Verdana" charset="0"/>
                <a:ea typeface="Verdana" charset="0"/>
                <a:cs typeface="Verdana" charset="0"/>
              </a:rPr>
              <a:t>Shechem</a:t>
            </a: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;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Surely they have committed crime.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10 </a:t>
            </a: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In the house of Israel I have seen a horrible thing;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Ephraim’s harlotry is there, Israel has defiled itself.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11 </a:t>
            </a: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Also, O Judah, there is a harvest appointed for you,</a:t>
            </a:r>
            <a:br>
              <a:rPr lang="en-US" sz="22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200" dirty="0">
                <a:latin typeface="Verdana" charset="0"/>
                <a:ea typeface="Verdana" charset="0"/>
                <a:cs typeface="Verdana" charset="0"/>
              </a:rPr>
              <a:t>When I restore the fortunes of My people</a:t>
            </a:r>
            <a:r>
              <a:rPr lang="en-US" sz="2200" dirty="0" smtClean="0">
                <a:latin typeface="Verdana" charset="0"/>
                <a:ea typeface="Verdana" charset="0"/>
                <a:cs typeface="Verdana" charset="0"/>
              </a:rPr>
              <a:t>.</a:t>
            </a:r>
            <a:endParaRPr lang="en-US" sz="2200" dirty="0"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63415" y="1641232"/>
            <a:ext cx="5392616" cy="11722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61234" y="701675"/>
            <a:ext cx="2406163" cy="11350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“HESED” </a:t>
            </a:r>
            <a:r>
              <a:rPr lang="en-US" sz="2800" dirty="0" smtClean="0">
                <a:solidFill>
                  <a:schemeClr val="bg1"/>
                </a:solidFill>
              </a:rPr>
              <a:t>covenant faithfulness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27538" y="3153508"/>
            <a:ext cx="6025662" cy="23447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73015" y="3458306"/>
            <a:ext cx="7233139" cy="23448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6800" y="5287107"/>
            <a:ext cx="6623538" cy="1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31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9:9-17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Interlude between Miracles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0524"/>
            <a:ext cx="7886700" cy="45602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A New Disciple, Matthew (9-13)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Jesus’ call of and closeness to sinners upsets the Pharisees. (9-11)</a:t>
            </a:r>
            <a:endParaRPr lang="en-US" sz="2800" dirty="0" smtClean="0">
              <a:solidFill>
                <a:schemeClr val="accent4">
                  <a:lumMod val="40000"/>
                  <a:lumOff val="6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Jesus uses the language of sickness to describe His calling of sinners. (12-13)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Question about Fasting (14-17)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Not appropriate to the situation (15)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Jesus must be received whole, i.e. as He is, on His terms (16-17)</a:t>
            </a:r>
            <a:endParaRPr lang="en-US" sz="2800" dirty="0" smtClean="0">
              <a:solidFill>
                <a:schemeClr val="accent4">
                  <a:lumMod val="40000"/>
                  <a:lumOff val="6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0165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8-9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The Miracles of Jesus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4646" y="1427220"/>
            <a:ext cx="3954707" cy="12815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3 Miracles (8:1-16)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Cleansing the Leper (1-4)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Centurion’s Servant (5-13)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Peter’s Mom-in-Law (14-16)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4644" y="2750491"/>
            <a:ext cx="3954707" cy="12815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3 Miracles (8:23 – 9:8)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Calming the Storm (23-27)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Demons into Pigs (28-34)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Forgiven Paralytic (1-8)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4644" y="4073762"/>
            <a:ext cx="3954707" cy="12815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3 Miracles (9:18-34)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Two ‘Daughters’ (18-26)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Two Blind Men (27-31)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Mute, Possessed Man (32-34)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79" y="2009389"/>
            <a:ext cx="2567353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Interlude (8:17-22)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Jesus came to heal us of our sins.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Leave all to follow Him.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903" y="3386085"/>
            <a:ext cx="2649415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Interlude (9:9-17)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Jesus came to call &amp; heal sinners.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Receive Him in joy &amp; conform to Him.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48" y="5526191"/>
            <a:ext cx="7886701" cy="1126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Jesus’ miracles demonstrate His authority &amp; give a glimpse of the total healing He offers to those who will trust and follow Him.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3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2" grpId="0" uiExpand="1" build="p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4073975" y="996461"/>
            <a:ext cx="1517933" cy="2145323"/>
          </a:xfrm>
          <a:custGeom>
            <a:avLst/>
            <a:gdLst>
              <a:gd name="connsiteX0" fmla="*/ 322179 w 1517933"/>
              <a:gd name="connsiteY0" fmla="*/ 0 h 2145323"/>
              <a:gd name="connsiteX1" fmla="*/ 978671 w 1517933"/>
              <a:gd name="connsiteY1" fmla="*/ 621323 h 2145323"/>
              <a:gd name="connsiteX2" fmla="*/ 5656 w 1517933"/>
              <a:gd name="connsiteY2" fmla="*/ 1547446 h 2145323"/>
              <a:gd name="connsiteX3" fmla="*/ 1517933 w 1517933"/>
              <a:gd name="connsiteY3" fmla="*/ 2145323 h 214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7933" h="2145323">
                <a:moveTo>
                  <a:pt x="322179" y="0"/>
                </a:moveTo>
                <a:cubicBezTo>
                  <a:pt x="676802" y="181707"/>
                  <a:pt x="1031425" y="363415"/>
                  <a:pt x="978671" y="621323"/>
                </a:cubicBezTo>
                <a:cubicBezTo>
                  <a:pt x="925917" y="879231"/>
                  <a:pt x="-84221" y="1293446"/>
                  <a:pt x="5656" y="1547446"/>
                </a:cubicBezTo>
                <a:cubicBezTo>
                  <a:pt x="95533" y="1801446"/>
                  <a:pt x="1517933" y="2145323"/>
                  <a:pt x="1517933" y="2145323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666"/>
            <a:ext cx="7886700" cy="71339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Overview of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1-9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9936" y="1352184"/>
            <a:ext cx="3329356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S.o.t.M</a:t>
            </a:r>
            <a:r>
              <a:rPr lang="en-US" sz="2400" b="1" dirty="0" smtClean="0">
                <a:solidFill>
                  <a:schemeClr val="bg1"/>
                </a:solidFill>
              </a:rPr>
              <a:t>. (5:1</a:t>
            </a:r>
            <a:r>
              <a:rPr lang="en-US" sz="2400" b="1" dirty="0" smtClean="0">
                <a:solidFill>
                  <a:schemeClr val="bg1"/>
                </a:solidFill>
              </a:rPr>
              <a:t>– 7:27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Ki</a:t>
            </a:r>
            <a:r>
              <a:rPr lang="en-US" sz="2400" dirty="0" smtClean="0">
                <a:solidFill>
                  <a:schemeClr val="bg1"/>
                </a:solidFill>
              </a:rPr>
              <a:t>ngdom Righteousness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Law Fulfilled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9908" y="886967"/>
            <a:ext cx="347002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Beginnings (1:1 </a:t>
            </a:r>
            <a:r>
              <a:rPr lang="en-US" sz="2400" b="1" dirty="0" smtClean="0">
                <a:solidFill>
                  <a:schemeClr val="bg1"/>
                </a:solidFill>
              </a:rPr>
              <a:t>– 4:25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Jesus is the King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Jesus fulfills Israel’s story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9908" y="2417565"/>
            <a:ext cx="347002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Miracles (8:1 </a:t>
            </a:r>
            <a:r>
              <a:rPr lang="en-US" sz="2400" b="1" dirty="0" smtClean="0">
                <a:solidFill>
                  <a:schemeClr val="bg1"/>
                </a:solidFill>
              </a:rPr>
              <a:t>– 9:38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Demonstrates Authority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Signals Healing Purpose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9936" y="3002349"/>
            <a:ext cx="3317632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Teaching #2 (10:1-42)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123" y="3948163"/>
            <a:ext cx="8815754" cy="26776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/>
              <a:t>Jesus was going through all the cities and </a:t>
            </a:r>
            <a:r>
              <a:rPr lang="en-US" sz="2400" i="1" dirty="0" smtClean="0"/>
              <a:t>villages, teaching </a:t>
            </a:r>
            <a:r>
              <a:rPr lang="en-US" sz="2400" i="1" dirty="0"/>
              <a:t>in their synagogues and proclaiming the gospel of the kingdom, and healing every kind of disease and every kind of </a:t>
            </a:r>
            <a:r>
              <a:rPr lang="en-US" sz="2400" i="1" dirty="0" smtClean="0"/>
              <a:t>sickness. Seeing </a:t>
            </a:r>
            <a:r>
              <a:rPr lang="en-US" sz="2400" i="1" dirty="0"/>
              <a:t>the people, He felt compassion for them, because they were distressed </a:t>
            </a:r>
            <a:r>
              <a:rPr lang="en-US" sz="2400" i="1" dirty="0" smtClean="0"/>
              <a:t>and dispirited </a:t>
            </a:r>
            <a:r>
              <a:rPr lang="en-US" sz="2400" i="1" dirty="0"/>
              <a:t>like sheep without a </a:t>
            </a:r>
            <a:r>
              <a:rPr lang="en-US" sz="2400" i="1" dirty="0" smtClean="0"/>
              <a:t>shepherd. Then </a:t>
            </a:r>
            <a:r>
              <a:rPr lang="en-US" sz="2400" i="1" dirty="0"/>
              <a:t>He </a:t>
            </a:r>
            <a:r>
              <a:rPr lang="en-US" sz="2400" i="1" dirty="0" smtClean="0"/>
              <a:t>said </a:t>
            </a:r>
            <a:r>
              <a:rPr lang="en-US" sz="2400" i="1" dirty="0"/>
              <a:t>to His disciples</a:t>
            </a:r>
            <a:r>
              <a:rPr lang="en-US" sz="2400" i="1" dirty="0" smtClean="0"/>
              <a:t>, “</a:t>
            </a:r>
            <a:r>
              <a:rPr lang="en-US" sz="2400" i="1" dirty="0"/>
              <a:t>The harvest is plentiful, but the workers are </a:t>
            </a:r>
            <a:r>
              <a:rPr lang="en-US" sz="2400" i="1" dirty="0" smtClean="0"/>
              <a:t>few. Therefore beseech </a:t>
            </a:r>
            <a:r>
              <a:rPr lang="en-US" sz="2400" i="1" dirty="0"/>
              <a:t>the Lord of the harvest to send out workers into His harvest</a:t>
            </a:r>
            <a:r>
              <a:rPr lang="en-US" sz="2400" i="1" dirty="0" smtClean="0"/>
              <a:t>.” (9:35-38)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8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uiExpand="1" build="p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The Gospel of Matthew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</a:t>
            </a:r>
            <a:r>
              <a:rPr lang="en-US" sz="36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Chapter 10</a:t>
            </a:r>
            <a:endParaRPr lang="en-US" sz="3600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3962400" y="1289540"/>
            <a:ext cx="1113694" cy="4360985"/>
          </a:xfrm>
          <a:custGeom>
            <a:avLst/>
            <a:gdLst>
              <a:gd name="connsiteX0" fmla="*/ 375138 w 1113694"/>
              <a:gd name="connsiteY0" fmla="*/ 0 h 4360985"/>
              <a:gd name="connsiteX1" fmla="*/ 1008185 w 1113694"/>
              <a:gd name="connsiteY1" fmla="*/ 445477 h 4360985"/>
              <a:gd name="connsiteX2" fmla="*/ 46892 w 1113694"/>
              <a:gd name="connsiteY2" fmla="*/ 926123 h 4360985"/>
              <a:gd name="connsiteX3" fmla="*/ 1113692 w 1113694"/>
              <a:gd name="connsiteY3" fmla="*/ 1371600 h 4360985"/>
              <a:gd name="connsiteX4" fmla="*/ 58615 w 1113694"/>
              <a:gd name="connsiteY4" fmla="*/ 1805354 h 4360985"/>
              <a:gd name="connsiteX5" fmla="*/ 1043354 w 1113694"/>
              <a:gd name="connsiteY5" fmla="*/ 2203938 h 4360985"/>
              <a:gd name="connsiteX6" fmla="*/ 0 w 1113694"/>
              <a:gd name="connsiteY6" fmla="*/ 2672861 h 4360985"/>
              <a:gd name="connsiteX7" fmla="*/ 1043354 w 1113694"/>
              <a:gd name="connsiteY7" fmla="*/ 3083169 h 4360985"/>
              <a:gd name="connsiteX8" fmla="*/ 46892 w 1113694"/>
              <a:gd name="connsiteY8" fmla="*/ 3552092 h 4360985"/>
              <a:gd name="connsiteX9" fmla="*/ 1043354 w 1113694"/>
              <a:gd name="connsiteY9" fmla="*/ 3915508 h 4360985"/>
              <a:gd name="connsiteX10" fmla="*/ 70338 w 1113694"/>
              <a:gd name="connsiteY10" fmla="*/ 4360985 h 4360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694" h="4360985">
                <a:moveTo>
                  <a:pt x="375138" y="0"/>
                </a:moveTo>
                <a:cubicBezTo>
                  <a:pt x="719015" y="145561"/>
                  <a:pt x="1062893" y="291123"/>
                  <a:pt x="1008185" y="445477"/>
                </a:cubicBezTo>
                <a:cubicBezTo>
                  <a:pt x="953477" y="599831"/>
                  <a:pt x="29307" y="771769"/>
                  <a:pt x="46892" y="926123"/>
                </a:cubicBezTo>
                <a:cubicBezTo>
                  <a:pt x="64476" y="1080477"/>
                  <a:pt x="1111738" y="1225062"/>
                  <a:pt x="1113692" y="1371600"/>
                </a:cubicBezTo>
                <a:cubicBezTo>
                  <a:pt x="1115646" y="1518138"/>
                  <a:pt x="70338" y="1666631"/>
                  <a:pt x="58615" y="1805354"/>
                </a:cubicBezTo>
                <a:cubicBezTo>
                  <a:pt x="46892" y="1944077"/>
                  <a:pt x="1053123" y="2059354"/>
                  <a:pt x="1043354" y="2203938"/>
                </a:cubicBezTo>
                <a:cubicBezTo>
                  <a:pt x="1033585" y="2348522"/>
                  <a:pt x="0" y="2526323"/>
                  <a:pt x="0" y="2672861"/>
                </a:cubicBezTo>
                <a:cubicBezTo>
                  <a:pt x="0" y="2819399"/>
                  <a:pt x="1035539" y="2936631"/>
                  <a:pt x="1043354" y="3083169"/>
                </a:cubicBezTo>
                <a:cubicBezTo>
                  <a:pt x="1051169" y="3229708"/>
                  <a:pt x="46892" y="3413369"/>
                  <a:pt x="46892" y="3552092"/>
                </a:cubicBezTo>
                <a:cubicBezTo>
                  <a:pt x="46892" y="3690815"/>
                  <a:pt x="1039446" y="3780693"/>
                  <a:pt x="1043354" y="3915508"/>
                </a:cubicBezTo>
                <a:cubicBezTo>
                  <a:pt x="1047262" y="4050324"/>
                  <a:pt x="70338" y="4360985"/>
                  <a:pt x="70338" y="4360985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666"/>
            <a:ext cx="7886700" cy="71339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Overview of Matthew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9936" y="1707250"/>
            <a:ext cx="360338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Teaching #1 (5:1– 7:27)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2400" y="1289537"/>
            <a:ext cx="342753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Narrative (1:1 – 4:25)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9936" y="2566461"/>
            <a:ext cx="348615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Teaching #2 (10:1-42)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1015" y="2148748"/>
            <a:ext cx="336892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Narrative (</a:t>
            </a:r>
            <a:r>
              <a:rPr lang="en-US" sz="2800" dirty="0" smtClean="0">
                <a:solidFill>
                  <a:schemeClr val="bg1"/>
                </a:solidFill>
              </a:rPr>
              <a:t>8:1 – 9:38)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9936" y="3449457"/>
            <a:ext cx="3380647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Teaching #3 (13:1-52)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8459" y="3007959"/>
            <a:ext cx="3641477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Narrative (11:1 – 12:50)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338" y="3890955"/>
            <a:ext cx="380559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Narrative (13:54 - 17:27)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9936" y="4308668"/>
            <a:ext cx="354477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Teaching #4 (18:1-35)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4588" y="4750166"/>
            <a:ext cx="362534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Narrative (19:1 – 22:46)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89936" y="5191664"/>
            <a:ext cx="40605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Teaching #5 (23:1 – 25:46)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4338" y="5610055"/>
            <a:ext cx="380559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Narrative (26:1– 28:20)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0800000">
            <a:off x="4569017" y="2164244"/>
            <a:ext cx="1014153" cy="358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5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2614246" y="1277817"/>
            <a:ext cx="3870651" cy="2977662"/>
          </a:xfrm>
          <a:custGeom>
            <a:avLst/>
            <a:gdLst>
              <a:gd name="connsiteX0" fmla="*/ 1617785 w 3870651"/>
              <a:gd name="connsiteY0" fmla="*/ 0 h 2977662"/>
              <a:gd name="connsiteX1" fmla="*/ 3833446 w 3870651"/>
              <a:gd name="connsiteY1" fmla="*/ 1430216 h 2977662"/>
              <a:gd name="connsiteX2" fmla="*/ 0 w 3870651"/>
              <a:gd name="connsiteY2" fmla="*/ 2977662 h 297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0651" h="2977662">
                <a:moveTo>
                  <a:pt x="1617785" y="0"/>
                </a:moveTo>
                <a:cubicBezTo>
                  <a:pt x="2860431" y="466969"/>
                  <a:pt x="4103077" y="933939"/>
                  <a:pt x="3833446" y="1430216"/>
                </a:cubicBezTo>
                <a:cubicBezTo>
                  <a:pt x="3563815" y="1926493"/>
                  <a:pt x="0" y="2977662"/>
                  <a:pt x="0" y="297766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666"/>
            <a:ext cx="7886700" cy="71339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Overview of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1-9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9936" y="2381457"/>
            <a:ext cx="4025414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Teaching #1 (5:1– 7:27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Sermon on the Mount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Ki</a:t>
            </a:r>
            <a:r>
              <a:rPr lang="en-US" sz="2800" dirty="0" smtClean="0">
                <a:solidFill>
                  <a:schemeClr val="bg1"/>
                </a:solidFill>
              </a:rPr>
              <a:t>ngdom Righteousness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The Law Fulfilled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0" y="996462"/>
            <a:ext cx="3861286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Narrative (1:1 – 4:25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Jesus is the King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Jesus fulfills Israel’s story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0" y="4197339"/>
            <a:ext cx="3861286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Narrative (8:1 – 9:38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49571" y="4269350"/>
            <a:ext cx="4267198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When </a:t>
            </a:r>
            <a:r>
              <a:rPr lang="en-US" sz="2400" i="1" dirty="0"/>
              <a:t>Jesus had finished these words, the crowds were amazed at His teaching; </a:t>
            </a:r>
            <a:r>
              <a:rPr lang="en-US" sz="2400" i="1" dirty="0" smtClean="0"/>
              <a:t>for </a:t>
            </a:r>
            <a:r>
              <a:rPr lang="en-US" sz="2400" i="1" dirty="0"/>
              <a:t>He was teaching them as one having authority, and not as their scribes</a:t>
            </a:r>
            <a:r>
              <a:rPr lang="en-US" sz="2400" i="1" dirty="0" smtClean="0"/>
              <a:t>. </a:t>
            </a:r>
            <a:r>
              <a:rPr lang="en-US" sz="2400" dirty="0" smtClean="0"/>
              <a:t>(Matthew 7:28-29)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9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uiExpand="1" build="p"/>
      <p:bldP spid="11" grpId="0" uiExpand="1" build="p"/>
      <p:bldP spid="13" grpId="0" uiExpand="1" build="p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28650" y="1825625"/>
            <a:ext cx="7886700" cy="2511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latin typeface="Verdana" charset="0"/>
                <a:ea typeface="Verdana" charset="0"/>
                <a:cs typeface="Verdana" charset="0"/>
              </a:rPr>
              <a:t>Read Matthew </a:t>
            </a:r>
            <a:r>
              <a:rPr lang="en-US" sz="6600" dirty="0" smtClean="0">
                <a:latin typeface="Verdana" charset="0"/>
                <a:ea typeface="Verdana" charset="0"/>
                <a:cs typeface="Verdana" charset="0"/>
              </a:rPr>
              <a:t>7:28</a:t>
            </a:r>
            <a:r>
              <a:rPr lang="en-US" sz="6600" dirty="0" smtClean="0">
                <a:latin typeface="Verdana" charset="0"/>
                <a:ea typeface="Verdana" charset="0"/>
                <a:cs typeface="Verdana" charset="0"/>
              </a:rPr>
              <a:t> – 9:34</a:t>
            </a:r>
            <a:endParaRPr lang="en-US" sz="6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3326" y="4337538"/>
            <a:ext cx="6357348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Discuss: Where </a:t>
            </a:r>
            <a:r>
              <a:rPr lang="en-US" sz="3200" dirty="0" smtClean="0">
                <a:solidFill>
                  <a:schemeClr val="bg1"/>
                </a:solidFill>
              </a:rPr>
              <a:t>do you see evidence of / emphasis on Jesus’ authority?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2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8-9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Jesus’ Authority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274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Three specific references: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“a man under authority” (8:9)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“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authority to forgive sins” (9:6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“given such authority” (9:8)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“Go! Come! Do this!” (8:9) 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8:4,13,22,32; 9:6,9,13,24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Miracles a clear sign of authority</a:t>
            </a: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“the winds and seas obey Him” (8:27)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“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so that you may know” (9:6)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8-9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The Miracles of Jesus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8185" y="1796196"/>
            <a:ext cx="4767630" cy="1479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3 Miracles (8:1-16)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Cleansing the Leper (1-4)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Centurion’s Servant (5-13)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Peter’s Mother-in-Law (14-16)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8185" y="3469614"/>
            <a:ext cx="4767630" cy="1479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3 Miracles (8:23 – 9:8)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Calming the Storm (23-27)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Demons into Pigs (28-34)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Forgiven Paralytic (1-8)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8185" y="5147328"/>
            <a:ext cx="4767630" cy="1471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3 Miracles (9:18-34)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Two ‘Daughters’ (18-26)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Two Blind Men (27-31)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Mute, Possessed Man (32-34)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0" y="2975467"/>
            <a:ext cx="1559535" cy="7903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Interlude 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(8:17-22)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55815" y="4653181"/>
            <a:ext cx="1559535" cy="7903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Interlude 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(9:9-17)</a:t>
            </a:r>
          </a:p>
        </p:txBody>
      </p:sp>
    </p:spTree>
    <p:extLst>
      <p:ext uri="{BB962C8B-B14F-4D97-AF65-F5344CB8AC3E}">
        <p14:creationId xmlns:p14="http://schemas.microsoft.com/office/powerpoint/2010/main" val="157342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animBg="1"/>
      <p:bldP spid="9" grpId="0" uiExpand="1" build="p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8:17-22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Interlude between Miracles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0524"/>
            <a:ext cx="7886700" cy="45602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”This was to fulfill [Isaiah 53]” (17)</a:t>
            </a:r>
            <a:endParaRPr lang="en-US" sz="3200" dirty="0" smtClean="0">
              <a:latin typeface="Verdana" charset="0"/>
              <a:ea typeface="Verdana" charset="0"/>
              <a:cs typeface="Verdana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”Infirmities &amp; Diseases” (Griefs &amp; sorrows, Is. 53:4) talking about sin.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Two prospective disciples (18-22)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Following Jesus means giving up physical comfort and security (18-20)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“Let the dead bury the dead” talking about the spiritually dead. (21-22)</a:t>
            </a:r>
            <a:endParaRPr lang="en-US" sz="2800" dirty="0" smtClean="0">
              <a:solidFill>
                <a:schemeClr val="accent4">
                  <a:lumMod val="40000"/>
                  <a:lumOff val="6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8-9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The Miracles of Jesus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8185" y="1796196"/>
            <a:ext cx="4767630" cy="1479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3 Miracles (8:1-16)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Cleansing the Leper (1-4)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Centurion’s Servant (5-13)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Peter’s Mother-in-Law (14-16)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8185" y="3469614"/>
            <a:ext cx="4767630" cy="1479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3 Miracles (8:23 – 9:8)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Calming the Storm (23-27)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Demons into Pigs (28-34)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Forgiven Paralytic (1-8)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8185" y="5147328"/>
            <a:ext cx="4767630" cy="1471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3 Miracles (9:18-34)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Two ‘Daughters’ (18-26)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Two Blind Men (27-31)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Mute, Possessed Man (32-34)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0" y="2975467"/>
            <a:ext cx="1559535" cy="7903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Interlude 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(8:17-22)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55815" y="4653181"/>
            <a:ext cx="1559535" cy="7903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Interlude </a:t>
            </a:r>
          </a:p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(9:9-17)</a:t>
            </a:r>
          </a:p>
        </p:txBody>
      </p:sp>
    </p:spTree>
    <p:extLst>
      <p:ext uri="{BB962C8B-B14F-4D97-AF65-F5344CB8AC3E}">
        <p14:creationId xmlns:p14="http://schemas.microsoft.com/office/powerpoint/2010/main" val="8364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9:9-17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Interlude between Miracles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0524"/>
            <a:ext cx="7886700" cy="45602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A New Disciple, Matthew (9-13)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Jesus’ call of and closeness to sinners upsets the Pharisees. (9-11)</a:t>
            </a:r>
            <a:endParaRPr lang="en-US" sz="2800" dirty="0" smtClean="0">
              <a:solidFill>
                <a:schemeClr val="accent4">
                  <a:lumMod val="40000"/>
                  <a:lumOff val="6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Jesus uses the language of sickness to describe His calling of sinners. (12-13)</a:t>
            </a:r>
          </a:p>
        </p:txBody>
      </p:sp>
    </p:spTree>
    <p:extLst>
      <p:ext uri="{BB962C8B-B14F-4D97-AF65-F5344CB8AC3E}">
        <p14:creationId xmlns:p14="http://schemas.microsoft.com/office/powerpoint/2010/main" val="105893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812</Words>
  <Application>Microsoft Macintosh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Verdana</vt:lpstr>
      <vt:lpstr>Arial</vt:lpstr>
      <vt:lpstr>Office Theme</vt:lpstr>
      <vt:lpstr>The Gospel of Matthew</vt:lpstr>
      <vt:lpstr>Overview of Matthew</vt:lpstr>
      <vt:lpstr>Overview of Matthew 1-9</vt:lpstr>
      <vt:lpstr>PowerPoint Presentation</vt:lpstr>
      <vt:lpstr>Matthew 8-9 Jesus’ Authority</vt:lpstr>
      <vt:lpstr>Matthew 8-9 The Miracles of Jesus</vt:lpstr>
      <vt:lpstr>Matthew 8:17-22 Interlude between Miracles</vt:lpstr>
      <vt:lpstr>Matthew 8-9 The Miracles of Jesus</vt:lpstr>
      <vt:lpstr>Matthew 9:9-17 Interlude between Miracles</vt:lpstr>
      <vt:lpstr>Hosea 6:1-3</vt:lpstr>
      <vt:lpstr>Hosea 6:4-11</vt:lpstr>
      <vt:lpstr>Matthew 9:9-17 Interlude between Miracles</vt:lpstr>
      <vt:lpstr>Matthew 8-9 The Miracles of Jesus</vt:lpstr>
      <vt:lpstr>Overview of Matthew 1-9</vt:lpstr>
      <vt:lpstr>The Gospel of Matthew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Microsoft Office User</cp:lastModifiedBy>
  <cp:revision>54</cp:revision>
  <cp:lastPrinted>2021-06-16T21:11:51Z</cp:lastPrinted>
  <dcterms:created xsi:type="dcterms:W3CDTF">2021-06-02T21:14:51Z</dcterms:created>
  <dcterms:modified xsi:type="dcterms:W3CDTF">2021-06-16T21:36:42Z</dcterms:modified>
</cp:coreProperties>
</file>