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0"/>
  </p:handoutMasterIdLst>
  <p:sldIdLst>
    <p:sldId id="286" r:id="rId2"/>
    <p:sldId id="264" r:id="rId3"/>
    <p:sldId id="287" r:id="rId4"/>
    <p:sldId id="289" r:id="rId5"/>
    <p:sldId id="290" r:id="rId6"/>
    <p:sldId id="285" r:id="rId7"/>
    <p:sldId id="288" r:id="rId8"/>
    <p:sldId id="267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95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5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DFEE1-65A8-8546-ACB8-C4A2F68C0E5E}" type="datetimeFigureOut">
              <a:rPr lang="en-US" smtClean="0"/>
              <a:t>7/7/21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4C584-F66C-4C4A-A514-22CB954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59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9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5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2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6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3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1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6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9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8292-0AEB-ED42-9261-6C2670F0AAB5}" type="datetimeFigureOut">
              <a:rPr lang="en-US" smtClean="0"/>
              <a:t>7/7/21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03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43649"/>
            <a:ext cx="7886700" cy="376139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5400"/>
              </a:spcAft>
            </a:pP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The Gospel of Matthew</a:t>
            </a:r>
            <a:br>
              <a:rPr lang="en-US" sz="400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 smtClean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*</a:t>
            </a:r>
            <a:r>
              <a:rPr lang="en-US" sz="4000" i="1" dirty="0" smtClean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Work on the pre-class quiz before we begin.*</a:t>
            </a:r>
            <a:endParaRPr lang="en-US" sz="4000" i="1" dirty="0">
              <a:solidFill>
                <a:schemeClr val="accent3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5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00140"/>
            <a:ext cx="7886700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Read Matthew </a:t>
            </a: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14:14-21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2950491"/>
            <a:ext cx="78867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What do we learn from </a:t>
            </a:r>
            <a:r>
              <a:rPr lang="en-US" sz="360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reading this </a:t>
            </a:r>
            <a:r>
              <a:rPr lang="en-US" sz="36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story from </a:t>
            </a:r>
            <a:r>
              <a:rPr lang="en-US" sz="360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these verses?</a:t>
            </a:r>
            <a:endParaRPr lang="en-US" sz="36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9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Read Matthew </a:t>
            </a: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13:53–14:36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82742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Group #1 – How does the text leading up to 14:14 add meaning to the feeding of the 5,000?</a:t>
            </a:r>
            <a:endParaRPr lang="en-US" sz="3200" dirty="0" smtClean="0"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Group #2 – How does the text following 14:21 add meaning to the feeding of the 5,000?</a:t>
            </a:r>
            <a:endParaRPr lang="en-US" sz="32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5720860"/>
            <a:ext cx="7886700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Discuss with </a:t>
            </a:r>
            <a:r>
              <a:rPr lang="en-US" sz="3200" i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your </a:t>
            </a:r>
            <a:r>
              <a:rPr lang="en-US" sz="3200" i="1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neighbors</a:t>
            </a:r>
            <a:r>
              <a:rPr lang="en-US" sz="32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  <a:endParaRPr lang="en-US" sz="32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30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54663"/>
            <a:ext cx="7886700" cy="1325563"/>
          </a:xfrm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Group </a:t>
            </a:r>
            <a:r>
              <a:rPr lang="en-US" sz="4000" smtClean="0">
                <a:latin typeface="Verdana" charset="0"/>
                <a:ea typeface="Verdana" charset="0"/>
                <a:cs typeface="Verdana" charset="0"/>
              </a:rPr>
              <a:t>#1 - Share Out</a:t>
            </a:r>
            <a:br>
              <a:rPr lang="en-US" sz="400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4000" smtClean="0">
                <a:latin typeface="Verdana" charset="0"/>
                <a:ea typeface="Verdana" charset="0"/>
                <a:cs typeface="Verdana" charset="0"/>
              </a:rPr>
              <a:t>Matthew </a:t>
            </a: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13:53 – 14:21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3114614"/>
            <a:ext cx="78867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What do we learn from this progression of stories</a:t>
            </a:r>
            <a:r>
              <a:rPr lang="en-US" sz="36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?</a:t>
            </a:r>
            <a:endParaRPr lang="en-US" sz="36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2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54663"/>
            <a:ext cx="7886700" cy="1325563"/>
          </a:xfrm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Group #2 - Share Out</a:t>
            </a:r>
            <a:br>
              <a:rPr lang="en-US" sz="400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Matthew 14:14-36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3114614"/>
            <a:ext cx="78867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What do we learn from this progression of stories</a:t>
            </a:r>
            <a:r>
              <a:rPr lang="en-US" sz="36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?</a:t>
            </a:r>
            <a:endParaRPr lang="en-US" sz="36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49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1685"/>
            <a:ext cx="7886700" cy="701673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Matthew 14 – The Wide Lens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2481" y="1334468"/>
            <a:ext cx="374435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Sermon on t</a:t>
            </a:r>
            <a:r>
              <a:rPr lang="en-US" sz="2400" b="1" dirty="0" smtClean="0">
                <a:solidFill>
                  <a:schemeClr val="bg1"/>
                </a:solidFill>
              </a:rPr>
              <a:t>he</a:t>
            </a:r>
            <a:r>
              <a:rPr lang="en-US" sz="2400" b="1" dirty="0" smtClean="0">
                <a:solidFill>
                  <a:schemeClr val="bg1"/>
                </a:solidFill>
              </a:rPr>
              <a:t> Mount (5-7)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Kingdom Righteousness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The Law Fulfilled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61292" y="843165"/>
            <a:ext cx="3650566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Beginnings </a:t>
            </a:r>
            <a:r>
              <a:rPr lang="en-US" sz="2400" b="1" dirty="0" smtClean="0">
                <a:solidFill>
                  <a:schemeClr val="bg1"/>
                </a:solidFill>
              </a:rPr>
              <a:t>(1-4)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Jesus is the King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Jesus fulfills Israel’s story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61292" y="2318351"/>
            <a:ext cx="3650566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Miracles </a:t>
            </a:r>
            <a:r>
              <a:rPr lang="en-US" sz="2400" b="1" dirty="0" smtClean="0">
                <a:solidFill>
                  <a:schemeClr val="bg1"/>
                </a:solidFill>
              </a:rPr>
              <a:t>(8-9)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Demonstrates Authority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Signals Healing Purpose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02481" y="2809654"/>
            <a:ext cx="374435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Sending the </a:t>
            </a:r>
            <a:r>
              <a:rPr lang="en-US" sz="2400" b="1" dirty="0" smtClean="0">
                <a:solidFill>
                  <a:schemeClr val="bg1"/>
                </a:solidFill>
              </a:rPr>
              <a:t>Twelve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(</a:t>
            </a:r>
            <a:r>
              <a:rPr lang="en-US" sz="2400" b="1" dirty="0" smtClean="0">
                <a:solidFill>
                  <a:schemeClr val="bg1"/>
                </a:solidFill>
              </a:rPr>
              <a:t>10)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Apostles Given Authority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Acceptance and Rejection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AEA5E15-867C-9445-A587-2A7B5DB66036}"/>
              </a:ext>
            </a:extLst>
          </p:cNvPr>
          <p:cNvSpPr txBox="1"/>
          <p:nvPr/>
        </p:nvSpPr>
        <p:spPr>
          <a:xfrm>
            <a:off x="961292" y="3793537"/>
            <a:ext cx="3650566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Something Greater (11-12)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Come to Me; Take My Yoke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Pharisees’ Rejection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02481" y="4284840"/>
            <a:ext cx="374435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Parables (13)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The</a:t>
            </a:r>
            <a:r>
              <a:rPr lang="en-US" sz="2400" dirty="0" smtClean="0">
                <a:solidFill>
                  <a:schemeClr val="bg1"/>
                </a:solidFill>
              </a:rPr>
              <a:t> Sorting (Now &amp; Later)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Unassuming, yet Valuable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AEA5E15-867C-9445-A587-2A7B5DB66036}"/>
              </a:ext>
            </a:extLst>
          </p:cNvPr>
          <p:cNvSpPr txBox="1"/>
          <p:nvPr/>
        </p:nvSpPr>
        <p:spPr>
          <a:xfrm>
            <a:off x="961292" y="5268723"/>
            <a:ext cx="3650566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Narrative #4 (14-17)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325815" y="1477109"/>
            <a:ext cx="539373" cy="4103077"/>
          </a:xfrm>
          <a:custGeom>
            <a:avLst/>
            <a:gdLst>
              <a:gd name="connsiteX0" fmla="*/ 93785 w 539373"/>
              <a:gd name="connsiteY0" fmla="*/ 0 h 4103077"/>
              <a:gd name="connsiteX1" fmla="*/ 539262 w 539373"/>
              <a:gd name="connsiteY1" fmla="*/ 621323 h 4103077"/>
              <a:gd name="connsiteX2" fmla="*/ 58616 w 539373"/>
              <a:gd name="connsiteY2" fmla="*/ 1359877 h 4103077"/>
              <a:gd name="connsiteX3" fmla="*/ 504093 w 539373"/>
              <a:gd name="connsiteY3" fmla="*/ 1981200 h 4103077"/>
              <a:gd name="connsiteX4" fmla="*/ 0 w 539373"/>
              <a:gd name="connsiteY4" fmla="*/ 2825261 h 4103077"/>
              <a:gd name="connsiteX5" fmla="*/ 504093 w 539373"/>
              <a:gd name="connsiteY5" fmla="*/ 3399692 h 4103077"/>
              <a:gd name="connsiteX6" fmla="*/ 35170 w 539373"/>
              <a:gd name="connsiteY6" fmla="*/ 4103077 h 4103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373" h="4103077">
                <a:moveTo>
                  <a:pt x="93785" y="0"/>
                </a:moveTo>
                <a:cubicBezTo>
                  <a:pt x="319454" y="197338"/>
                  <a:pt x="545123" y="394677"/>
                  <a:pt x="539262" y="621323"/>
                </a:cubicBezTo>
                <a:cubicBezTo>
                  <a:pt x="533401" y="847969"/>
                  <a:pt x="64477" y="1133231"/>
                  <a:pt x="58616" y="1359877"/>
                </a:cubicBezTo>
                <a:cubicBezTo>
                  <a:pt x="52755" y="1586523"/>
                  <a:pt x="513862" y="1736969"/>
                  <a:pt x="504093" y="1981200"/>
                </a:cubicBezTo>
                <a:cubicBezTo>
                  <a:pt x="494324" y="2225431"/>
                  <a:pt x="0" y="2588846"/>
                  <a:pt x="0" y="2825261"/>
                </a:cubicBezTo>
                <a:cubicBezTo>
                  <a:pt x="0" y="3061676"/>
                  <a:pt x="498231" y="3186723"/>
                  <a:pt x="504093" y="3399692"/>
                </a:cubicBezTo>
                <a:cubicBezTo>
                  <a:pt x="509955" y="3612661"/>
                  <a:pt x="35170" y="4103077"/>
                  <a:pt x="35170" y="4103077"/>
                </a:cubicBezTo>
              </a:path>
            </a:pathLst>
          </a:custGeom>
          <a:noFill/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0AEA5E15-867C-9445-A587-2A7B5DB66036}"/>
              </a:ext>
            </a:extLst>
          </p:cNvPr>
          <p:cNvSpPr txBox="1"/>
          <p:nvPr/>
        </p:nvSpPr>
        <p:spPr>
          <a:xfrm>
            <a:off x="545123" y="6214130"/>
            <a:ext cx="805375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i="1" smtClean="0"/>
              <a:t>How does chapter 14 take on more meaning in the big picture?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87852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8" grpId="0" animBg="1"/>
      <p:bldP spid="12" grpId="0" animBg="1"/>
      <p:bldP spid="14" grpId="0" animBg="1"/>
      <p:bldP spid="15" grpId="0" animBg="1"/>
      <p:bldP spid="9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Matthew </a:t>
            </a: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14</a:t>
            </a: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400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Closing Considerations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1507" y="2042762"/>
            <a:ext cx="7260981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Like Moses/the Prophets, Jesus is rejected by His own.</a:t>
            </a:r>
            <a:endParaRPr lang="en-US" sz="280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1507" y="3123016"/>
            <a:ext cx="7260981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The arc of John’s story previews the arc of Jesus’ story in the gospel.</a:t>
            </a:r>
            <a:endParaRPr lang="en-US" sz="280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1509" y="4203271"/>
            <a:ext cx="7260981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Jesus’ kingdom is one of powerful, selfless compassion.</a:t>
            </a:r>
            <a:endParaRPr lang="en-US" sz="280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1507" y="5283525"/>
            <a:ext cx="7260981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Disciples must develop the faith to participate in the kingdom mission.</a:t>
            </a:r>
            <a:endParaRPr lang="en-US" sz="280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36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Verdana" charset="0"/>
                <a:ea typeface="Verdana" charset="0"/>
                <a:cs typeface="Verdana" charset="0"/>
              </a:rPr>
              <a:t>The Gospel of Matthew</a:t>
            </a:r>
            <a:endParaRPr lang="en-US" sz="48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Homework: Chapter </a:t>
            </a:r>
            <a:r>
              <a:rPr lang="en-US" sz="3600" dirty="0" smtClean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15</a:t>
            </a:r>
            <a:endParaRPr lang="en-US" sz="3600" dirty="0">
              <a:solidFill>
                <a:schemeClr val="accent3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15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1521</TotalTime>
  <Words>260</Words>
  <Application>Microsoft Macintosh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Verdana</vt:lpstr>
      <vt:lpstr>Arial</vt:lpstr>
      <vt:lpstr>Office Theme</vt:lpstr>
      <vt:lpstr>The Gospel of Matthew *Work on the pre-class quiz before we begin.*</vt:lpstr>
      <vt:lpstr>Read Matthew 14:14-21</vt:lpstr>
      <vt:lpstr>Read Matthew 13:53–14:36</vt:lpstr>
      <vt:lpstr>Group #1 - Share Out Matthew 13:53 – 14:21</vt:lpstr>
      <vt:lpstr>Group #2 - Share Out Matthew 14:14-36</vt:lpstr>
      <vt:lpstr>Matthew 14 – The Wide Lens</vt:lpstr>
      <vt:lpstr>Matthew 14 Closing Considerations</vt:lpstr>
      <vt:lpstr>The Gospel of Matthew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Matthew</dc:title>
  <dc:creator>Microsoft Office User</dc:creator>
  <cp:lastModifiedBy>Microsoft Office User</cp:lastModifiedBy>
  <cp:revision>74</cp:revision>
  <cp:lastPrinted>2021-06-23T22:26:40Z</cp:lastPrinted>
  <dcterms:created xsi:type="dcterms:W3CDTF">2021-06-02T21:14:51Z</dcterms:created>
  <dcterms:modified xsi:type="dcterms:W3CDTF">2021-07-07T22:04:43Z</dcterms:modified>
</cp:coreProperties>
</file>