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1"/>
  </p:handoutMasterIdLst>
  <p:sldIdLst>
    <p:sldId id="286" r:id="rId2"/>
    <p:sldId id="264" r:id="rId3"/>
    <p:sldId id="287" r:id="rId4"/>
    <p:sldId id="291" r:id="rId5"/>
    <p:sldId id="289" r:id="rId6"/>
    <p:sldId id="290" r:id="rId7"/>
    <p:sldId id="292" r:id="rId8"/>
    <p:sldId id="285" r:id="rId9"/>
    <p:sldId id="267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95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5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DFEE1-65A8-8546-ACB8-C4A2F68C0E5E}" type="datetimeFigureOut">
              <a:rPr lang="en-US" smtClean="0"/>
              <a:t>7/14/21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4C584-F66C-4C4A-A514-22CB954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59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9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5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2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6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3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1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6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9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8292-0AEB-ED42-9261-6C2670F0AAB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03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43649"/>
            <a:ext cx="7886700" cy="376139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5400"/>
              </a:spcAft>
            </a:pP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The Gospel of Matthew</a:t>
            </a:r>
            <a:br>
              <a:rPr lang="en-US" sz="400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 smtClean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Bellaire Auditorium</a:t>
            </a:r>
            <a:br>
              <a:rPr lang="en-US" sz="4000" dirty="0" smtClean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 smtClean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Summer 2021</a:t>
            </a:r>
            <a:endParaRPr lang="en-US" sz="4000" i="1" dirty="0">
              <a:solidFill>
                <a:schemeClr val="accent3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8650" y="4509660"/>
            <a:ext cx="7886700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Before class, look over chapters 14-15 - Where do we see the disciples failing to “get it”?</a:t>
            </a:r>
            <a:endParaRPr lang="en-US" sz="36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5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00140"/>
            <a:ext cx="7886700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Matthew 16:1-12; 17:14-21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2950491"/>
            <a:ext cx="78867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What </a:t>
            </a:r>
            <a:r>
              <a:rPr lang="en-US" sz="36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does Jesus say is (are) the disciples problem(s)?</a:t>
            </a:r>
            <a:endParaRPr lang="en-US" sz="36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9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Peter as Representative</a:t>
            </a:r>
            <a:br>
              <a:rPr lang="en-US" sz="400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Matthew 16:13-23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33599"/>
            <a:ext cx="7886700" cy="438451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What is Peter missing? (why?)</a:t>
            </a:r>
            <a:endParaRPr lang="en-US" sz="3200" dirty="0" smtClean="0"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3000"/>
              </a:spcAft>
            </a:pPr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Does Peter’s ‘failure’ match the description Jesus gives of the disciples in 16:8-9 &amp; 17:17,20?</a:t>
            </a:r>
            <a:endParaRPr lang="en-US" sz="32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30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Peter as Representative</a:t>
            </a:r>
            <a:br>
              <a:rPr lang="en-US" sz="400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Matthew 16-17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184803"/>
            <a:ext cx="7886700" cy="333331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Read the passage.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What is Peter missing? (why?)</a:t>
            </a:r>
            <a:endParaRPr lang="en-US" sz="3200" dirty="0" smtClean="0"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Does it match 16:8-9 &amp; 17:17,20?</a:t>
            </a:r>
            <a:endParaRPr lang="en-US" sz="32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7294" y="1899137"/>
            <a:ext cx="5549412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Group #1 – 17:1-8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Group #2 – 17:24-27</a:t>
            </a:r>
            <a:endParaRPr lang="en-US" sz="32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47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54663"/>
            <a:ext cx="7886700" cy="1325563"/>
          </a:xfrm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Group #1 - Share Out</a:t>
            </a:r>
            <a:br>
              <a:rPr lang="en-US" sz="400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Matthew </a:t>
            </a: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17:1-8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3114614"/>
            <a:ext cx="78867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What </a:t>
            </a:r>
            <a:r>
              <a:rPr lang="en-US" sz="36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is Peter’s problem and how does he represent the disciples?</a:t>
            </a:r>
            <a:endParaRPr lang="en-US" sz="36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2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54663"/>
            <a:ext cx="7886700" cy="1325563"/>
          </a:xfrm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Group #2 - Share Out</a:t>
            </a:r>
            <a:br>
              <a:rPr lang="en-US" sz="400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Matthew </a:t>
            </a: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17:24-27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3114614"/>
            <a:ext cx="78867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What is Peter’s problem and how does he represent the disciples?</a:t>
            </a:r>
            <a:endParaRPr lang="en-US" sz="36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49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Jesus’ Prescription</a:t>
            </a:r>
            <a:br>
              <a:rPr lang="en-US" sz="400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Matthew 16:13-23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33599"/>
            <a:ext cx="7886700" cy="438451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Lacking faith/understanding?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latin typeface="Verdana" charset="0"/>
                <a:ea typeface="Verdana" charset="0"/>
                <a:cs typeface="Verdana" charset="0"/>
              </a:rPr>
              <a:t>Embrace the upside-down kingdom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latin typeface="Verdana" charset="0"/>
                <a:ea typeface="Verdana" charset="0"/>
                <a:cs typeface="Verdana" charset="0"/>
              </a:rPr>
              <a:t>Imitate Jesus’ self-denial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latin typeface="Verdana" charset="0"/>
                <a:ea typeface="Verdana" charset="0"/>
                <a:cs typeface="Verdana" charset="0"/>
              </a:rPr>
              <a:t>Don</a:t>
            </a:r>
            <a:r>
              <a:rPr lang="ur-PK" sz="2800" dirty="0" smtClean="0">
                <a:latin typeface="Verdana" charset="0"/>
                <a:ea typeface="Verdana" charset="0"/>
                <a:cs typeface="Verdana" charset="0"/>
              </a:rPr>
              <a:t>’</a:t>
            </a:r>
            <a:r>
              <a:rPr lang="en-US" sz="2800" dirty="0" smtClean="0">
                <a:latin typeface="Verdana" charset="0"/>
                <a:ea typeface="Verdana" charset="0"/>
                <a:cs typeface="Verdana" charset="0"/>
              </a:rPr>
              <a:t>t be fooled by counterfeit life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latin typeface="Verdana" charset="0"/>
                <a:ea typeface="Verdana" charset="0"/>
                <a:cs typeface="Verdana" charset="0"/>
              </a:rPr>
              <a:t>Keep eyes on Jesus</a:t>
            </a:r>
            <a:endParaRPr lang="en-US" sz="2800" dirty="0" smtClean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83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1685"/>
            <a:ext cx="7886700" cy="701673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Matthew </a:t>
            </a:r>
            <a:r>
              <a:rPr lang="en-US" sz="4000" dirty="0" smtClean="0">
                <a:latin typeface="Verdana" charset="0"/>
                <a:ea typeface="Verdana" charset="0"/>
                <a:cs typeface="Verdana" charset="0"/>
              </a:rPr>
              <a:t>1-17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2481" y="1334468"/>
            <a:ext cx="374435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Sermon on the Mount (5-7)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Kingdom Righteousness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The Law Fulfilled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61292" y="843165"/>
            <a:ext cx="3650566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Beginnings </a:t>
            </a:r>
            <a:r>
              <a:rPr lang="en-US" sz="2400" b="1" dirty="0" smtClean="0">
                <a:solidFill>
                  <a:schemeClr val="bg1"/>
                </a:solidFill>
              </a:rPr>
              <a:t>(1-4)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Jesus is the King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Jesus fulfills Israel’s story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61292" y="2318351"/>
            <a:ext cx="3650566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Miracles </a:t>
            </a:r>
            <a:r>
              <a:rPr lang="en-US" sz="2400" b="1" dirty="0" smtClean="0">
                <a:solidFill>
                  <a:schemeClr val="bg1"/>
                </a:solidFill>
              </a:rPr>
              <a:t>(8-9)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Demonstrates Authority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Signals Healing Purpose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02481" y="2809654"/>
            <a:ext cx="374435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Sending the Twelve (10)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Apostles Given Authority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Acceptance and Rejection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AEA5E15-867C-9445-A587-2A7B5DB66036}"/>
              </a:ext>
            </a:extLst>
          </p:cNvPr>
          <p:cNvSpPr txBox="1"/>
          <p:nvPr/>
        </p:nvSpPr>
        <p:spPr>
          <a:xfrm>
            <a:off x="961292" y="3793537"/>
            <a:ext cx="3650566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Something Greater (11-12)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Come to Me; Take My Yoke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Pharisees’ Rejection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02481" y="4284840"/>
            <a:ext cx="374435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Parables (13)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The Sorting (Now &amp; Later)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Unassuming, yet Valuable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AEA5E15-867C-9445-A587-2A7B5DB66036}"/>
              </a:ext>
            </a:extLst>
          </p:cNvPr>
          <p:cNvSpPr txBox="1"/>
          <p:nvPr/>
        </p:nvSpPr>
        <p:spPr>
          <a:xfrm>
            <a:off x="961292" y="5268723"/>
            <a:ext cx="3650566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Turning Point (14-17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Jesus’ Suffering Foretold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Disciples Trying to ‘Get </a:t>
            </a:r>
            <a:r>
              <a:rPr lang="en-US" sz="2400" dirty="0">
                <a:solidFill>
                  <a:schemeClr val="bg1"/>
                </a:solidFill>
              </a:rPr>
              <a:t>I</a:t>
            </a:r>
            <a:r>
              <a:rPr lang="en-US" sz="2400" dirty="0" smtClean="0">
                <a:solidFill>
                  <a:schemeClr val="bg1"/>
                </a:solidFill>
              </a:rPr>
              <a:t>t’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325815" y="1477109"/>
            <a:ext cx="539373" cy="4103077"/>
          </a:xfrm>
          <a:custGeom>
            <a:avLst/>
            <a:gdLst>
              <a:gd name="connsiteX0" fmla="*/ 93785 w 539373"/>
              <a:gd name="connsiteY0" fmla="*/ 0 h 4103077"/>
              <a:gd name="connsiteX1" fmla="*/ 539262 w 539373"/>
              <a:gd name="connsiteY1" fmla="*/ 621323 h 4103077"/>
              <a:gd name="connsiteX2" fmla="*/ 58616 w 539373"/>
              <a:gd name="connsiteY2" fmla="*/ 1359877 h 4103077"/>
              <a:gd name="connsiteX3" fmla="*/ 504093 w 539373"/>
              <a:gd name="connsiteY3" fmla="*/ 1981200 h 4103077"/>
              <a:gd name="connsiteX4" fmla="*/ 0 w 539373"/>
              <a:gd name="connsiteY4" fmla="*/ 2825261 h 4103077"/>
              <a:gd name="connsiteX5" fmla="*/ 504093 w 539373"/>
              <a:gd name="connsiteY5" fmla="*/ 3399692 h 4103077"/>
              <a:gd name="connsiteX6" fmla="*/ 35170 w 539373"/>
              <a:gd name="connsiteY6" fmla="*/ 4103077 h 4103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373" h="4103077">
                <a:moveTo>
                  <a:pt x="93785" y="0"/>
                </a:moveTo>
                <a:cubicBezTo>
                  <a:pt x="319454" y="197338"/>
                  <a:pt x="545123" y="394677"/>
                  <a:pt x="539262" y="621323"/>
                </a:cubicBezTo>
                <a:cubicBezTo>
                  <a:pt x="533401" y="847969"/>
                  <a:pt x="64477" y="1133231"/>
                  <a:pt x="58616" y="1359877"/>
                </a:cubicBezTo>
                <a:cubicBezTo>
                  <a:pt x="52755" y="1586523"/>
                  <a:pt x="513862" y="1736969"/>
                  <a:pt x="504093" y="1981200"/>
                </a:cubicBezTo>
                <a:cubicBezTo>
                  <a:pt x="494324" y="2225431"/>
                  <a:pt x="0" y="2588846"/>
                  <a:pt x="0" y="2825261"/>
                </a:cubicBezTo>
                <a:cubicBezTo>
                  <a:pt x="0" y="3061676"/>
                  <a:pt x="498231" y="3186723"/>
                  <a:pt x="504093" y="3399692"/>
                </a:cubicBezTo>
                <a:cubicBezTo>
                  <a:pt x="509955" y="3612661"/>
                  <a:pt x="35170" y="4103077"/>
                  <a:pt x="35170" y="4103077"/>
                </a:cubicBezTo>
              </a:path>
            </a:pathLst>
          </a:custGeom>
          <a:noFill/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2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8" grpId="0" animBg="1"/>
      <p:bldP spid="12" grpId="0" animBg="1"/>
      <p:bldP spid="14" grpId="0" animBg="1"/>
      <p:bldP spid="1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Verdana" charset="0"/>
                <a:ea typeface="Verdana" charset="0"/>
                <a:cs typeface="Verdana" charset="0"/>
              </a:rPr>
              <a:t>The Gospel of Matthew</a:t>
            </a:r>
            <a:endParaRPr lang="en-US" sz="48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Homework: Chapter </a:t>
            </a:r>
            <a:r>
              <a:rPr lang="en-US" sz="3600" dirty="0" smtClean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18</a:t>
            </a:r>
            <a:endParaRPr lang="en-US" sz="3600" dirty="0">
              <a:solidFill>
                <a:schemeClr val="accent3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15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1771</TotalTime>
  <Words>264</Words>
  <Application>Microsoft Macintosh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Verdana</vt:lpstr>
      <vt:lpstr>Arial</vt:lpstr>
      <vt:lpstr>Office Theme</vt:lpstr>
      <vt:lpstr>The Gospel of Matthew Bellaire Auditorium Summer 2021</vt:lpstr>
      <vt:lpstr>Matthew 16:1-12; 17:14-21</vt:lpstr>
      <vt:lpstr>Peter as Representative Matthew 16:13-23</vt:lpstr>
      <vt:lpstr>Peter as Representative Matthew 16-17</vt:lpstr>
      <vt:lpstr>Group #1 - Share Out Matthew 17:1-8</vt:lpstr>
      <vt:lpstr>Group #2 - Share Out Matthew 17:24-27</vt:lpstr>
      <vt:lpstr>Jesus’ Prescription Matthew 16:13-23</vt:lpstr>
      <vt:lpstr>Matthew 1-17</vt:lpstr>
      <vt:lpstr>The Gospel of Matthew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Matthew</dc:title>
  <dc:creator>Microsoft Office User</dc:creator>
  <cp:lastModifiedBy>Microsoft Office User</cp:lastModifiedBy>
  <cp:revision>78</cp:revision>
  <cp:lastPrinted>2021-07-14T21:40:28Z</cp:lastPrinted>
  <dcterms:created xsi:type="dcterms:W3CDTF">2021-06-02T21:14:51Z</dcterms:created>
  <dcterms:modified xsi:type="dcterms:W3CDTF">2021-07-14T21:43:35Z</dcterms:modified>
</cp:coreProperties>
</file>