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86" r:id="rId2"/>
    <p:sldId id="285" r:id="rId3"/>
    <p:sldId id="264" r:id="rId4"/>
    <p:sldId id="287" r:id="rId5"/>
    <p:sldId id="293" r:id="rId6"/>
    <p:sldId id="292" r:id="rId7"/>
    <p:sldId id="301" r:id="rId8"/>
    <p:sldId id="294" r:id="rId9"/>
    <p:sldId id="295" r:id="rId10"/>
    <p:sldId id="300" r:id="rId11"/>
    <p:sldId id="297" r:id="rId12"/>
    <p:sldId id="299" r:id="rId13"/>
    <p:sldId id="267" r:id="rId1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5"/>
    <p:restoredTop sz="94611"/>
  </p:normalViewPr>
  <p:slideViewPr>
    <p:cSldViewPr snapToGrid="0" snapToObjects="1">
      <p:cViewPr varScale="1">
        <p:scale>
          <a:sx n="72" d="100"/>
          <a:sy n="72" d="100"/>
        </p:scale>
        <p:origin x="11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0680"/>
            <a:ext cx="7886700" cy="37613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Bellaire Auditorium</a:t>
            </a: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Summer 2021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470755"/>
            <a:ext cx="8562108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Before class, review Chapter 18.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Where do we see the disciples really understanding the message?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Forgiveness - Parable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Matthew 18:21-35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455163"/>
            <a:ext cx="8575963" cy="50629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What are the examples of forgiveness seen in this parable?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Master to Servant (10,000 bags of gold owed)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Debt was great, prison and servitude for family was due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Servant cried out for mercy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Mercy was shown by Master – cancelled debt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Servant to Fellow Servant (100 silver coins)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Physical violence - choked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Fellow servant cried out for mercy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No go – Had him thrown in prison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Fellow servants were outraged and told master</a:t>
            </a:r>
          </a:p>
        </p:txBody>
      </p:sp>
    </p:spTree>
    <p:extLst>
      <p:ext uri="{BB962C8B-B14F-4D97-AF65-F5344CB8AC3E}">
        <p14:creationId xmlns:p14="http://schemas.microsoft.com/office/powerpoint/2010/main" val="32044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Consequences of Not Forgiving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Matthew 18:21-35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483307"/>
            <a:ext cx="8575963" cy="45438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How did the Master respond?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Called the servant wicked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Called out the lack of mercy by the servant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Became angry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Handed him over to the jailers to be tortured, until he should pay back all he owed.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3200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How does the parable answer Peter’s question?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V. 35 - “This is how my heavenly Father will treat each of you unless you forgive your brother or sister from your heart.”</a:t>
            </a:r>
          </a:p>
        </p:txBody>
      </p:sp>
    </p:spTree>
    <p:extLst>
      <p:ext uri="{BB962C8B-B14F-4D97-AF65-F5344CB8AC3E}">
        <p14:creationId xmlns:p14="http://schemas.microsoft.com/office/powerpoint/2010/main" val="41657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Final Questions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Matthew 18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717963"/>
            <a:ext cx="8575963" cy="4682837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How are compassion and forgiveness linked?  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If you are compassionate for someone or their circumstance, are you more likely to help them?</a:t>
            </a:r>
          </a:p>
          <a:p>
            <a:pPr lvl="0"/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about God’s compassion?  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He had the right by law to condemn us, but instead He sacrificed His only Son. </a:t>
            </a:r>
          </a:p>
        </p:txBody>
      </p:sp>
    </p:spTree>
    <p:extLst>
      <p:ext uri="{BB962C8B-B14F-4D97-AF65-F5344CB8AC3E}">
        <p14:creationId xmlns:p14="http://schemas.microsoft.com/office/powerpoint/2010/main" val="366450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Gospel of Matthew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19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C8E5C3A-721C-47A6-B7DD-93DB9FCF938D}"/>
              </a:ext>
            </a:extLst>
          </p:cNvPr>
          <p:cNvSpPr txBox="1"/>
          <p:nvPr/>
        </p:nvSpPr>
        <p:spPr>
          <a:xfrm>
            <a:off x="4595501" y="5376457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Parables (18)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Wandering Sheep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Unmerciful Servant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5"/>
            <a:ext cx="7886700" cy="70167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Matthew 1-18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2481" y="988098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Sermon on the Mount (5-7)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Kingdom Righteousness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Law Fulfilled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1292" y="843165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Beginnings (1-4)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is the King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 fulfills Israel’s story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1292" y="2138236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Miracles (8-9)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Demonstrates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Signals Healing 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2481" y="2463284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Sending the Twelve (10)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Apostles Given Authority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Acceptance and Rejection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961292" y="3433307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Something Greater (11-12)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Come to Me; Take My Yoke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Pharisees’ Rejection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2481" y="3938470"/>
            <a:ext cx="374435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Parables (13)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Sorting (Now &amp; Later)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Unassuming, yet Valuable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EA5E15-867C-9445-A587-2A7B5DB66036}"/>
              </a:ext>
            </a:extLst>
          </p:cNvPr>
          <p:cNvSpPr txBox="1"/>
          <p:nvPr/>
        </p:nvSpPr>
        <p:spPr>
          <a:xfrm>
            <a:off x="961292" y="4742233"/>
            <a:ext cx="36505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Turning Point (14-17)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Jesus’ Suffering Foretold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Disciples Trying to ‘Get It’</a:t>
            </a:r>
          </a:p>
        </p:txBody>
      </p:sp>
      <p:sp>
        <p:nvSpPr>
          <p:cNvPr id="9" name="Freeform 8"/>
          <p:cNvSpPr/>
          <p:nvPr/>
        </p:nvSpPr>
        <p:spPr>
          <a:xfrm>
            <a:off x="4325815" y="1130739"/>
            <a:ext cx="539373" cy="5446047"/>
          </a:xfrm>
          <a:custGeom>
            <a:avLst/>
            <a:gdLst>
              <a:gd name="connsiteX0" fmla="*/ 93785 w 539373"/>
              <a:gd name="connsiteY0" fmla="*/ 0 h 4103077"/>
              <a:gd name="connsiteX1" fmla="*/ 539262 w 539373"/>
              <a:gd name="connsiteY1" fmla="*/ 621323 h 4103077"/>
              <a:gd name="connsiteX2" fmla="*/ 58616 w 539373"/>
              <a:gd name="connsiteY2" fmla="*/ 1359877 h 4103077"/>
              <a:gd name="connsiteX3" fmla="*/ 504093 w 539373"/>
              <a:gd name="connsiteY3" fmla="*/ 1981200 h 4103077"/>
              <a:gd name="connsiteX4" fmla="*/ 0 w 539373"/>
              <a:gd name="connsiteY4" fmla="*/ 2825261 h 4103077"/>
              <a:gd name="connsiteX5" fmla="*/ 504093 w 539373"/>
              <a:gd name="connsiteY5" fmla="*/ 3399692 h 4103077"/>
              <a:gd name="connsiteX6" fmla="*/ 35170 w 539373"/>
              <a:gd name="connsiteY6" fmla="*/ 4103077 h 410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9373" h="4103077">
                <a:moveTo>
                  <a:pt x="93785" y="0"/>
                </a:moveTo>
                <a:cubicBezTo>
                  <a:pt x="319454" y="197338"/>
                  <a:pt x="545123" y="394677"/>
                  <a:pt x="539262" y="621323"/>
                </a:cubicBezTo>
                <a:cubicBezTo>
                  <a:pt x="533401" y="847969"/>
                  <a:pt x="64477" y="1133231"/>
                  <a:pt x="58616" y="1359877"/>
                </a:cubicBezTo>
                <a:cubicBezTo>
                  <a:pt x="52755" y="1586523"/>
                  <a:pt x="513862" y="1736969"/>
                  <a:pt x="504093" y="1981200"/>
                </a:cubicBezTo>
                <a:cubicBezTo>
                  <a:pt x="494324" y="2225431"/>
                  <a:pt x="0" y="2588846"/>
                  <a:pt x="0" y="2825261"/>
                </a:cubicBezTo>
                <a:cubicBezTo>
                  <a:pt x="0" y="3061676"/>
                  <a:pt x="498231" y="3186723"/>
                  <a:pt x="504093" y="3399692"/>
                </a:cubicBezTo>
                <a:cubicBezTo>
                  <a:pt x="509955" y="3612661"/>
                  <a:pt x="35170" y="4103077"/>
                  <a:pt x="35170" y="4103077"/>
                </a:cubicBezTo>
              </a:path>
            </a:pathLst>
          </a:custGeom>
          <a:noFill/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2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1" grpId="0" animBg="1"/>
      <p:bldP spid="13" grpId="0" animBg="1"/>
      <p:bldP spid="8" grpId="0" animBg="1"/>
      <p:bldP spid="12" grpId="0" animBg="1"/>
      <p:bldP spid="14" grpId="0" animBg="1"/>
      <p:bldP spid="1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37358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Let’s Read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Matthew 18:1-5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3056327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Why do the disciples raise this question now?</a:t>
            </a: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Special Disciples?</a:t>
            </a:r>
            <a:br>
              <a:rPr lang="en-US" sz="36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Matthew 18:1-5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3" y="2008905"/>
            <a:ext cx="8714509" cy="43845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Where did this question come from? (Why? Why now?) – Transfiguration?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Humility - what does it mean to you to be humble?  Is it the same as weakness?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Provide two examples of humility from earlier in Matthew…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V. 5 – Mt. 5:3 </a:t>
            </a:r>
            <a:r>
              <a:rPr lang="en-US" sz="3200" dirty="0">
                <a:latin typeface="Verdana" charset="0"/>
                <a:ea typeface="Verdana" charset="0"/>
                <a:cs typeface="Verdana" charset="0"/>
                <a:sym typeface="Wingdings" panose="05000000000000000000" pitchFamily="2" charset="2"/>
              </a:rPr>
              <a:t> Blessed are the poor in spirit</a:t>
            </a:r>
            <a:endParaRPr lang="en-US" sz="32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37358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Let’s Read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Matthew 18:6-20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CC7AA-AFA3-4BB7-AC25-65DF091C4098}"/>
              </a:ext>
            </a:extLst>
          </p:cNvPr>
          <p:cNvSpPr txBox="1"/>
          <p:nvPr/>
        </p:nvSpPr>
        <p:spPr>
          <a:xfrm>
            <a:off x="739486" y="3587800"/>
            <a:ext cx="7886700" cy="2492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How are these three stories related?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- </a:t>
            </a:r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Don’t cause your brother to stumble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- Wandering sheep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Verdana" charset="0"/>
                <a:ea typeface="Verdana" charset="0"/>
                <a:cs typeface="Verdana" charset="0"/>
              </a:rPr>
              <a:t>- Dealing with sin in the church</a:t>
            </a:r>
            <a:endParaRPr lang="en-US" sz="3600" dirty="0">
              <a:solidFill>
                <a:srgbClr val="00206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84512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Physical World vs. Spiritual Kingdom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Matthew 18:6-20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216727"/>
            <a:ext cx="8603673" cy="430138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What are the overall themes seen here?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Humility (upside-down kingdom) – Mt 18:4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Compassion (Are you your brother’s keeper?)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Don’t cause them to stumble – (v. 6-9)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If they wander, bring them back – (v. 10-14)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If they sin win them back – (v. 15-17)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Verdana" charset="0"/>
                <a:ea typeface="Verdana" charset="0"/>
                <a:cs typeface="Verdana" charset="0"/>
              </a:rPr>
              <a:t>Alignment with God’s will – (v. 18-20)</a:t>
            </a:r>
          </a:p>
        </p:txBody>
      </p:sp>
    </p:spTree>
    <p:extLst>
      <p:ext uri="{BB962C8B-B14F-4D97-AF65-F5344CB8AC3E}">
        <p14:creationId xmlns:p14="http://schemas.microsoft.com/office/powerpoint/2010/main" val="58683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845127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Physical World vs. Spiritual Kingdom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Matthew 18:6-20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299856"/>
            <a:ext cx="8603673" cy="382385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Verdana" charset="0"/>
                <a:ea typeface="Verdana" charset="0"/>
                <a:cs typeface="Verdana" charset="0"/>
              </a:rPr>
              <a:t>Three Points from Jesus in v. 10-14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Little ones have friends in high places (v. 10)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Little ones are so important, that the Son of Man came to save them (Mt 1:21 – v. 11)</a:t>
            </a:r>
          </a:p>
          <a:p>
            <a:pPr marL="971550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The will of the Father is that none would perish (Mt 7:21 – v. 14) </a:t>
            </a:r>
          </a:p>
        </p:txBody>
      </p:sp>
    </p:spTree>
    <p:extLst>
      <p:ext uri="{BB962C8B-B14F-4D97-AF65-F5344CB8AC3E}">
        <p14:creationId xmlns:p14="http://schemas.microsoft.com/office/powerpoint/2010/main" val="23627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140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Let’s Read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Matthew 18:21-35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6CC7AA-AFA3-4BB7-AC25-65DF091C4098}"/>
              </a:ext>
            </a:extLst>
          </p:cNvPr>
          <p:cNvSpPr txBox="1"/>
          <p:nvPr/>
        </p:nvSpPr>
        <p:spPr>
          <a:xfrm>
            <a:off x="739486" y="3684782"/>
            <a:ext cx="78867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 this story only about forgiveness?</a:t>
            </a:r>
          </a:p>
        </p:txBody>
      </p:sp>
    </p:spTree>
    <p:extLst>
      <p:ext uri="{BB962C8B-B14F-4D97-AF65-F5344CB8AC3E}">
        <p14:creationId xmlns:p14="http://schemas.microsoft.com/office/powerpoint/2010/main" val="34165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charset="0"/>
                <a:ea typeface="Verdana" charset="0"/>
                <a:cs typeface="Verdana" charset="0"/>
              </a:rPr>
              <a:t>Forgiveness - Peter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3200" dirty="0">
                <a:latin typeface="Verdana" charset="0"/>
                <a:ea typeface="Verdana" charset="0"/>
                <a:cs typeface="Verdana" charset="0"/>
              </a:rPr>
              <a:t>Matthew 18:21-35</a:t>
            </a:r>
            <a:endParaRPr lang="en-US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455163"/>
            <a:ext cx="8575963" cy="50629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Peter’s Question – 7x?  70 times 7 (v. 21-23)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How do you forgive the same person after they commit the same sin against you?  Not just the 3rd time or the 7th, but the 490th?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What if you had power over them - could take their freedom, money, spouse, children?  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How would you prevent abuse of that power?  </a:t>
            </a:r>
            <a:endParaRPr lang="en-US" sz="16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6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2233</TotalTime>
  <Words>703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The Gospel of Matthew Bellaire Auditorium Summer 2021</vt:lpstr>
      <vt:lpstr>Matthew 1-18</vt:lpstr>
      <vt:lpstr>Let’s Read Matthew 18:1-5</vt:lpstr>
      <vt:lpstr>Special Disciples? Matthew 18:1-5</vt:lpstr>
      <vt:lpstr>Let’s Read Matthew 18:6-20</vt:lpstr>
      <vt:lpstr>Physical World vs. Spiritual Kingdom Matthew 18:6-20</vt:lpstr>
      <vt:lpstr>Physical World vs. Spiritual Kingdom Matthew 18:6-20</vt:lpstr>
      <vt:lpstr>Let’s Read Matthew 18:21-35</vt:lpstr>
      <vt:lpstr>Forgiveness - Peter Matthew 18:21-35</vt:lpstr>
      <vt:lpstr>Forgiveness - Parable Matthew 18:21-35</vt:lpstr>
      <vt:lpstr>Consequences of Not Forgiving Matthew 18:21-35</vt:lpstr>
      <vt:lpstr>Final Questions Matthew 18</vt:lpstr>
      <vt:lpstr>The Gospel of Matthew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83</cp:revision>
  <cp:lastPrinted>2021-07-18T01:38:55Z</cp:lastPrinted>
  <dcterms:created xsi:type="dcterms:W3CDTF">2021-06-02T21:14:51Z</dcterms:created>
  <dcterms:modified xsi:type="dcterms:W3CDTF">2021-07-18T13:23:33Z</dcterms:modified>
</cp:coreProperties>
</file>