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8" r:id="rId3"/>
    <p:sldId id="304" r:id="rId4"/>
    <p:sldId id="301" r:id="rId5"/>
    <p:sldId id="303" r:id="rId6"/>
    <p:sldId id="285" r:id="rId7"/>
    <p:sldId id="258" r:id="rId8"/>
    <p:sldId id="295" r:id="rId9"/>
    <p:sldId id="264" r:id="rId10"/>
    <p:sldId id="305" r:id="rId11"/>
    <p:sldId id="309" r:id="rId12"/>
    <p:sldId id="293" r:id="rId13"/>
    <p:sldId id="310" r:id="rId14"/>
    <p:sldId id="294" r:id="rId15"/>
    <p:sldId id="311" r:id="rId16"/>
    <p:sldId id="312" r:id="rId17"/>
    <p:sldId id="267" r:id="rId18"/>
    <p:sldId id="313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50"/>
    <p:restoredTop sz="94696"/>
  </p:normalViewPr>
  <p:slideViewPr>
    <p:cSldViewPr snapToGrid="0" snapToObjects="1">
      <p:cViewPr varScale="1">
        <p:scale>
          <a:sx n="95" d="100"/>
          <a:sy n="95" d="100"/>
        </p:scale>
        <p:origin x="18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DFEE1-65A8-8546-ACB8-C4A2F68C0E5E}" type="datetimeFigureOut">
              <a:rPr lang="en-US" smtClean="0"/>
              <a:t>6/18/21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4C584-F66C-4C4A-A514-22CB954D9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59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37FCD-3D52-FC4D-93B3-A15BE23A3FF2}" type="datetimeFigureOut">
              <a:rPr lang="en-US" smtClean="0"/>
              <a:t>6/27/21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66A32-CB04-724A-8A5E-9134C03C4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9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6/18/21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0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6/18/21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95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6/18/21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5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6/18/21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2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6/18/21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6/18/21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2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6/18/21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6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6/18/21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3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6/18/21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1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6/18/21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6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6/18/21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9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C8292-0AEB-ED42-9261-6C2670F0AAB5}" type="datetimeFigureOut">
              <a:rPr lang="en-US" smtClean="0"/>
              <a:t>6/18/21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039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Verdana" charset="0"/>
                <a:ea typeface="Verdana" charset="0"/>
                <a:cs typeface="Verdana" charset="0"/>
              </a:rPr>
              <a:t>The Gospel of Matthew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  <a:t>Summer 2021</a:t>
            </a:r>
          </a:p>
          <a:p>
            <a:r>
              <a:rPr lang="en-US" sz="3600" dirty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  <a:t>Bellaire Auditorium</a:t>
            </a:r>
          </a:p>
        </p:txBody>
      </p:sp>
    </p:spTree>
    <p:extLst>
      <p:ext uri="{BB962C8B-B14F-4D97-AF65-F5344CB8AC3E}">
        <p14:creationId xmlns:p14="http://schemas.microsoft.com/office/powerpoint/2010/main" val="104259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23" y="36192"/>
            <a:ext cx="8827477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Responses to Parables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22" y="1143000"/>
            <a:ext cx="8733693" cy="56094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Crowd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“Hears, but doesn’t understand”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Isaiah 6:9-10: “will never understand/perceive”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“dull heart”  (15)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pachunó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– to make thick, fat, impermeable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Disciples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“Blessed are your eyes, for they see, and you ears, for they hear”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Teachable heart – open mind to Jesus’s teaching</a:t>
            </a:r>
            <a:br>
              <a:rPr lang="en-US" dirty="0">
                <a:latin typeface="Verdana" charset="0"/>
                <a:ea typeface="Verdana" charset="0"/>
                <a:cs typeface="Verdana" charset="0"/>
              </a:rPr>
            </a:br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61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13" y="372551"/>
            <a:ext cx="8216152" cy="3338837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Parable of the Sower</a:t>
            </a:r>
            <a:br>
              <a:rPr lang="en-US" sz="4000" dirty="0">
                <a:latin typeface="Verdana" charset="0"/>
                <a:ea typeface="Verdana" charset="0"/>
                <a:cs typeface="Verdana" charset="0"/>
              </a:rPr>
            </a:br>
            <a:br>
              <a:rPr lang="en-US" sz="14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3200" dirty="0">
                <a:latin typeface="Verdana" charset="0"/>
                <a:ea typeface="Verdana" charset="0"/>
                <a:cs typeface="Verdana" charset="0"/>
              </a:rPr>
              <a:t>The seed is the word of the kingdom</a:t>
            </a:r>
            <a:br>
              <a:rPr lang="en-US" sz="3200" dirty="0">
                <a:latin typeface="Verdana" charset="0"/>
                <a:ea typeface="Verdana" charset="0"/>
                <a:cs typeface="Verdana" charset="0"/>
              </a:rPr>
            </a:br>
            <a:br>
              <a:rPr lang="en-US" sz="105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3200" dirty="0">
                <a:latin typeface="Verdana" charset="0"/>
                <a:ea typeface="Verdana" charset="0"/>
                <a:cs typeface="Verdana" charset="0"/>
              </a:rPr>
              <a:t>The soils are the hearers of the word.</a:t>
            </a:r>
            <a:br>
              <a:rPr lang="en-US" sz="4000" dirty="0">
                <a:latin typeface="Verdana" charset="0"/>
                <a:ea typeface="Verdana" charset="0"/>
                <a:cs typeface="Verdana" charset="0"/>
              </a:rPr>
            </a:br>
            <a:br>
              <a:rPr lang="en-US" sz="4800" dirty="0">
                <a:latin typeface="Verdana" charset="0"/>
                <a:ea typeface="Verdana" charset="0"/>
                <a:cs typeface="Verdana" charset="0"/>
              </a:rPr>
            </a:br>
            <a:br>
              <a:rPr lang="en-US" sz="4000" dirty="0">
                <a:latin typeface="Verdana" charset="0"/>
                <a:ea typeface="Verdana" charset="0"/>
                <a:cs typeface="Verdana" charset="0"/>
              </a:rPr>
            </a:b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21914" y="3308154"/>
            <a:ext cx="4522086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Rocky Soil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Hears and receives with no roots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Cannot endure tribulation and persecution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2540717"/>
            <a:ext cx="4597110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Sown Along the Path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Does not understand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Evil one snatches it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4232349"/>
            <a:ext cx="4597110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Among Thorns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Hears the word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Cares of the world choke the word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Unfruitful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17228" y="4999786"/>
            <a:ext cx="4526771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Good Soil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Hears the word and understands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Bears fruit</a:t>
            </a:r>
          </a:p>
        </p:txBody>
      </p:sp>
    </p:spTree>
    <p:extLst>
      <p:ext uri="{BB962C8B-B14F-4D97-AF65-F5344CB8AC3E}">
        <p14:creationId xmlns:p14="http://schemas.microsoft.com/office/powerpoint/2010/main" val="271466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23" y="224450"/>
            <a:ext cx="8827477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22" y="1317812"/>
            <a:ext cx="8733693" cy="54346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What is the fruit?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Verdana" charset="0"/>
              <a:ea typeface="Verdana" charset="0"/>
              <a:cs typeface="Verdana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Do you ever worry that perhaps you’re in the thorns and not bearing enough fruit?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Verdana" charset="0"/>
              <a:ea typeface="Verdana" charset="0"/>
              <a:cs typeface="Verdana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What kinds of ”thorns” might keep the word of God from producing from within us?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Verdana" charset="0"/>
              <a:ea typeface="Verdana" charset="0"/>
              <a:cs typeface="Verdana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How can we be rich soil for the word of God?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Verdana" charset="0"/>
              <a:ea typeface="Verdana" charset="0"/>
              <a:cs typeface="Verdana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What might keep us from sowing like we should?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55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28650" y="1825625"/>
            <a:ext cx="7886700" cy="251191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sz="6600" dirty="0">
                <a:latin typeface="Verdana" charset="0"/>
                <a:ea typeface="Verdana" charset="0"/>
                <a:cs typeface="Verdana" charset="0"/>
              </a:rPr>
              <a:t>Read Matthew 13:24 – 13:43</a:t>
            </a:r>
          </a:p>
        </p:txBody>
      </p:sp>
    </p:spTree>
    <p:extLst>
      <p:ext uri="{BB962C8B-B14F-4D97-AF65-F5344CB8AC3E}">
        <p14:creationId xmlns:p14="http://schemas.microsoft.com/office/powerpoint/2010/main" val="1433321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23" y="224450"/>
            <a:ext cx="8827477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Parable of the Weeds/Tares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22" y="1665450"/>
            <a:ext cx="8733693" cy="508704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Man sows good seed in his field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Enemy sowed weeds among the wheat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When the grains sprout, both wheat and weeds are noticed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Servants offer to pull up the weeds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Master says, “No, wait until harvest, and the reapers will separate it out”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Wheat gathered into the master’s barn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Weeds bundled and burned</a:t>
            </a:r>
          </a:p>
        </p:txBody>
      </p:sp>
    </p:spTree>
    <p:extLst>
      <p:ext uri="{BB962C8B-B14F-4D97-AF65-F5344CB8AC3E}">
        <p14:creationId xmlns:p14="http://schemas.microsoft.com/office/powerpoint/2010/main" val="120239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23" y="224450"/>
            <a:ext cx="8827477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Parable of Weeds/Tares Explained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22" y="1665450"/>
            <a:ext cx="8733693" cy="508704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Man who sows = Son of Man = Jesus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Enemy = devil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Field = world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Good seed = “sons of the kingdom”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Weeds = sons of the wicked one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Harvest = end of the age = second coming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Reapers = angels</a:t>
            </a:r>
          </a:p>
        </p:txBody>
      </p:sp>
    </p:spTree>
    <p:extLst>
      <p:ext uri="{BB962C8B-B14F-4D97-AF65-F5344CB8AC3E}">
        <p14:creationId xmlns:p14="http://schemas.microsoft.com/office/powerpoint/2010/main" val="143575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23" y="224450"/>
            <a:ext cx="8827477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Parable of Weeds/Tares Explained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53" y="1550013"/>
            <a:ext cx="8733693" cy="508704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The Son of Man will send out his angels,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all things that offend, and those who practice lawlessness, will be cast into the furnace of fire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The righteous will shine forth in the kingdom of their Father.</a:t>
            </a:r>
          </a:p>
        </p:txBody>
      </p:sp>
    </p:spTree>
    <p:extLst>
      <p:ext uri="{BB962C8B-B14F-4D97-AF65-F5344CB8AC3E}">
        <p14:creationId xmlns:p14="http://schemas.microsoft.com/office/powerpoint/2010/main" val="2021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Verdana" charset="0"/>
                <a:ea typeface="Verdana" charset="0"/>
                <a:cs typeface="Verdana" charset="0"/>
              </a:rPr>
              <a:t>The Gospel of Matthew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  <a:t>Homework: Chapter 13</a:t>
            </a:r>
          </a:p>
        </p:txBody>
      </p:sp>
    </p:spTree>
    <p:extLst>
      <p:ext uri="{BB962C8B-B14F-4D97-AF65-F5344CB8AC3E}">
        <p14:creationId xmlns:p14="http://schemas.microsoft.com/office/powerpoint/2010/main" val="561154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23" y="224450"/>
            <a:ext cx="8827477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Mustard Seed &amp; Leaven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53" y="1550013"/>
            <a:ext cx="8733693" cy="508704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52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5585"/>
            <a:ext cx="7886700" cy="1374793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Verdana" charset="0"/>
                <a:ea typeface="Verdana" charset="0"/>
                <a:cs typeface="Verdana" charset="0"/>
              </a:rPr>
              <a:t>In chapter 11, what four events took place where Jesus encountered the Pharisees? 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21913" y="2691758"/>
            <a:ext cx="4522086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Man with Withered Hand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(12:9 – 12:14)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1924321"/>
            <a:ext cx="459711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Plucking Grain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(12:1 – 12:8)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3615953"/>
            <a:ext cx="459711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Demon-Possessed Man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(12:22 – 12:32)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17228" y="4752100"/>
            <a:ext cx="4526771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“Give us a sign” (12:38 – 12:42)</a:t>
            </a: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E7815D7F-3DAB-4140-90FD-228BF48A87D8}"/>
              </a:ext>
            </a:extLst>
          </p:cNvPr>
          <p:cNvSpPr/>
          <p:nvPr/>
        </p:nvSpPr>
        <p:spPr>
          <a:xfrm>
            <a:off x="4295052" y="2677021"/>
            <a:ext cx="580317" cy="3386834"/>
          </a:xfrm>
          <a:custGeom>
            <a:avLst/>
            <a:gdLst>
              <a:gd name="connsiteX0" fmla="*/ 23538 w 539396"/>
              <a:gd name="connsiteY0" fmla="*/ 0 h 2227385"/>
              <a:gd name="connsiteX1" fmla="*/ 539353 w 539396"/>
              <a:gd name="connsiteY1" fmla="*/ 398585 h 2227385"/>
              <a:gd name="connsiteX2" fmla="*/ 92 w 539396"/>
              <a:gd name="connsiteY2" fmla="*/ 949570 h 2227385"/>
              <a:gd name="connsiteX3" fmla="*/ 492461 w 539396"/>
              <a:gd name="connsiteY3" fmla="*/ 1500554 h 2227385"/>
              <a:gd name="connsiteX4" fmla="*/ 58707 w 539396"/>
              <a:gd name="connsiteY4" fmla="*/ 2227385 h 2227385"/>
              <a:gd name="connsiteX0" fmla="*/ 23452 w 492545"/>
              <a:gd name="connsiteY0" fmla="*/ 0 h 2227385"/>
              <a:gd name="connsiteX1" fmla="*/ 481474 w 492545"/>
              <a:gd name="connsiteY1" fmla="*/ 527484 h 2227385"/>
              <a:gd name="connsiteX2" fmla="*/ 6 w 492545"/>
              <a:gd name="connsiteY2" fmla="*/ 949570 h 2227385"/>
              <a:gd name="connsiteX3" fmla="*/ 492375 w 492545"/>
              <a:gd name="connsiteY3" fmla="*/ 1500554 h 2227385"/>
              <a:gd name="connsiteX4" fmla="*/ 58621 w 492545"/>
              <a:gd name="connsiteY4" fmla="*/ 2227385 h 2227385"/>
              <a:gd name="connsiteX0" fmla="*/ 0 w 623205"/>
              <a:gd name="connsiteY0" fmla="*/ 0 h 1939841"/>
              <a:gd name="connsiteX1" fmla="*/ 612134 w 623205"/>
              <a:gd name="connsiteY1" fmla="*/ 239940 h 1939841"/>
              <a:gd name="connsiteX2" fmla="*/ 130666 w 623205"/>
              <a:gd name="connsiteY2" fmla="*/ 662026 h 1939841"/>
              <a:gd name="connsiteX3" fmla="*/ 623035 w 623205"/>
              <a:gd name="connsiteY3" fmla="*/ 1213010 h 1939841"/>
              <a:gd name="connsiteX4" fmla="*/ 189281 w 623205"/>
              <a:gd name="connsiteY4" fmla="*/ 1939841 h 1939841"/>
              <a:gd name="connsiteX0" fmla="*/ 0 w 623205"/>
              <a:gd name="connsiteY0" fmla="*/ 0 h 1939841"/>
              <a:gd name="connsiteX1" fmla="*/ 612134 w 623205"/>
              <a:gd name="connsiteY1" fmla="*/ 239940 h 1939841"/>
              <a:gd name="connsiteX2" fmla="*/ 130665 w 623205"/>
              <a:gd name="connsiteY2" fmla="*/ 1187537 h 1939841"/>
              <a:gd name="connsiteX3" fmla="*/ 623035 w 623205"/>
              <a:gd name="connsiteY3" fmla="*/ 1213010 h 1939841"/>
              <a:gd name="connsiteX4" fmla="*/ 189281 w 623205"/>
              <a:gd name="connsiteY4" fmla="*/ 1939841 h 1939841"/>
              <a:gd name="connsiteX0" fmla="*/ 0 w 661719"/>
              <a:gd name="connsiteY0" fmla="*/ 0 h 1939841"/>
              <a:gd name="connsiteX1" fmla="*/ 612134 w 661719"/>
              <a:gd name="connsiteY1" fmla="*/ 239940 h 1939841"/>
              <a:gd name="connsiteX2" fmla="*/ 130665 w 661719"/>
              <a:gd name="connsiteY2" fmla="*/ 1187537 h 1939841"/>
              <a:gd name="connsiteX3" fmla="*/ 661564 w 661719"/>
              <a:gd name="connsiteY3" fmla="*/ 1738522 h 1939841"/>
              <a:gd name="connsiteX4" fmla="*/ 189281 w 661719"/>
              <a:gd name="connsiteY4" fmla="*/ 1939841 h 1939841"/>
              <a:gd name="connsiteX0" fmla="*/ 0 w 661702"/>
              <a:gd name="connsiteY0" fmla="*/ 0 h 2276962"/>
              <a:gd name="connsiteX1" fmla="*/ 612134 w 661702"/>
              <a:gd name="connsiteY1" fmla="*/ 239940 h 2276962"/>
              <a:gd name="connsiteX2" fmla="*/ 130665 w 661702"/>
              <a:gd name="connsiteY2" fmla="*/ 1187537 h 2276962"/>
              <a:gd name="connsiteX3" fmla="*/ 661564 w 661702"/>
              <a:gd name="connsiteY3" fmla="*/ 1738522 h 2276962"/>
              <a:gd name="connsiteX4" fmla="*/ 131490 w 661702"/>
              <a:gd name="connsiteY4" fmla="*/ 2276962 h 2276962"/>
              <a:gd name="connsiteX0" fmla="*/ 0 w 728290"/>
              <a:gd name="connsiteY0" fmla="*/ 0 h 2276962"/>
              <a:gd name="connsiteX1" fmla="*/ 727719 w 728290"/>
              <a:gd name="connsiteY1" fmla="*/ 596891 h 2276962"/>
              <a:gd name="connsiteX2" fmla="*/ 130665 w 728290"/>
              <a:gd name="connsiteY2" fmla="*/ 1187537 h 2276962"/>
              <a:gd name="connsiteX3" fmla="*/ 661564 w 728290"/>
              <a:gd name="connsiteY3" fmla="*/ 1738522 h 2276962"/>
              <a:gd name="connsiteX4" fmla="*/ 131490 w 728290"/>
              <a:gd name="connsiteY4" fmla="*/ 2276962 h 2276962"/>
              <a:gd name="connsiteX0" fmla="*/ 0 w 758000"/>
              <a:gd name="connsiteY0" fmla="*/ 0 h 2276962"/>
              <a:gd name="connsiteX1" fmla="*/ 727719 w 758000"/>
              <a:gd name="connsiteY1" fmla="*/ 596891 h 2276962"/>
              <a:gd name="connsiteX2" fmla="*/ 130665 w 758000"/>
              <a:gd name="connsiteY2" fmla="*/ 1187537 h 2276962"/>
              <a:gd name="connsiteX3" fmla="*/ 757884 w 758000"/>
              <a:gd name="connsiteY3" fmla="*/ 1738522 h 2276962"/>
              <a:gd name="connsiteX4" fmla="*/ 131490 w 758000"/>
              <a:gd name="connsiteY4" fmla="*/ 2276962 h 227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8000" h="2276962">
                <a:moveTo>
                  <a:pt x="0" y="0"/>
                </a:moveTo>
                <a:cubicBezTo>
                  <a:pt x="259861" y="120161"/>
                  <a:pt x="705942" y="398968"/>
                  <a:pt x="727719" y="596891"/>
                </a:cubicBezTo>
                <a:cubicBezTo>
                  <a:pt x="749496" y="794814"/>
                  <a:pt x="125638" y="997265"/>
                  <a:pt x="130665" y="1187537"/>
                </a:cubicBezTo>
                <a:cubicBezTo>
                  <a:pt x="135692" y="1377809"/>
                  <a:pt x="748115" y="1525553"/>
                  <a:pt x="757884" y="1738522"/>
                </a:cubicBezTo>
                <a:cubicBezTo>
                  <a:pt x="767653" y="1951491"/>
                  <a:pt x="160798" y="2122608"/>
                  <a:pt x="131490" y="2276962"/>
                </a:cubicBezTo>
              </a:path>
            </a:pathLst>
          </a:custGeom>
          <a:noFill/>
          <a:ln w="571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246"/>
            <a:ext cx="7886700" cy="1374793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Verdana" charset="0"/>
                <a:ea typeface="Verdana" charset="0"/>
                <a:cs typeface="Verdana" charset="0"/>
              </a:rPr>
              <a:t>Lessons from the</a:t>
            </a:r>
            <a:br>
              <a:rPr lang="en-US" sz="36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3600" dirty="0">
                <a:latin typeface="Verdana" charset="0"/>
                <a:ea typeface="Verdana" charset="0"/>
                <a:cs typeface="Verdana" charset="0"/>
              </a:rPr>
              <a:t>Run-ins with the Pharisees</a:t>
            </a:r>
            <a:br>
              <a:rPr lang="en-US" sz="4000" dirty="0">
                <a:latin typeface="Verdana" charset="0"/>
                <a:ea typeface="Verdana" charset="0"/>
                <a:cs typeface="Verdana" charset="0"/>
              </a:rPr>
            </a:br>
            <a:br>
              <a:rPr lang="en-US" sz="9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2900" dirty="0">
                <a:latin typeface="Verdana" charset="0"/>
                <a:ea typeface="Verdana" charset="0"/>
                <a:cs typeface="Verdana" charset="0"/>
              </a:rPr>
              <a:t>“Something greater is here”</a:t>
            </a:r>
            <a:br>
              <a:rPr lang="en-US" sz="4000" dirty="0">
                <a:latin typeface="Verdana" charset="0"/>
                <a:ea typeface="Verdana" charset="0"/>
                <a:cs typeface="Verdana" charset="0"/>
              </a:rPr>
            </a:b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21913" y="2691758"/>
            <a:ext cx="4522086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Man with Withered Hand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(12:9 – 12:14)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“It is lawful to do good on the Sabbath”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Pharisees plot to destroy Jesus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1924321"/>
            <a:ext cx="4597110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Plucking Grain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(12:1 – 12:8)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Jesus reveals underlying intentions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“I desire mercy and not sacrifice”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3615953"/>
            <a:ext cx="4597110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Demon-Possessed Man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(12:22 – 12:32)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Stronger than the devil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“Out of the abundance of the heart the mouth speaks”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17228" y="4752100"/>
            <a:ext cx="4526771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“Give us a sign” (12:38 – 12:42)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”Something greater is here, and you won’t repent”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Jesus (life, death, and resurrection) is the ultimate sign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E7815D7F-3DAB-4140-90FD-228BF48A87D8}"/>
              </a:ext>
            </a:extLst>
          </p:cNvPr>
          <p:cNvSpPr/>
          <p:nvPr/>
        </p:nvSpPr>
        <p:spPr>
          <a:xfrm>
            <a:off x="4295052" y="2677021"/>
            <a:ext cx="580317" cy="3386834"/>
          </a:xfrm>
          <a:custGeom>
            <a:avLst/>
            <a:gdLst>
              <a:gd name="connsiteX0" fmla="*/ 23538 w 539396"/>
              <a:gd name="connsiteY0" fmla="*/ 0 h 2227385"/>
              <a:gd name="connsiteX1" fmla="*/ 539353 w 539396"/>
              <a:gd name="connsiteY1" fmla="*/ 398585 h 2227385"/>
              <a:gd name="connsiteX2" fmla="*/ 92 w 539396"/>
              <a:gd name="connsiteY2" fmla="*/ 949570 h 2227385"/>
              <a:gd name="connsiteX3" fmla="*/ 492461 w 539396"/>
              <a:gd name="connsiteY3" fmla="*/ 1500554 h 2227385"/>
              <a:gd name="connsiteX4" fmla="*/ 58707 w 539396"/>
              <a:gd name="connsiteY4" fmla="*/ 2227385 h 2227385"/>
              <a:gd name="connsiteX0" fmla="*/ 23452 w 492545"/>
              <a:gd name="connsiteY0" fmla="*/ 0 h 2227385"/>
              <a:gd name="connsiteX1" fmla="*/ 481474 w 492545"/>
              <a:gd name="connsiteY1" fmla="*/ 527484 h 2227385"/>
              <a:gd name="connsiteX2" fmla="*/ 6 w 492545"/>
              <a:gd name="connsiteY2" fmla="*/ 949570 h 2227385"/>
              <a:gd name="connsiteX3" fmla="*/ 492375 w 492545"/>
              <a:gd name="connsiteY3" fmla="*/ 1500554 h 2227385"/>
              <a:gd name="connsiteX4" fmla="*/ 58621 w 492545"/>
              <a:gd name="connsiteY4" fmla="*/ 2227385 h 2227385"/>
              <a:gd name="connsiteX0" fmla="*/ 0 w 623205"/>
              <a:gd name="connsiteY0" fmla="*/ 0 h 1939841"/>
              <a:gd name="connsiteX1" fmla="*/ 612134 w 623205"/>
              <a:gd name="connsiteY1" fmla="*/ 239940 h 1939841"/>
              <a:gd name="connsiteX2" fmla="*/ 130666 w 623205"/>
              <a:gd name="connsiteY2" fmla="*/ 662026 h 1939841"/>
              <a:gd name="connsiteX3" fmla="*/ 623035 w 623205"/>
              <a:gd name="connsiteY3" fmla="*/ 1213010 h 1939841"/>
              <a:gd name="connsiteX4" fmla="*/ 189281 w 623205"/>
              <a:gd name="connsiteY4" fmla="*/ 1939841 h 1939841"/>
              <a:gd name="connsiteX0" fmla="*/ 0 w 623205"/>
              <a:gd name="connsiteY0" fmla="*/ 0 h 1939841"/>
              <a:gd name="connsiteX1" fmla="*/ 612134 w 623205"/>
              <a:gd name="connsiteY1" fmla="*/ 239940 h 1939841"/>
              <a:gd name="connsiteX2" fmla="*/ 130665 w 623205"/>
              <a:gd name="connsiteY2" fmla="*/ 1187537 h 1939841"/>
              <a:gd name="connsiteX3" fmla="*/ 623035 w 623205"/>
              <a:gd name="connsiteY3" fmla="*/ 1213010 h 1939841"/>
              <a:gd name="connsiteX4" fmla="*/ 189281 w 623205"/>
              <a:gd name="connsiteY4" fmla="*/ 1939841 h 1939841"/>
              <a:gd name="connsiteX0" fmla="*/ 0 w 661719"/>
              <a:gd name="connsiteY0" fmla="*/ 0 h 1939841"/>
              <a:gd name="connsiteX1" fmla="*/ 612134 w 661719"/>
              <a:gd name="connsiteY1" fmla="*/ 239940 h 1939841"/>
              <a:gd name="connsiteX2" fmla="*/ 130665 w 661719"/>
              <a:gd name="connsiteY2" fmla="*/ 1187537 h 1939841"/>
              <a:gd name="connsiteX3" fmla="*/ 661564 w 661719"/>
              <a:gd name="connsiteY3" fmla="*/ 1738522 h 1939841"/>
              <a:gd name="connsiteX4" fmla="*/ 189281 w 661719"/>
              <a:gd name="connsiteY4" fmla="*/ 1939841 h 1939841"/>
              <a:gd name="connsiteX0" fmla="*/ 0 w 661702"/>
              <a:gd name="connsiteY0" fmla="*/ 0 h 2276962"/>
              <a:gd name="connsiteX1" fmla="*/ 612134 w 661702"/>
              <a:gd name="connsiteY1" fmla="*/ 239940 h 2276962"/>
              <a:gd name="connsiteX2" fmla="*/ 130665 w 661702"/>
              <a:gd name="connsiteY2" fmla="*/ 1187537 h 2276962"/>
              <a:gd name="connsiteX3" fmla="*/ 661564 w 661702"/>
              <a:gd name="connsiteY3" fmla="*/ 1738522 h 2276962"/>
              <a:gd name="connsiteX4" fmla="*/ 131490 w 661702"/>
              <a:gd name="connsiteY4" fmla="*/ 2276962 h 2276962"/>
              <a:gd name="connsiteX0" fmla="*/ 0 w 728290"/>
              <a:gd name="connsiteY0" fmla="*/ 0 h 2276962"/>
              <a:gd name="connsiteX1" fmla="*/ 727719 w 728290"/>
              <a:gd name="connsiteY1" fmla="*/ 596891 h 2276962"/>
              <a:gd name="connsiteX2" fmla="*/ 130665 w 728290"/>
              <a:gd name="connsiteY2" fmla="*/ 1187537 h 2276962"/>
              <a:gd name="connsiteX3" fmla="*/ 661564 w 728290"/>
              <a:gd name="connsiteY3" fmla="*/ 1738522 h 2276962"/>
              <a:gd name="connsiteX4" fmla="*/ 131490 w 728290"/>
              <a:gd name="connsiteY4" fmla="*/ 2276962 h 2276962"/>
              <a:gd name="connsiteX0" fmla="*/ 0 w 758000"/>
              <a:gd name="connsiteY0" fmla="*/ 0 h 2276962"/>
              <a:gd name="connsiteX1" fmla="*/ 727719 w 758000"/>
              <a:gd name="connsiteY1" fmla="*/ 596891 h 2276962"/>
              <a:gd name="connsiteX2" fmla="*/ 130665 w 758000"/>
              <a:gd name="connsiteY2" fmla="*/ 1187537 h 2276962"/>
              <a:gd name="connsiteX3" fmla="*/ 757884 w 758000"/>
              <a:gd name="connsiteY3" fmla="*/ 1738522 h 2276962"/>
              <a:gd name="connsiteX4" fmla="*/ 131490 w 758000"/>
              <a:gd name="connsiteY4" fmla="*/ 2276962 h 227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8000" h="2276962">
                <a:moveTo>
                  <a:pt x="0" y="0"/>
                </a:moveTo>
                <a:cubicBezTo>
                  <a:pt x="259861" y="120161"/>
                  <a:pt x="705942" y="398968"/>
                  <a:pt x="727719" y="596891"/>
                </a:cubicBezTo>
                <a:cubicBezTo>
                  <a:pt x="749496" y="794814"/>
                  <a:pt x="125638" y="997265"/>
                  <a:pt x="130665" y="1187537"/>
                </a:cubicBezTo>
                <a:cubicBezTo>
                  <a:pt x="135692" y="1377809"/>
                  <a:pt x="748115" y="1525553"/>
                  <a:pt x="757884" y="1738522"/>
                </a:cubicBezTo>
                <a:cubicBezTo>
                  <a:pt x="767653" y="1951491"/>
                  <a:pt x="160798" y="2122608"/>
                  <a:pt x="131490" y="2276962"/>
                </a:cubicBezTo>
              </a:path>
            </a:pathLst>
          </a:custGeom>
          <a:noFill/>
          <a:ln w="571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0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23" y="224450"/>
            <a:ext cx="8827477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Unclean Spirit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22" y="1665450"/>
            <a:ext cx="8733693" cy="508704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Jesus has made many demons and unclean spirits leave people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Verdana" charset="0"/>
              <a:ea typeface="Verdana" charset="0"/>
              <a:cs typeface="Verdana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The spirit might return and find the “house” swept, in order, and empty.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Verdana" charset="0"/>
              <a:ea typeface="Verdana" charset="0"/>
              <a:cs typeface="Verdana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It then invites seven more spirits to join and live there.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Verdana" charset="0"/>
              <a:ea typeface="Verdana" charset="0"/>
              <a:cs typeface="Verdana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Conclusion: the house needs to be filled with Jesus after it is cleaned to keep the evil away</a:t>
            </a:r>
          </a:p>
        </p:txBody>
      </p:sp>
    </p:spTree>
    <p:extLst>
      <p:ext uri="{BB962C8B-B14F-4D97-AF65-F5344CB8AC3E}">
        <p14:creationId xmlns:p14="http://schemas.microsoft.com/office/powerpoint/2010/main" val="234303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23" y="224450"/>
            <a:ext cx="8827477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22" y="1665450"/>
            <a:ext cx="8733693" cy="508704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Mother and brother are outside and looking to see you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Mark 3:21 shows that they think that he’s lost his mind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Jesus, rejected by his family, says those who are there listening to him and following him are his family.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“Whoever does the will of my Father in heaven is my brother and sister and mother.”</a:t>
            </a:r>
          </a:p>
        </p:txBody>
      </p:sp>
    </p:spTree>
    <p:extLst>
      <p:ext uri="{BB962C8B-B14F-4D97-AF65-F5344CB8AC3E}">
        <p14:creationId xmlns:p14="http://schemas.microsoft.com/office/powerpoint/2010/main" val="57976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607166" y="980956"/>
            <a:ext cx="3470035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</a:rPr>
              <a:t>S.o.t.M</a:t>
            </a:r>
            <a:r>
              <a:rPr lang="en-US" sz="2400" b="1" dirty="0">
                <a:solidFill>
                  <a:schemeClr val="bg1"/>
                </a:solidFill>
              </a:rPr>
              <a:t>. (5:1– 7:27)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Kingdom Righteousness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The Law Fulfilled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62114" y="213519"/>
            <a:ext cx="3549744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Beginnings (1:1 – 4:25)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Jesus is the King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Jesus fulfills Israel’s story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2114" y="1905151"/>
            <a:ext cx="3549744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Miracles (8:1 – 9:38)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Demonstrates Authority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Signals Healing Purpose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02480" y="2672588"/>
            <a:ext cx="3479405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Sending the 12 (10:1-42)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Apostles Given Authority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Acceptance and Rejection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EA5E15-867C-9445-A587-2A7B5DB66036}"/>
              </a:ext>
            </a:extLst>
          </p:cNvPr>
          <p:cNvSpPr txBox="1"/>
          <p:nvPr/>
        </p:nvSpPr>
        <p:spPr>
          <a:xfrm>
            <a:off x="1062114" y="3596783"/>
            <a:ext cx="3549744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He’s greater (11:1 –12:50 )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Come to Me; Take My Yoke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Rejection/No Repentance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2A71F5-7368-0141-B5CD-3D0A86BD6BCB}"/>
              </a:ext>
            </a:extLst>
          </p:cNvPr>
          <p:cNvSpPr txBox="1"/>
          <p:nvPr/>
        </p:nvSpPr>
        <p:spPr>
          <a:xfrm>
            <a:off x="4611858" y="4364220"/>
            <a:ext cx="3479405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Parables (13:1-52)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Sower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Kingdom Parables</a:t>
            </a:r>
          </a:p>
        </p:txBody>
      </p:sp>
    </p:spTree>
    <p:extLst>
      <p:ext uri="{BB962C8B-B14F-4D97-AF65-F5344CB8AC3E}">
        <p14:creationId xmlns:p14="http://schemas.microsoft.com/office/powerpoint/2010/main" val="734462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28650" y="1825625"/>
            <a:ext cx="7886700" cy="251191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sz="6600" dirty="0">
                <a:latin typeface="Verdana" charset="0"/>
                <a:ea typeface="Verdana" charset="0"/>
                <a:cs typeface="Verdana" charset="0"/>
              </a:rPr>
              <a:t>Read Matthew 13:1 – 13:23</a:t>
            </a:r>
          </a:p>
        </p:txBody>
      </p:sp>
    </p:spTree>
    <p:extLst>
      <p:ext uri="{BB962C8B-B14F-4D97-AF65-F5344CB8AC3E}">
        <p14:creationId xmlns:p14="http://schemas.microsoft.com/office/powerpoint/2010/main" val="2048720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23" y="224450"/>
            <a:ext cx="8827477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22" y="1665450"/>
            <a:ext cx="8733693" cy="508704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latin typeface="Verdana" charset="0"/>
                <a:ea typeface="Verdana" charset="0"/>
                <a:cs typeface="Verdana" charset="0"/>
              </a:rPr>
              <a:t>Why did Jesus use parables in his teaching?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45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23" y="36192"/>
            <a:ext cx="8827477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Parables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22" y="1143000"/>
            <a:ext cx="8733693" cy="56094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Take everyday life situation and cast it alongside a spiritual truth to enable greater understanding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Verse 11: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“To you it has been given to know the secrets of the kingdom of heaven, but to them it has not been given.”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Matthew 11:25 – “hidden these things from the wise and understanding and revealed them to little children”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”Seeing they do not see, hearing they do not hear, nor do they understand.”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They listened, but without comprehension.</a:t>
            </a:r>
          </a:p>
        </p:txBody>
      </p:sp>
    </p:spTree>
    <p:extLst>
      <p:ext uri="{BB962C8B-B14F-4D97-AF65-F5344CB8AC3E}">
        <p14:creationId xmlns:p14="http://schemas.microsoft.com/office/powerpoint/2010/main" val="185319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17539</TotalTime>
  <Words>862</Words>
  <Application>Microsoft Macintosh PowerPoint</Application>
  <PresentationFormat>On-screen Show (4:3)</PresentationFormat>
  <Paragraphs>125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Verdana</vt:lpstr>
      <vt:lpstr>Office Theme</vt:lpstr>
      <vt:lpstr>The Gospel of Matthew</vt:lpstr>
      <vt:lpstr>In chapter 11, what four events took place where Jesus encountered the Pharisees? </vt:lpstr>
      <vt:lpstr>Lessons from the Run-ins with the Pharisees  “Something greater is here” </vt:lpstr>
      <vt:lpstr>Unclean Spirit</vt:lpstr>
      <vt:lpstr>Family</vt:lpstr>
      <vt:lpstr>PowerPoint Presentation</vt:lpstr>
      <vt:lpstr>PowerPoint Presentation</vt:lpstr>
      <vt:lpstr>Question</vt:lpstr>
      <vt:lpstr>Parables</vt:lpstr>
      <vt:lpstr>Responses to Parables</vt:lpstr>
      <vt:lpstr>Parable of the Sower  The seed is the word of the kingdom  The soils are the hearers of the word.   </vt:lpstr>
      <vt:lpstr>Questions</vt:lpstr>
      <vt:lpstr>PowerPoint Presentation</vt:lpstr>
      <vt:lpstr>Parable of the Weeds/Tares</vt:lpstr>
      <vt:lpstr>Parable of Weeds/Tares Explained</vt:lpstr>
      <vt:lpstr>Parable of Weeds/Tares Explained</vt:lpstr>
      <vt:lpstr>The Gospel of Matthew</vt:lpstr>
      <vt:lpstr>Mustard Seed &amp; Leaven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Matthew</dc:title>
  <dc:creator>Microsoft Office User</dc:creator>
  <cp:lastModifiedBy>Krueger, Michael</cp:lastModifiedBy>
  <cp:revision>131</cp:revision>
  <cp:lastPrinted>2021-06-16T21:11:51Z</cp:lastPrinted>
  <dcterms:created xsi:type="dcterms:W3CDTF">2021-06-02T21:14:51Z</dcterms:created>
  <dcterms:modified xsi:type="dcterms:W3CDTF">2021-06-30T19:37:33Z</dcterms:modified>
</cp:coreProperties>
</file>