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86" r:id="rId2"/>
    <p:sldId id="264" r:id="rId3"/>
    <p:sldId id="292" r:id="rId4"/>
    <p:sldId id="293" r:id="rId5"/>
    <p:sldId id="306" r:id="rId6"/>
    <p:sldId id="304" r:id="rId7"/>
    <p:sldId id="305" r:id="rId8"/>
    <p:sldId id="302" r:id="rId9"/>
    <p:sldId id="307" r:id="rId10"/>
    <p:sldId id="267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5"/>
    <p:restoredTop sz="94611"/>
  </p:normalViewPr>
  <p:slideViewPr>
    <p:cSldViewPr snapToGrid="0" snapToObjects="1">
      <p:cViewPr varScale="1">
        <p:scale>
          <a:sx n="72" d="100"/>
          <a:sy n="72" d="100"/>
        </p:scale>
        <p:origin x="1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0680"/>
            <a:ext cx="7886700" cy="37613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Bellaire Auditorium</a:t>
            </a: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Summer 2021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367885"/>
            <a:ext cx="8562108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Who is Jesus talking to in Chapter 23?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Did they know it?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24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0130"/>
            <a:ext cx="7886700" cy="1722791"/>
          </a:xfrm>
        </p:spPr>
        <p:txBody>
          <a:bodyPr anchor="t">
            <a:normAutofit/>
          </a:bodyPr>
          <a:lstStyle/>
          <a:p>
            <a:pPr algn="ctr"/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Read</a:t>
            </a:r>
            <a:br>
              <a:rPr lang="en-US" sz="54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Matthew 23:1-12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3216347"/>
            <a:ext cx="78867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How does Jesus tie the hypocrisy of the leaders to a lesson on authority? (chapter 21) </a:t>
            </a: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90807"/>
            <a:ext cx="8603673" cy="103949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Authority Revisted – Before Judgement Pronounced - </a:t>
            </a: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Matthew 23:1-12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130302"/>
            <a:ext cx="8749145" cy="563689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Situation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Where? – Temple (all the way back to Mt. 21:23)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Who? – Multitudes, Disciples, Scribes, Pharisees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What? - Last question the Pharisees asked Jesus?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Answer: V. 42 – Question from Jesus – What do you think about the Christ?  Whose Son is He? – Answer: Son of David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Read – Mt 22:44-46 – Jesus is the Son of God (beginning of the end </a:t>
            </a:r>
            <a:r>
              <a:rPr lang="en-US" dirty="0">
                <a:latin typeface="Verdana" charset="0"/>
                <a:ea typeface="Verdana" charset="0"/>
                <a:cs typeface="Verdana" charset="0"/>
                <a:sym typeface="Wingdings" panose="05000000000000000000" pitchFamily="2" charset="2"/>
              </a:rPr>
              <a:t> Jesus is setting the stage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What did Jesus say about the Pharisees and Scribes?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Whatever they say – observe and do? (v.3) - Hypocrisy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Don’t do what they do – for they say don’t do (v.3)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Why? – They bind heavy burdens for others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Why? – Their reward is to be seen by men (v. 5, 6-7, 8-10)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Big pouches, wide garments, best seats, called by names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Conclusion – v. 11-12 – First shall be Last / Last shall be First</a:t>
            </a:r>
          </a:p>
        </p:txBody>
      </p:sp>
    </p:spTree>
    <p:extLst>
      <p:ext uri="{BB962C8B-B14F-4D97-AF65-F5344CB8AC3E}">
        <p14:creationId xmlns:p14="http://schemas.microsoft.com/office/powerpoint/2010/main" val="5868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1323"/>
            <a:ext cx="7886700" cy="1951391"/>
          </a:xfrm>
        </p:spPr>
        <p:txBody>
          <a:bodyPr anchor="t">
            <a:normAutofit/>
          </a:bodyPr>
          <a:lstStyle/>
          <a:p>
            <a:pPr algn="ctr"/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Read</a:t>
            </a:r>
            <a:br>
              <a:rPr lang="en-US" sz="54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Matthew 23:13-33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CC7AA-AFA3-4BB7-AC25-65DF091C4098}"/>
              </a:ext>
            </a:extLst>
          </p:cNvPr>
          <p:cNvSpPr txBox="1"/>
          <p:nvPr/>
        </p:nvSpPr>
        <p:spPr>
          <a:xfrm>
            <a:off x="739486" y="3587800"/>
            <a:ext cx="78867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Think about the Beatitudes from Chapter 7. 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How are these “Woe” passages similar?</a:t>
            </a:r>
          </a:p>
        </p:txBody>
      </p:sp>
    </p:spTree>
    <p:extLst>
      <p:ext uri="{BB962C8B-B14F-4D97-AF65-F5344CB8AC3E}">
        <p14:creationId xmlns:p14="http://schemas.microsoft.com/office/powerpoint/2010/main" val="37510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90806"/>
            <a:ext cx="8603673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 Who Is the Greatest? The Humble…</a:t>
            </a:r>
            <a:br>
              <a:rPr lang="en-US" sz="3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Matthew 23:12…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416369"/>
            <a:ext cx="8879609" cy="507650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Who is the Greatest?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Same theme seen in all these passages – Jesus is the Son of God and has the authority to make the following Judgements - Mt. 18:1-5, 20:21,26; 21:5,23; 23:12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Who are the Humble?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Theme from v. 12 – Humility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He then shows exactly how the Pharisees were </a:t>
            </a:r>
            <a:r>
              <a:rPr lang="en-US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not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acting humbly – 8 different episodes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Did Jesus’ description of the Pharisees actions (“the woes”) surprise any of those in the multitude?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Let’s examine the woes in detail</a:t>
            </a:r>
          </a:p>
        </p:txBody>
      </p:sp>
    </p:spTree>
    <p:extLst>
      <p:ext uri="{BB962C8B-B14F-4D97-AF65-F5344CB8AC3E}">
        <p14:creationId xmlns:p14="http://schemas.microsoft.com/office/powerpoint/2010/main" val="28137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8603673" cy="6604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 The Eight “Woes” - </a:t>
            </a: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Matthew 23:13-33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D1199B6-0ACA-4954-9D3F-BA8269C14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36854"/>
              </p:ext>
            </p:extLst>
          </p:nvPr>
        </p:nvGraphicFramePr>
        <p:xfrm>
          <a:off x="57071" y="820420"/>
          <a:ext cx="9029858" cy="586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629">
                  <a:extLst>
                    <a:ext uri="{9D8B030D-6E8A-4147-A177-3AD203B41FA5}">
                      <a16:colId xmlns:a16="http://schemas.microsoft.com/office/drawing/2014/main" val="66962111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323374792"/>
                    </a:ext>
                  </a:extLst>
                </a:gridCol>
                <a:gridCol w="293150">
                  <a:extLst>
                    <a:ext uri="{9D8B030D-6E8A-4147-A177-3AD203B41FA5}">
                      <a16:colId xmlns:a16="http://schemas.microsoft.com/office/drawing/2014/main" val="1941058170"/>
                    </a:ext>
                  </a:extLst>
                </a:gridCol>
                <a:gridCol w="4018580">
                  <a:extLst>
                    <a:ext uri="{9D8B030D-6E8A-4147-A177-3AD203B41FA5}">
                      <a16:colId xmlns:a16="http://schemas.microsoft.com/office/drawing/2014/main" val="2341964335"/>
                    </a:ext>
                  </a:extLst>
                </a:gridCol>
                <a:gridCol w="3594099">
                  <a:extLst>
                    <a:ext uri="{9D8B030D-6E8A-4147-A177-3AD203B41FA5}">
                      <a16:colId xmlns:a16="http://schemas.microsoft.com/office/drawing/2014/main" val="2096683959"/>
                    </a:ext>
                  </a:extLst>
                </a:gridCol>
              </a:tblGrid>
              <a:tr h="4203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/>
                        <a:t>Who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800" dirty="0"/>
                        <a:t>Accusation by Jesus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800" dirty="0"/>
                        <a:t>Result of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142565"/>
                  </a:ext>
                </a:extLst>
              </a:tr>
              <a:tr h="451958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Scribes, Pharisees, Hypocrites</a:t>
                      </a:r>
                    </a:p>
                  </a:txBody>
                  <a:tcPr vert="vert27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Others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v. 13 Shut out of heaven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Officials and others are kept 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975957"/>
                  </a:ext>
                </a:extLst>
              </a:tr>
              <a:tr h="568765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v. 14 Take widow’s house, long prayers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Greater condemnation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1293371"/>
                  </a:ext>
                </a:extLst>
              </a:tr>
              <a:tr h="321476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v.15 Work hard to win a convert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convert is lost (2x hell?)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584020"/>
                  </a:ext>
                </a:extLst>
              </a:tr>
              <a:tr h="816055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Blind guides fools</a:t>
                      </a:r>
                    </a:p>
                  </a:txBody>
                  <a:tcPr vert="vert27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Heresies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v. 16,18, 17,19, 20-22 Swears by holy things to show how righteous they 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God’s presence sanctifies the physical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595581"/>
                  </a:ext>
                </a:extLst>
              </a:tr>
              <a:tr h="568765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Scribes,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Pharisees,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Hypocrites</a:t>
                      </a: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v. 23-24 Tithe physical, neglect spiritual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Miss the important for the trivial (gnat…)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4179290"/>
                  </a:ext>
                </a:extLst>
              </a:tr>
              <a:tr h="816055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v. 25-26 Concerned with outward appearances only – greed and self-indulgent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Clean the heart, and you will be clean in your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394373"/>
                  </a:ext>
                </a:extLst>
              </a:tr>
              <a:tr h="816055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Priorities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 27-28 Concerned with outward appearances only – look beautiful, but are full of death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Appear righteous, but are hypocrites and wicked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75794"/>
                  </a:ext>
                </a:extLst>
              </a:tr>
              <a:tr h="648460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v. 29-31 Celebrate the prophets and righteous – just like previous rulers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About to commit a much worst crime – killing the Son of God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82510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8EA57F9-2F55-42EA-87B1-89BE3CE62EFE}"/>
              </a:ext>
            </a:extLst>
          </p:cNvPr>
          <p:cNvSpPr/>
          <p:nvPr/>
        </p:nvSpPr>
        <p:spPr>
          <a:xfrm>
            <a:off x="1181100" y="1320800"/>
            <a:ext cx="7918529" cy="138430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DEF64D-6221-4E2A-90F4-7F226AD9485E}"/>
              </a:ext>
            </a:extLst>
          </p:cNvPr>
          <p:cNvSpPr/>
          <p:nvPr/>
        </p:nvSpPr>
        <p:spPr>
          <a:xfrm>
            <a:off x="1168400" y="2736850"/>
            <a:ext cx="7918529" cy="23812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BBE540-FAAB-4161-8C72-C3F35EEAE323}"/>
              </a:ext>
            </a:extLst>
          </p:cNvPr>
          <p:cNvSpPr/>
          <p:nvPr/>
        </p:nvSpPr>
        <p:spPr>
          <a:xfrm>
            <a:off x="1168399" y="5149850"/>
            <a:ext cx="7918529" cy="153908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90807"/>
            <a:ext cx="8603673" cy="98869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 Woe to… </a:t>
            </a:r>
            <a:br>
              <a:rPr lang="en-US" sz="3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Matthew 23:13-31, 32-33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3" y="1244600"/>
            <a:ext cx="8603673" cy="52482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Notice the progression of the woes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Lying to others </a:t>
            </a:r>
            <a:r>
              <a:rPr lang="en-US" dirty="0">
                <a:latin typeface="Verdana" charset="0"/>
                <a:ea typeface="Verdana" charset="0"/>
                <a:cs typeface="Verdana" charset="0"/>
                <a:sym typeface="Wingdings" panose="05000000000000000000" pitchFamily="2" charset="2"/>
              </a:rPr>
              <a:t> Lying to God  Lying to themselves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Consequences of their actions become more severe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Scribes answer – from Jesus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See the progression of passages: Mt 21:15-16, 25-27, 45-46; Mt 22:15-16, 22, 33-36, 41-46; Mt 23:1-39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event is the inevitable conclusion?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Fill up measure of their father’s guilt – above and beyond the atrocities of the leaders (yes, even kings, before them)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Brood of Vipers – John the Baptist – Mt 3:7, Jesus - 12:34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Will kill the Christ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Judgement – condemned to hell (v.33)</a:t>
            </a:r>
          </a:p>
        </p:txBody>
      </p:sp>
    </p:spTree>
    <p:extLst>
      <p:ext uri="{BB962C8B-B14F-4D97-AF65-F5344CB8AC3E}">
        <p14:creationId xmlns:p14="http://schemas.microsoft.com/office/powerpoint/2010/main" val="11772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85850"/>
            <a:ext cx="7886700" cy="1677071"/>
          </a:xfrm>
        </p:spPr>
        <p:txBody>
          <a:bodyPr anchor="t">
            <a:normAutofit/>
          </a:bodyPr>
          <a:lstStyle/>
          <a:p>
            <a:pPr algn="ctr"/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Read</a:t>
            </a:r>
            <a:br>
              <a:rPr lang="en-US" sz="54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5400" dirty="0">
                <a:latin typeface="Verdana" charset="0"/>
                <a:ea typeface="Verdana" charset="0"/>
                <a:cs typeface="Verdana" charset="0"/>
              </a:rPr>
              <a:t>Matthew 23:34-39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CC7AA-AFA3-4BB7-AC25-65DF091C4098}"/>
              </a:ext>
            </a:extLst>
          </p:cNvPr>
          <p:cNvSpPr txBox="1"/>
          <p:nvPr/>
        </p:nvSpPr>
        <p:spPr>
          <a:xfrm>
            <a:off x="739486" y="3587800"/>
            <a:ext cx="78867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Jesus is heartbroken - for the multitudes, the Pharisees (leaders), or everyone?</a:t>
            </a:r>
            <a:endParaRPr lang="en-US" sz="3600" dirty="0">
              <a:solidFill>
                <a:srgbClr val="00206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90806"/>
            <a:ext cx="8603673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 Conclusion - The Love of God and Judgement - </a:t>
            </a: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Matthew 23:34-39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3" y="1295400"/>
            <a:ext cx="8603673" cy="51974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Identify 3 examples of prophets the Jews tortured or killed in the past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Elijah pursued, Jeremiah imprisoned, Zechariah (2 Chron 24:20-22)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Name 3 examples of prophets the Jews will kill in the future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John the Baptist beheaded, Jesus Christ, Stephen, Paul (imprisoned)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Jesus – intense emotion – v. 37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00B0F0"/>
                </a:solidFill>
                <a:latin typeface="Verdana" charset="0"/>
                <a:ea typeface="Verdana" charset="0"/>
                <a:cs typeface="Verdana" charset="0"/>
              </a:rPr>
              <a:t>Conclusion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– they have made up their mind – v. 38-39 -  house is desolate because the Pharisees (leaders) will not return to Christ</a:t>
            </a:r>
          </a:p>
        </p:txBody>
      </p:sp>
    </p:spTree>
    <p:extLst>
      <p:ext uri="{BB962C8B-B14F-4D97-AF65-F5344CB8AC3E}">
        <p14:creationId xmlns:p14="http://schemas.microsoft.com/office/powerpoint/2010/main" val="315549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7032</TotalTime>
  <Words>808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The Gospel of Matthew Bellaire Auditorium Summer 2021</vt:lpstr>
      <vt:lpstr>Read Matthew 23:1-12</vt:lpstr>
      <vt:lpstr>Authority Revisted – Before Judgement Pronounced - Matthew 23:1-12</vt:lpstr>
      <vt:lpstr>Read Matthew 23:13-33</vt:lpstr>
      <vt:lpstr> Who Is the Greatest? The Humble… Matthew 23:12… </vt:lpstr>
      <vt:lpstr> The Eight “Woes” - Matthew 23:13-33</vt:lpstr>
      <vt:lpstr> Woe to…  Matthew 23:13-31, 32-33 </vt:lpstr>
      <vt:lpstr>Read Matthew 23:34-39</vt:lpstr>
      <vt:lpstr> Conclusion - The Love of God and Judgement - Matthew 23:34-39 </vt:lpstr>
      <vt:lpstr>The Gospel of Matthew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94</cp:revision>
  <cp:lastPrinted>2021-07-27T03:10:22Z</cp:lastPrinted>
  <dcterms:created xsi:type="dcterms:W3CDTF">2021-06-02T21:14:51Z</dcterms:created>
  <dcterms:modified xsi:type="dcterms:W3CDTF">2021-08-04T03:12:01Z</dcterms:modified>
</cp:coreProperties>
</file>