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286" r:id="rId3"/>
    <p:sldId id="412" r:id="rId4"/>
    <p:sldId id="294" r:id="rId5"/>
    <p:sldId id="436" r:id="rId6"/>
    <p:sldId id="257" r:id="rId7"/>
    <p:sldId id="434" r:id="rId8"/>
    <p:sldId id="260" r:id="rId9"/>
    <p:sldId id="418" r:id="rId10"/>
    <p:sldId id="419" r:id="rId11"/>
    <p:sldId id="420" r:id="rId12"/>
    <p:sldId id="438" r:id="rId13"/>
    <p:sldId id="435" r:id="rId14"/>
    <p:sldId id="421" r:id="rId15"/>
    <p:sldId id="422" r:id="rId16"/>
    <p:sldId id="423" r:id="rId17"/>
    <p:sldId id="439" r:id="rId18"/>
    <p:sldId id="267" r:id="rId19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5"/>
    <p:restoredTop sz="90669" autoAdjust="0"/>
  </p:normalViewPr>
  <p:slideViewPr>
    <p:cSldViewPr snapToGrid="0" snapToObjects="1">
      <p:cViewPr varScale="1">
        <p:scale>
          <a:sx n="81" d="100"/>
          <a:sy n="81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DDFEE1-65A8-8546-ACB8-C4A2F68C0E5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84C584-F66C-4C4A-A514-22CB954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0E333-22CA-4EF8-A544-D6F7009C971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0366-5F4A-48B4-90DF-587E6C6E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0366-5F4A-48B4-90DF-587E6C6E5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us to make sure we have the context firmly in our minds as we approach these final passages about Jesus’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0366-5F4A-48B4-90DF-587E6C6E5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2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Ch 24:1 – Where is Jesus leaving from?  </a:t>
            </a:r>
          </a:p>
          <a:p>
            <a:r>
              <a:rPr lang="en-US" dirty="0"/>
              <a:t>What does Ch 23:38 reveal?   See – Your house is left to you desolate.</a:t>
            </a:r>
          </a:p>
          <a:p>
            <a:r>
              <a:rPr lang="en-US" dirty="0"/>
              <a:t>Thus, just as he declares the Pharisees have left the temple, Jesus returns to the temple no more.</a:t>
            </a:r>
          </a:p>
          <a:p>
            <a:endParaRPr lang="en-US" dirty="0"/>
          </a:p>
          <a:p>
            <a:r>
              <a:rPr lang="en-US" dirty="0"/>
              <a:t>A period of lasts.</a:t>
            </a:r>
          </a:p>
          <a:p>
            <a:r>
              <a:rPr lang="en-US" dirty="0"/>
              <a:t>Last question from the Pharisees – Ch 22:41-46 – No one was able to answer him.  No more questions.</a:t>
            </a:r>
          </a:p>
          <a:p>
            <a:r>
              <a:rPr lang="en-US" dirty="0"/>
              <a:t>Last address to the multitudes – Ch 23:1</a:t>
            </a:r>
          </a:p>
          <a:p>
            <a:r>
              <a:rPr lang="en-US" dirty="0"/>
              <a:t>Last time in the temple – Ch 24:1</a:t>
            </a:r>
          </a:p>
          <a:p>
            <a:endParaRPr lang="en-US" dirty="0"/>
          </a:p>
          <a:p>
            <a:r>
              <a:rPr lang="en-US" dirty="0"/>
              <a:t>We see here in Chapter 25 that Jesus continues the themes and answers to their questions in Ch 24.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3 days left in his ministry at this time.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C0366-5F4A-48B4-90DF-587E6C6E5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2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C0366-5F4A-48B4-90DF-587E6C6E5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0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What do they represent?</a:t>
            </a:r>
          </a:p>
          <a:p>
            <a:pPr marL="338138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Bridegroom – Christ’s return</a:t>
            </a:r>
          </a:p>
          <a:p>
            <a:pPr marL="338138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Wise maidens – those disciples who have prepared / are ready</a:t>
            </a:r>
          </a:p>
          <a:p>
            <a:pPr marL="338138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Foolish maidens – those disciples / the lost who are not ready</a:t>
            </a:r>
          </a:p>
          <a:p>
            <a:pPr marL="338138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Messenger – signs, loud cry, great noise – 2 Pet 3:10-11</a:t>
            </a:r>
          </a:p>
          <a:p>
            <a:pPr marL="338138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Doorkeeper – Open until Christ’s return – once Christ comes back, Judgement Day – too late to get ready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C0366-5F4A-48B4-90DF-587E6C6E5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2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C0366-5F4A-48B4-90DF-587E6C6E5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97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C0366-5F4A-48B4-90DF-587E6C6E5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5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0366-5F4A-48B4-90DF-587E6C6E59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2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292-0AEB-ED42-9261-6C2670F0AAB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0680"/>
            <a:ext cx="7886700" cy="376139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The Gospel of Matthew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Bellaire Auditorium</a:t>
            </a:r>
            <a:b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Summer 2021</a:t>
            </a:r>
            <a:endParaRPr lang="en-US" sz="4000" i="1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520" y="4612077"/>
            <a:ext cx="668858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Be thinking about the events in Chapter 26 </a:t>
            </a:r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Chapter 27 is a continuation</a:t>
            </a:r>
          </a:p>
        </p:txBody>
      </p:sp>
    </p:spTree>
    <p:extLst>
      <p:ext uri="{BB962C8B-B14F-4D97-AF65-F5344CB8AC3E}">
        <p14:creationId xmlns:p14="http://schemas.microsoft.com/office/powerpoint/2010/main" val="42305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Caiaphas</a:t>
            </a:r>
            <a:br>
              <a:rPr lang="en-US" dirty="0"/>
            </a:br>
            <a:r>
              <a:rPr lang="en-US" dirty="0"/>
              <a:t>(current High 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~5-6:00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239" y="1371600"/>
            <a:ext cx="1898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Whole Sanhedrin,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Elders,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Priests,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Judas kills himself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3" y="1371600"/>
            <a:ext cx="6664187" cy="53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7628"/>
            <a:ext cx="7886700" cy="7411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Verdana" charset="0"/>
                <a:ea typeface="Verdana" charset="0"/>
                <a:cs typeface="Verdana" charset="0"/>
              </a:rPr>
              <a:t>The Trials - 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Matthew 26:57-68</a:t>
            </a:r>
            <a:endParaRPr lang="en-US" sz="3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6174" y="1061155"/>
            <a:ext cx="4175218" cy="458729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Themes – First look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Did the Jews love God or power? (Mt 21 – multitudes praise) Was it personal? (Mt 23 – woes)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Did Jesus know these Jewish leaders by name?  Didn’t He teach in the synagogues? 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How does murder and bearing false witness honor/”protect” God?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E333F-55BE-4230-87F1-A8972B5D9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272" y="1061155"/>
            <a:ext cx="4346556" cy="452830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What was the purpose of the Jewish trials?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Why Annas first?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Seeking justification for their actions?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Why had the Jews been seeking to kill Jesus? (26:3-4,16)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Why come to a head now, at the Passover?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Had they had to “deal” with a false Messiah before?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073AD-7FE6-442E-9516-F742C24ADD1F}"/>
              </a:ext>
            </a:extLst>
          </p:cNvPr>
          <p:cNvSpPr txBox="1"/>
          <p:nvPr/>
        </p:nvSpPr>
        <p:spPr>
          <a:xfrm>
            <a:off x="767566" y="5870788"/>
            <a:ext cx="7400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B050"/>
                </a:solidFill>
                <a:latin typeface="Calibri" panose="020F0502020204030204"/>
              </a:rPr>
              <a:t>Jesus offered a defense only when asked about His spiritual claims..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3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6209"/>
            <a:ext cx="7886700" cy="1722791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latin typeface="Verdana" charset="0"/>
                <a:ea typeface="Verdana" charset="0"/>
                <a:cs typeface="Verdana" charset="0"/>
              </a:rPr>
              <a:t>Let’s Read</a:t>
            </a:r>
            <a:br>
              <a:rPr lang="en-US" sz="54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5400" dirty="0">
                <a:latin typeface="Verdana" charset="0"/>
                <a:ea typeface="Verdana" charset="0"/>
                <a:cs typeface="Verdana" charset="0"/>
              </a:rPr>
              <a:t>Matthew 27:1-65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32AC6-6FD3-4E01-82A1-A77E8D354CA1}"/>
              </a:ext>
            </a:extLst>
          </p:cNvPr>
          <p:cNvSpPr txBox="1"/>
          <p:nvPr/>
        </p:nvSpPr>
        <p:spPr>
          <a:xfrm>
            <a:off x="355498" y="4095080"/>
            <a:ext cx="843300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How does the Jewish / Roman co-governing impact the outcome?</a:t>
            </a:r>
          </a:p>
        </p:txBody>
      </p:sp>
    </p:spTree>
    <p:extLst>
      <p:ext uri="{BB962C8B-B14F-4D97-AF65-F5344CB8AC3E}">
        <p14:creationId xmlns:p14="http://schemas.microsoft.com/office/powerpoint/2010/main" val="29122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152401"/>
            <a:ext cx="6553200" cy="1143000"/>
          </a:xfrm>
        </p:spPr>
        <p:txBody>
          <a:bodyPr>
            <a:noAutofit/>
          </a:bodyPr>
          <a:lstStyle/>
          <a:p>
            <a:r>
              <a:rPr lang="en-US" sz="3600" dirty="0" err="1"/>
              <a:t>Praetorium</a:t>
            </a:r>
            <a:r>
              <a:rPr lang="en-US" sz="3600" dirty="0"/>
              <a:t> - (Home of Pilate – part of Herod’s Palace)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~6-7:00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1898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Pilate the Roman Governor of Judea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0036"/>
            <a:ext cx="6553200" cy="50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9" y="16565"/>
            <a:ext cx="626496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Herod Antipas</a:t>
            </a:r>
            <a:br>
              <a:rPr lang="en-US" dirty="0"/>
            </a:br>
            <a:r>
              <a:rPr lang="en-US" dirty="0"/>
              <a:t>(Roman Governor of Galilee)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~7-7:30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750836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16565"/>
            <a:ext cx="5502964" cy="1143000"/>
          </a:xfrm>
        </p:spPr>
        <p:txBody>
          <a:bodyPr>
            <a:noAutofit/>
          </a:bodyPr>
          <a:lstStyle/>
          <a:p>
            <a:r>
              <a:rPr lang="en-US" sz="3600" dirty="0"/>
              <a:t>Pilate’s House</a:t>
            </a:r>
            <a:br>
              <a:rPr lang="en-US" sz="3600" dirty="0"/>
            </a:br>
            <a:r>
              <a:rPr lang="en-US" sz="3600" dirty="0"/>
              <a:t>(Roman Governor of Judea)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879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~7:30-8:30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Priests,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is Tortured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48" y="1295400"/>
            <a:ext cx="7061752" cy="54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7628"/>
            <a:ext cx="7886700" cy="7411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Verdana" charset="0"/>
                <a:ea typeface="Verdana" charset="0"/>
                <a:cs typeface="Verdana" charset="0"/>
              </a:rPr>
              <a:t>The Trials - 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Matthew 27:1-26</a:t>
            </a:r>
            <a:endParaRPr lang="en-US" sz="3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061154"/>
            <a:ext cx="4279392" cy="523547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Themes – Second look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Jesus vs. </a:t>
            </a:r>
            <a:r>
              <a:rPr lang="en-US" strike="sngStrike" dirty="0">
                <a:latin typeface="Verdana" charset="0"/>
                <a:ea typeface="Verdana" charset="0"/>
                <a:cs typeface="Verdana" charset="0"/>
              </a:rPr>
              <a:t>Jerusalem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– No, Mankind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Authority</a:t>
            </a:r>
          </a:p>
          <a:p>
            <a:pPr marL="741363" lvl="2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Man vs. God (Pilate vs. Jesus)</a:t>
            </a:r>
          </a:p>
          <a:p>
            <a:pPr marL="741363" lvl="2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Governed vs. Governors (release a prisoner)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Justice or Compassion</a:t>
            </a:r>
          </a:p>
          <a:p>
            <a:pPr marL="741363" lvl="2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Romans were very much “by the book” (e.g. Paul) – yet Mt 27:24</a:t>
            </a:r>
          </a:p>
          <a:p>
            <a:pPr marL="741363" lvl="2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Can you “wash your hands” of evil? – Mt. 27:23, 24</a:t>
            </a:r>
          </a:p>
          <a:p>
            <a:pPr marL="741363" lvl="2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Judas showed remorse – Mt 27:3-4</a:t>
            </a:r>
          </a:p>
          <a:p>
            <a:pPr marL="741363" lvl="2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Who did Jesus say bore the guilt of this trial?  Jn 19:10-11</a:t>
            </a:r>
          </a:p>
          <a:p>
            <a:pPr marL="741363" lvl="2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Is compassion shown in this account?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E333F-55BE-4230-87F1-A8972B5D9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272" y="1061154"/>
            <a:ext cx="4450728" cy="516815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Judas?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Did Judas repent?  If not, why?  He didn’t keep the money…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>
              <a:solidFill>
                <a:srgbClr val="00B0F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What was the purpose of the Roman trials?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Why Pilate?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Why did Pilate send Jesus to Herod?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How were the relations between the Jews and Romans? How about amongst the Romans? (Lk 23:12)</a:t>
            </a:r>
          </a:p>
          <a:p>
            <a:pPr marL="566738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What was Pilate concerned about?  Mt. </a:t>
            </a:r>
            <a:r>
              <a:rPr lang="en-US">
                <a:latin typeface="Verdana" charset="0"/>
                <a:ea typeface="Verdana" charset="0"/>
                <a:cs typeface="Verdana" charset="0"/>
              </a:rPr>
              <a:t>27:11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073AD-7FE6-442E-9516-F742C24ADD1F}"/>
              </a:ext>
            </a:extLst>
          </p:cNvPr>
          <p:cNvSpPr txBox="1"/>
          <p:nvPr/>
        </p:nvSpPr>
        <p:spPr>
          <a:xfrm>
            <a:off x="1057677" y="5940950"/>
            <a:ext cx="7400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Again - Jesus offered a defense only when asked about His spiritual claims...</a:t>
            </a:r>
          </a:p>
        </p:txBody>
      </p:sp>
    </p:spTree>
    <p:extLst>
      <p:ext uri="{BB962C8B-B14F-4D97-AF65-F5344CB8AC3E}">
        <p14:creationId xmlns:p14="http://schemas.microsoft.com/office/powerpoint/2010/main" val="20312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charset="0"/>
                <a:ea typeface="Verdana" charset="0"/>
                <a:cs typeface="Verdana" charset="0"/>
              </a:rPr>
              <a:t>The Gospel of Matthew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Homework: Re-read </a:t>
            </a:r>
          </a:p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Chapters 26 &amp; 27</a:t>
            </a:r>
          </a:p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 - The Conclusion</a:t>
            </a:r>
          </a:p>
        </p:txBody>
      </p:sp>
    </p:spTree>
    <p:extLst>
      <p:ext uri="{BB962C8B-B14F-4D97-AF65-F5344CB8AC3E}">
        <p14:creationId xmlns:p14="http://schemas.microsoft.com/office/powerpoint/2010/main" val="5611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23622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charset="0"/>
                <a:ea typeface="Lucida Calligraphy" charset="0"/>
                <a:cs typeface="Lucida Calligraphy" charset="0"/>
              </a:rPr>
              <a:t>The Suffering of Our Savior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219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2043900"/>
            <a:ext cx="4590821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00B0F0"/>
                </a:solidFill>
              </a:rPr>
              <a:t>Friday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Trial 1 </a:t>
            </a:r>
            <a:r>
              <a:rPr lang="mr-IN" sz="2600" dirty="0">
                <a:solidFill>
                  <a:srgbClr val="FFC000"/>
                </a:solidFill>
              </a:rPr>
              <a:t>–</a:t>
            </a:r>
            <a:r>
              <a:rPr lang="en-US" sz="2600" dirty="0">
                <a:solidFill>
                  <a:srgbClr val="FFC000"/>
                </a:solidFill>
              </a:rPr>
              <a:t> Annas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Trial 2 - Caiaphas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Trial 3 </a:t>
            </a:r>
            <a:r>
              <a:rPr lang="mr-IN" sz="2600" dirty="0">
                <a:solidFill>
                  <a:srgbClr val="FFC000"/>
                </a:solidFill>
              </a:rPr>
              <a:t>–</a:t>
            </a:r>
            <a:r>
              <a:rPr lang="en-US" sz="2600" dirty="0">
                <a:solidFill>
                  <a:srgbClr val="FFC000"/>
                </a:solidFill>
              </a:rPr>
              <a:t> Sanhedrin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Trial 4 </a:t>
            </a:r>
            <a:r>
              <a:rPr lang="mr-IN" sz="2600" dirty="0">
                <a:solidFill>
                  <a:srgbClr val="FFC000"/>
                </a:solidFill>
              </a:rPr>
              <a:t>–</a:t>
            </a:r>
            <a:r>
              <a:rPr lang="en-US" sz="2600" dirty="0">
                <a:solidFill>
                  <a:srgbClr val="FFC000"/>
                </a:solidFill>
              </a:rPr>
              <a:t> Pilate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Trial 5 </a:t>
            </a:r>
            <a:r>
              <a:rPr lang="mr-IN" sz="2600" dirty="0">
                <a:solidFill>
                  <a:srgbClr val="FFC000"/>
                </a:solidFill>
              </a:rPr>
              <a:t>–</a:t>
            </a:r>
            <a:r>
              <a:rPr lang="en-US" sz="2600" dirty="0">
                <a:solidFill>
                  <a:srgbClr val="FFC000"/>
                </a:solidFill>
              </a:rPr>
              <a:t> Herod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Trial 6 </a:t>
            </a:r>
            <a:r>
              <a:rPr lang="mr-IN" sz="2600" dirty="0">
                <a:solidFill>
                  <a:srgbClr val="FFC000"/>
                </a:solidFill>
              </a:rPr>
              <a:t>–</a:t>
            </a:r>
            <a:r>
              <a:rPr lang="en-US" sz="2600" dirty="0">
                <a:solidFill>
                  <a:srgbClr val="FFC000"/>
                </a:solidFill>
              </a:rPr>
              <a:t> Pilate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Beaten /Crucifixion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On the Cross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Death (~3 PM)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>
                <a:solidFill>
                  <a:srgbClr val="FFC000"/>
                </a:solidFill>
              </a:rPr>
              <a:t>Burial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F01BD-4C51-4E20-B8D1-3F3011417891}"/>
              </a:ext>
            </a:extLst>
          </p:cNvPr>
          <p:cNvSpPr txBox="1"/>
          <p:nvPr/>
        </p:nvSpPr>
        <p:spPr>
          <a:xfrm>
            <a:off x="3547429" y="204587"/>
            <a:ext cx="5442334" cy="1200329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Key Events - Last 21 Hours of Jesus’ Life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979D9B-1DF5-4390-9192-11D790B4E9F2}"/>
              </a:ext>
            </a:extLst>
          </p:cNvPr>
          <p:cNvSpPr/>
          <p:nvPr/>
        </p:nvSpPr>
        <p:spPr>
          <a:xfrm>
            <a:off x="3054997" y="3236383"/>
            <a:ext cx="990600" cy="59491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Mt 26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B266A9-3379-4F6F-8702-C68C223F9360}"/>
              </a:ext>
            </a:extLst>
          </p:cNvPr>
          <p:cNvSpPr/>
          <p:nvPr/>
        </p:nvSpPr>
        <p:spPr>
          <a:xfrm>
            <a:off x="3054996" y="4996290"/>
            <a:ext cx="990601" cy="594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Mt 27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A18E223-52B0-4529-8F0D-B11C3C9ABE13}"/>
              </a:ext>
            </a:extLst>
          </p:cNvPr>
          <p:cNvSpPr/>
          <p:nvPr/>
        </p:nvSpPr>
        <p:spPr>
          <a:xfrm>
            <a:off x="4175852" y="3808213"/>
            <a:ext cx="393395" cy="2809017"/>
          </a:xfrm>
          <a:prstGeom prst="leftBrace">
            <a:avLst>
              <a:gd name="adj1" fmla="val 8333"/>
              <a:gd name="adj2" fmla="val 4898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526418F7-A01D-43A0-8C7F-683A5C22FC39}"/>
              </a:ext>
            </a:extLst>
          </p:cNvPr>
          <p:cNvSpPr/>
          <p:nvPr/>
        </p:nvSpPr>
        <p:spPr>
          <a:xfrm rot="10800000">
            <a:off x="2648089" y="3287981"/>
            <a:ext cx="393395" cy="2919133"/>
          </a:xfrm>
          <a:prstGeom prst="leftBrace">
            <a:avLst>
              <a:gd name="adj1" fmla="val 8333"/>
              <a:gd name="adj2" fmla="val 48989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54D4CAF-104E-4402-B310-390733B6AB35}"/>
              </a:ext>
            </a:extLst>
          </p:cNvPr>
          <p:cNvSpPr/>
          <p:nvPr/>
        </p:nvSpPr>
        <p:spPr>
          <a:xfrm>
            <a:off x="4178605" y="2585290"/>
            <a:ext cx="393395" cy="1144203"/>
          </a:xfrm>
          <a:prstGeom prst="leftBrace">
            <a:avLst>
              <a:gd name="adj1" fmla="val 8333"/>
              <a:gd name="adj2" fmla="val 48989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A1995E-B71F-48E0-BE05-BA3B88817148}"/>
              </a:ext>
            </a:extLst>
          </p:cNvPr>
          <p:cNvCxnSpPr/>
          <p:nvPr/>
        </p:nvCxnSpPr>
        <p:spPr>
          <a:xfrm>
            <a:off x="4627084" y="3787226"/>
            <a:ext cx="436267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580124-40B7-4B0D-A675-F70DC64A848D}"/>
              </a:ext>
            </a:extLst>
          </p:cNvPr>
          <p:cNvSpPr txBox="1"/>
          <p:nvPr/>
        </p:nvSpPr>
        <p:spPr>
          <a:xfrm>
            <a:off x="8435765" y="2685486"/>
            <a:ext cx="553998" cy="794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Jews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E9483-E80B-4240-ADCD-95905B20419F}"/>
              </a:ext>
            </a:extLst>
          </p:cNvPr>
          <p:cNvSpPr txBox="1"/>
          <p:nvPr/>
        </p:nvSpPr>
        <p:spPr>
          <a:xfrm>
            <a:off x="8440873" y="5269121"/>
            <a:ext cx="553998" cy="1429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Everyone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57CD7C-D902-4B26-A3D4-CFF30D3368A7}"/>
              </a:ext>
            </a:extLst>
          </p:cNvPr>
          <p:cNvCxnSpPr/>
          <p:nvPr/>
        </p:nvCxnSpPr>
        <p:spPr>
          <a:xfrm>
            <a:off x="4569247" y="4992781"/>
            <a:ext cx="436267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EF9CDD-BA7B-41C7-ADB1-9B7FD0FF1B69}"/>
              </a:ext>
            </a:extLst>
          </p:cNvPr>
          <p:cNvSpPr txBox="1"/>
          <p:nvPr/>
        </p:nvSpPr>
        <p:spPr>
          <a:xfrm>
            <a:off x="8435765" y="3851284"/>
            <a:ext cx="553998" cy="11070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Romans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921DD-E814-4ACF-B6AE-3015FEA6BDEC}"/>
              </a:ext>
            </a:extLst>
          </p:cNvPr>
          <p:cNvSpPr txBox="1"/>
          <p:nvPr/>
        </p:nvSpPr>
        <p:spPr>
          <a:xfrm>
            <a:off x="103523" y="2873550"/>
            <a:ext cx="26705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Thursday</a:t>
            </a:r>
            <a:endParaRPr lang="en-US" b="1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solidFill>
                  <a:srgbClr val="FFC000"/>
                </a:solidFill>
              </a:rPr>
              <a:t>The Last Supper        (~6 PM)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solidFill>
                  <a:srgbClr val="FFC000"/>
                </a:solidFill>
              </a:rPr>
              <a:t>Mt. of Olives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solidFill>
                  <a:srgbClr val="FFC000"/>
                </a:solidFill>
              </a:rPr>
              <a:t>Garden of Gethsemane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solidFill>
                  <a:srgbClr val="FFC000"/>
                </a:solidFill>
              </a:rPr>
              <a:t>Betrayal and Arrest</a:t>
            </a:r>
          </a:p>
        </p:txBody>
      </p:sp>
    </p:spTree>
    <p:extLst>
      <p:ext uri="{BB962C8B-B14F-4D97-AF65-F5344CB8AC3E}">
        <p14:creationId xmlns:p14="http://schemas.microsoft.com/office/powerpoint/2010/main" val="42710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94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Verdana" charset="0"/>
                <a:ea typeface="Verdana" charset="0"/>
                <a:cs typeface="Verdana" charset="0"/>
              </a:rPr>
              <a:t>Reminder - The Question Asked of Jesus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3100" dirty="0">
                <a:latin typeface="Verdana" charset="0"/>
                <a:ea typeface="Verdana" charset="0"/>
                <a:cs typeface="Verdana" charset="0"/>
              </a:rPr>
              <a:t>Matthew 24:1-3  - Answers (24,25)</a:t>
            </a:r>
            <a:endParaRPr lang="en-US" sz="40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65" y="1582877"/>
            <a:ext cx="8457468" cy="31164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“When will these things happen?”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“What will be the sign of your coming, and of the end of the age?”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“Your coming” &amp; “the end” &amp; </a:t>
            </a:r>
            <a:r>
              <a:rPr lang="en-US" sz="2800" i="1" dirty="0">
                <a:latin typeface="Verdana" charset="0"/>
                <a:ea typeface="Verdana" charset="0"/>
                <a:cs typeface="Verdana" charset="0"/>
              </a:rPr>
              <a:t>destruction of the temple were on their minds, along with three years of teaching and living with Jesus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91E2A-9E68-443F-8804-3DF4A195138B}"/>
              </a:ext>
            </a:extLst>
          </p:cNvPr>
          <p:cNvSpPr txBox="1"/>
          <p:nvPr/>
        </p:nvSpPr>
        <p:spPr>
          <a:xfrm>
            <a:off x="414701" y="4872942"/>
            <a:ext cx="8314597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Here in Chapter 26, did the Disciples have any idea that this was the beginning of the end, or did they believe that Jesus would “escape” again? </a:t>
            </a:r>
          </a:p>
          <a:p>
            <a:r>
              <a:rPr lang="en-US" sz="2800" dirty="0">
                <a:solidFill>
                  <a:schemeClr val="bg1"/>
                </a:solidFill>
              </a:rPr>
              <a:t>(hint – disciples' reaction in the Garden)</a:t>
            </a:r>
          </a:p>
        </p:txBody>
      </p:sp>
    </p:spTree>
    <p:extLst>
      <p:ext uri="{BB962C8B-B14F-4D97-AF65-F5344CB8AC3E}">
        <p14:creationId xmlns:p14="http://schemas.microsoft.com/office/powerpoint/2010/main" val="7561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6209"/>
            <a:ext cx="7886700" cy="1722791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latin typeface="Verdana" charset="0"/>
                <a:ea typeface="Verdana" charset="0"/>
                <a:cs typeface="Verdana" charset="0"/>
              </a:rPr>
              <a:t>Let’s re-read</a:t>
            </a:r>
            <a:br>
              <a:rPr lang="en-US" sz="54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5400" dirty="0">
                <a:latin typeface="Verdana" charset="0"/>
                <a:ea typeface="Verdana" charset="0"/>
                <a:cs typeface="Verdana" charset="0"/>
              </a:rPr>
              <a:t>Matthew 26:57-68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32AC6-6FD3-4E01-82A1-A77E8D354CA1}"/>
              </a:ext>
            </a:extLst>
          </p:cNvPr>
          <p:cNvSpPr txBox="1"/>
          <p:nvPr/>
        </p:nvSpPr>
        <p:spPr>
          <a:xfrm>
            <a:off x="355498" y="4095080"/>
            <a:ext cx="843300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How do the Jewish trials tie back to Chapters 21, 23?</a:t>
            </a:r>
          </a:p>
        </p:txBody>
      </p:sp>
    </p:spTree>
    <p:extLst>
      <p:ext uri="{BB962C8B-B14F-4D97-AF65-F5344CB8AC3E}">
        <p14:creationId xmlns:p14="http://schemas.microsoft.com/office/powerpoint/2010/main" val="40324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58" y="-18826"/>
            <a:ext cx="4728914" cy="1143000"/>
          </a:xfrm>
        </p:spPr>
        <p:txBody>
          <a:bodyPr/>
          <a:lstStyle/>
          <a:p>
            <a:r>
              <a:rPr lang="en-US" dirty="0"/>
              <a:t>The Last Supper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Thursday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~6:00-11:00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47381" cy="48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58" y="-18826"/>
            <a:ext cx="4728914" cy="857026"/>
          </a:xfrm>
        </p:spPr>
        <p:txBody>
          <a:bodyPr/>
          <a:lstStyle/>
          <a:p>
            <a:r>
              <a:rPr lang="en-US" dirty="0"/>
              <a:t>Mount of Olives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1335390"/>
            <a:ext cx="9073516" cy="51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Thursday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~11:00 PM </a:t>
            </a:r>
            <a:r>
              <a:rPr kumimoji="0" lang="mr-I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Mangal" panose="02040503050203030202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12:00 AM</a:t>
            </a:r>
          </a:p>
        </p:txBody>
      </p:sp>
    </p:spTree>
    <p:extLst>
      <p:ext uri="{BB962C8B-B14F-4D97-AF65-F5344CB8AC3E}">
        <p14:creationId xmlns:p14="http://schemas.microsoft.com/office/powerpoint/2010/main" val="13726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907" y="26958"/>
            <a:ext cx="5655364" cy="1143000"/>
          </a:xfrm>
        </p:spPr>
        <p:txBody>
          <a:bodyPr/>
          <a:lstStyle/>
          <a:p>
            <a:r>
              <a:rPr lang="en-US" dirty="0"/>
              <a:t>Garden of Gethsemane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~12-2:00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08043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Forsaken by Disciples (Sleeping)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Betrayed by Friend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Arrested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101F1-810B-4686-971D-F472972B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0"/>
            <a:ext cx="6923871" cy="46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</a:t>
            </a:r>
            <a:r>
              <a:rPr lang="en-US" dirty="0" err="1"/>
              <a:t>Annas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(former High 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~2-3:00 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71" y="1905000"/>
            <a:ext cx="7107216" cy="437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813" y="1572905"/>
            <a:ext cx="18983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Annas – father-in-law to Caiaphas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18 only</a:t>
            </a:r>
          </a:p>
        </p:txBody>
      </p:sp>
    </p:spTree>
    <p:extLst>
      <p:ext uri="{BB962C8B-B14F-4D97-AF65-F5344CB8AC3E}">
        <p14:creationId xmlns:p14="http://schemas.microsoft.com/office/powerpoint/2010/main" val="21570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Caiaphas</a:t>
            </a:r>
            <a:br>
              <a:rPr lang="en-US" dirty="0"/>
            </a:br>
            <a:r>
              <a:rPr lang="en-US" dirty="0"/>
              <a:t>(current High 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~3-5:00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11" y="1391796"/>
            <a:ext cx="21325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Caiaphas, the Sanhedrin Court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Peter Denies Christ - 3x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Imprisonment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Caiaphas – expedient for 1 man to die for the people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60" y="1371600"/>
            <a:ext cx="6296140" cy="509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9344</TotalTime>
  <Words>983</Words>
  <Application>Microsoft Office PowerPoint</Application>
  <PresentationFormat>On-screen Show (4:3)</PresentationFormat>
  <Paragraphs>168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Lucida Calligraphy</vt:lpstr>
      <vt:lpstr>Verdana</vt:lpstr>
      <vt:lpstr>Office Theme</vt:lpstr>
      <vt:lpstr>1_Office Theme</vt:lpstr>
      <vt:lpstr>The Gospel of Matthew Bellaire Auditorium Summer 2021</vt:lpstr>
      <vt:lpstr>PowerPoint Presentation</vt:lpstr>
      <vt:lpstr>Reminder - The Question Asked of Jesus Matthew 24:1-3  - Answers (24,25)</vt:lpstr>
      <vt:lpstr>Let’s re-read Matthew 26:57-68</vt:lpstr>
      <vt:lpstr>The Last Supper</vt:lpstr>
      <vt:lpstr>Mount of Olives</vt:lpstr>
      <vt:lpstr>Garden of Gethsemane</vt:lpstr>
      <vt:lpstr>House of Annas  (former High Priest)</vt:lpstr>
      <vt:lpstr>House of Caiaphas (current High Priest)</vt:lpstr>
      <vt:lpstr>House of Caiaphas (current High Priest)</vt:lpstr>
      <vt:lpstr>The Trials - Matthew 26:57-68</vt:lpstr>
      <vt:lpstr>Let’s Read Matthew 27:1-65</vt:lpstr>
      <vt:lpstr>Praetorium - (Home of Pilate – part of Herod’s Palace)</vt:lpstr>
      <vt:lpstr>Herod Antipas (Roman Governor of Galilee)</vt:lpstr>
      <vt:lpstr>Pilate’s House (Roman Governor of Judea)</vt:lpstr>
      <vt:lpstr>The Trials - Matthew 27:1-26</vt:lpstr>
      <vt:lpstr>The Gospel of Matthew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</dc:title>
  <dc:creator>Microsoft Office User</dc:creator>
  <cp:lastModifiedBy>Robert McDonald</cp:lastModifiedBy>
  <cp:revision>108</cp:revision>
  <cp:lastPrinted>2021-08-10T03:37:36Z</cp:lastPrinted>
  <dcterms:created xsi:type="dcterms:W3CDTF">2021-06-02T21:14:51Z</dcterms:created>
  <dcterms:modified xsi:type="dcterms:W3CDTF">2021-08-22T20:37:19Z</dcterms:modified>
</cp:coreProperties>
</file>