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84" r:id="rId2"/>
    <p:sldMasterId id="2147483744" r:id="rId3"/>
    <p:sldMasterId id="2147483768" r:id="rId4"/>
    <p:sldMasterId id="2147483780" r:id="rId5"/>
    <p:sldMasterId id="2147483900" r:id="rId6"/>
  </p:sldMasterIdLst>
  <p:notesMasterIdLst>
    <p:notesMasterId r:id="rId46"/>
  </p:notesMasterIdLst>
  <p:sldIdLst>
    <p:sldId id="564" r:id="rId7"/>
    <p:sldId id="532" r:id="rId8"/>
    <p:sldId id="534" r:id="rId9"/>
    <p:sldId id="576" r:id="rId10"/>
    <p:sldId id="578" r:id="rId11"/>
    <p:sldId id="579" r:id="rId12"/>
    <p:sldId id="577" r:id="rId13"/>
    <p:sldId id="588" r:id="rId14"/>
    <p:sldId id="533" r:id="rId15"/>
    <p:sldId id="461" r:id="rId16"/>
    <p:sldId id="460" r:id="rId17"/>
    <p:sldId id="452" r:id="rId18"/>
    <p:sldId id="478" r:id="rId19"/>
    <p:sldId id="479" r:id="rId20"/>
    <p:sldId id="481" r:id="rId21"/>
    <p:sldId id="462" r:id="rId22"/>
    <p:sldId id="463" r:id="rId23"/>
    <p:sldId id="464" r:id="rId24"/>
    <p:sldId id="486" r:id="rId25"/>
    <p:sldId id="480" r:id="rId26"/>
    <p:sldId id="459" r:id="rId27"/>
    <p:sldId id="466" r:id="rId28"/>
    <p:sldId id="467" r:id="rId29"/>
    <p:sldId id="468" r:id="rId30"/>
    <p:sldId id="469" r:id="rId31"/>
    <p:sldId id="470" r:id="rId32"/>
    <p:sldId id="471" r:id="rId33"/>
    <p:sldId id="472" r:id="rId34"/>
    <p:sldId id="474" r:id="rId35"/>
    <p:sldId id="475" r:id="rId36"/>
    <p:sldId id="476" r:id="rId37"/>
    <p:sldId id="477" r:id="rId38"/>
    <p:sldId id="413" r:id="rId39"/>
    <p:sldId id="380" r:id="rId40"/>
    <p:sldId id="482" r:id="rId41"/>
    <p:sldId id="542" r:id="rId42"/>
    <p:sldId id="543" r:id="rId43"/>
    <p:sldId id="565" r:id="rId44"/>
    <p:sldId id="364"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0000"/>
    <a:srgbClr val="FFCC00"/>
    <a:srgbClr val="FF0000"/>
    <a:srgbClr val="0000CC"/>
    <a:srgbClr val="FF9900"/>
    <a:srgbClr val="CC9900"/>
    <a:srgbClr val="33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067" autoAdjust="0"/>
    <p:restoredTop sz="92456"/>
  </p:normalViewPr>
  <p:slideViewPr>
    <p:cSldViewPr>
      <p:cViewPr>
        <p:scale>
          <a:sx n="100" d="100"/>
          <a:sy n="100" d="100"/>
        </p:scale>
        <p:origin x="1072" y="33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056"/>
    </p:cViewPr>
  </p:sorterViewPr>
  <p:notesViewPr>
    <p:cSldViewPr>
      <p:cViewPr varScale="1">
        <p:scale>
          <a:sx n="59" d="100"/>
          <a:sy n="59" d="100"/>
        </p:scale>
        <p:origin x="-249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115D3-E3B1-4954-9177-79A90D0676AC}" type="datetimeFigureOut">
              <a:rPr lang="en-US" smtClean="0"/>
              <a:pPr/>
              <a:t>10/23/2021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E1D02-EAC8-4AD0-9176-2BE7D087DB59}" type="slidenum">
              <a:rPr lang="en-US" smtClean="0"/>
              <a:pPr/>
              <a:t>‹#›</a:t>
            </a:fld>
            <a:endParaRPr lang="en-US"/>
          </a:p>
        </p:txBody>
      </p:sp>
    </p:spTree>
    <p:extLst>
      <p:ext uri="{BB962C8B-B14F-4D97-AF65-F5344CB8AC3E}">
        <p14:creationId xmlns:p14="http://schemas.microsoft.com/office/powerpoint/2010/main" val="356050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latin typeface="Times New Roman" pitchFamily="18" charset="0"/>
              </a:rPr>
              <a:pPr/>
              <a:t>3</a:t>
            </a:fld>
            <a:endParaRPr lang="en-US">
              <a:solidFill>
                <a:prstClr val="black"/>
              </a:solidFill>
              <a:latin typeface="Times New Roman" pitchFamily="18" charset="0"/>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8678BE-E967-4B9E-8B5B-D728E16AEA60}"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79870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latin typeface="Times New Roman" pitchFamily="18" charset="0"/>
              </a:rPr>
              <a:pPr/>
              <a:t>39</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119160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3EAD1C-7755-4821-9077-DFBD5F1A5C55}"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3EAD1C-7755-4821-9077-DFBD5F1A5C55}"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3EAD1C-7755-4821-9077-DFBD5F1A5C55}"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56944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3EAD1C-7755-4821-9077-DFBD5F1A5C55}"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3EAD1C-7755-4821-9077-DFBD5F1A5C55}"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33</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9399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8262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2816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7838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4714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3610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2803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4820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2717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089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962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4098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4261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2020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5920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820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3755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84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1567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7698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4675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6242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3384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1831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5233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1210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404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915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0228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0951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2599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3129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155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8300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5167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7819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8973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033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4664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050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226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7642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3510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9561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7811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2873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6788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9178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4601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7239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2291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3613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2168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5783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5378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5487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4661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1315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1720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3394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070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0669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7417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0299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5498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2186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9071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01219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6771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38473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583539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067152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6.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5.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www.pbs.org/wgbh/pages/frontline/shows/medicating/drugs/stats.html" TargetMode="Externa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normAutofit/>
          </a:bodyPr>
          <a:lstStyle/>
          <a:p>
            <a:r>
              <a:rPr lang="en-US" sz="5400" dirty="0">
                <a:solidFill>
                  <a:schemeClr val="bg1"/>
                </a:solidFill>
                <a:latin typeface="Arial Black" pitchFamily="34" charset="0"/>
              </a:rPr>
              <a:t>extra charts</a:t>
            </a:r>
            <a:endParaRPr lang="en-US" sz="4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79089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Oval Callout 2"/>
          <p:cNvSpPr/>
          <p:nvPr/>
        </p:nvSpPr>
        <p:spPr bwMode="auto">
          <a:xfrm>
            <a:off x="1905000" y="1447800"/>
            <a:ext cx="5410200" cy="3810000"/>
          </a:xfrm>
          <a:prstGeom prst="wedgeEllipseCallout">
            <a:avLst>
              <a:gd name="adj1" fmla="val -52875"/>
              <a:gd name="adj2" fmla="val 59000"/>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algn="ctr"/>
            <a:endParaRPr lang="en-US" sz="4400" b="1" i="1" kern="0" dirty="0">
              <a:solidFill>
                <a:srgbClr val="000000"/>
              </a:solidFill>
              <a:latin typeface="Calibri" panose="020F0502020204030204" pitchFamily="34" charset="0"/>
              <a:ea typeface="+mj-ea"/>
              <a:cs typeface="+mj-cs"/>
            </a:endParaRPr>
          </a:p>
          <a:p>
            <a:pPr algn="ctr"/>
            <a:r>
              <a:rPr lang="en-US" sz="4400" b="1" i="1" kern="0" dirty="0">
                <a:solidFill>
                  <a:srgbClr val="000000"/>
                </a:solidFill>
                <a:latin typeface="Calibri" panose="020F0502020204030204" pitchFamily="34" charset="0"/>
                <a:ea typeface="+mj-ea"/>
                <a:cs typeface="+mj-cs"/>
              </a:rPr>
              <a:t>What about</a:t>
            </a:r>
            <a:br>
              <a:rPr lang="en-US" sz="4400" b="1" i="1" kern="0" dirty="0">
                <a:solidFill>
                  <a:srgbClr val="000000"/>
                </a:solidFill>
                <a:latin typeface="Calibri" panose="020F0502020204030204" pitchFamily="34" charset="0"/>
                <a:ea typeface="+mj-ea"/>
                <a:cs typeface="+mj-cs"/>
              </a:rPr>
            </a:br>
            <a:r>
              <a:rPr lang="en-US" sz="4400" b="1" i="1" kern="0" dirty="0">
                <a:solidFill>
                  <a:srgbClr val="000000"/>
                </a:solidFill>
                <a:latin typeface="Calibri" panose="020F0502020204030204" pitchFamily="34" charset="0"/>
                <a:ea typeface="+mj-ea"/>
                <a:cs typeface="+mj-cs"/>
              </a:rPr>
              <a:t>ADHD?</a:t>
            </a: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54426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Oval Callout 4"/>
          <p:cNvSpPr/>
          <p:nvPr/>
        </p:nvSpPr>
        <p:spPr bwMode="auto">
          <a:xfrm>
            <a:off x="4572000" y="457200"/>
            <a:ext cx="4191000" cy="1219200"/>
          </a:xfrm>
          <a:prstGeom prst="wedgeEllipseCallout">
            <a:avLst>
              <a:gd name="adj1" fmla="val 42912"/>
              <a:gd name="adj2" fmla="val -88907"/>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a:solidFill>
                  <a:srgbClr val="000000"/>
                </a:solidFill>
              </a:rPr>
              <a:t>Never spank</a:t>
            </a:r>
          </a:p>
          <a:p>
            <a:pPr algn="ctr"/>
            <a:r>
              <a:rPr lang="en-US" sz="2800" dirty="0">
                <a:solidFill>
                  <a:srgbClr val="000000"/>
                </a:solidFill>
              </a:rPr>
              <a:t>your child.</a:t>
            </a:r>
          </a:p>
        </p:txBody>
      </p:sp>
      <p:sp>
        <p:nvSpPr>
          <p:cNvPr id="7" name="Oval Callout 6"/>
          <p:cNvSpPr/>
          <p:nvPr/>
        </p:nvSpPr>
        <p:spPr bwMode="auto">
          <a:xfrm>
            <a:off x="4495800" y="2097259"/>
            <a:ext cx="4343400" cy="1825284"/>
          </a:xfrm>
          <a:prstGeom prst="wedgeEllipseCallout">
            <a:avLst>
              <a:gd name="adj1" fmla="val 44730"/>
              <a:gd name="adj2" fmla="val -86905"/>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a:solidFill>
                  <a:srgbClr val="000000"/>
                </a:solidFill>
              </a:rPr>
              <a:t>Don’t be controlling. Let him be himself.</a:t>
            </a:r>
          </a:p>
        </p:txBody>
      </p:sp>
      <p:sp>
        <p:nvSpPr>
          <p:cNvPr id="9" name="Oval Callout 8"/>
          <p:cNvSpPr/>
          <p:nvPr/>
        </p:nvSpPr>
        <p:spPr bwMode="auto">
          <a:xfrm>
            <a:off x="685800" y="1066802"/>
            <a:ext cx="4038600" cy="1447799"/>
          </a:xfrm>
          <a:prstGeom prst="wedgeEllipseCallout">
            <a:avLst>
              <a:gd name="adj1" fmla="val -44824"/>
              <a:gd name="adj2" fmla="val -75749"/>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a:solidFill>
                  <a:srgbClr val="000000"/>
                </a:solidFill>
              </a:rPr>
              <a:t>Your son is a problem in class</a:t>
            </a:r>
          </a:p>
        </p:txBody>
      </p:sp>
      <p:sp>
        <p:nvSpPr>
          <p:cNvPr id="10" name="Oval Callout 9"/>
          <p:cNvSpPr/>
          <p:nvPr/>
        </p:nvSpPr>
        <p:spPr bwMode="auto">
          <a:xfrm>
            <a:off x="609600" y="2935458"/>
            <a:ext cx="4038600" cy="1788943"/>
          </a:xfrm>
          <a:prstGeom prst="wedgeEllipseCallout">
            <a:avLst>
              <a:gd name="adj1" fmla="val -46239"/>
              <a:gd name="adj2" fmla="val -78381"/>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a:solidFill>
                  <a:srgbClr val="000000"/>
                </a:solidFill>
              </a:rPr>
              <a:t>Your son has a behavioral disorder.</a:t>
            </a:r>
          </a:p>
        </p:txBody>
      </p:sp>
      <p:sp>
        <p:nvSpPr>
          <p:cNvPr id="11" name="Oval Callout 10"/>
          <p:cNvSpPr/>
          <p:nvPr/>
        </p:nvSpPr>
        <p:spPr bwMode="auto">
          <a:xfrm>
            <a:off x="685800" y="5061245"/>
            <a:ext cx="4038600" cy="1644355"/>
          </a:xfrm>
          <a:prstGeom prst="wedgeEllipseCallout">
            <a:avLst>
              <a:gd name="adj1" fmla="val -47182"/>
              <a:gd name="adj2" fmla="val -82277"/>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a:solidFill>
                  <a:srgbClr val="000000"/>
                </a:solidFill>
              </a:rPr>
              <a:t>Here’s a drug </a:t>
            </a:r>
          </a:p>
          <a:p>
            <a:pPr algn="ctr"/>
            <a:r>
              <a:rPr lang="en-US" sz="2800" dirty="0">
                <a:solidFill>
                  <a:srgbClr val="000000"/>
                </a:solidFill>
              </a:rPr>
              <a:t>to control the problem.</a:t>
            </a:r>
          </a:p>
        </p:txBody>
      </p:sp>
      <p:sp>
        <p:nvSpPr>
          <p:cNvPr id="12" name="Left-Right Arrow 11"/>
          <p:cNvSpPr/>
          <p:nvPr/>
        </p:nvSpPr>
        <p:spPr bwMode="auto">
          <a:xfrm rot="18688346">
            <a:off x="2104429" y="3083743"/>
            <a:ext cx="5182719" cy="783484"/>
          </a:xfrm>
          <a:prstGeom prst="leftRightArrow">
            <a:avLst/>
          </a:prstGeom>
          <a:solidFill>
            <a:schemeClr val="bg1"/>
          </a:solidFill>
          <a:ln w="28575" cap="flat" cmpd="sng" algn="ctr">
            <a:solidFill>
              <a:schemeClr val="tx1">
                <a:lumMod val="75000"/>
                <a:lumOff val="25000"/>
              </a:schemeClr>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r>
              <a:rPr lang="en-US" sz="1700" dirty="0">
                <a:solidFill>
                  <a:srgbClr val="000000"/>
                </a:solidFill>
              </a:rPr>
              <a:t>Straight correlation?        No, not that simple…  </a:t>
            </a:r>
            <a:endParaRPr lang="en-US" sz="1700" b="1" dirty="0">
              <a:solidFill>
                <a:srgbClr val="000000"/>
              </a:solidFill>
              <a:latin typeface="Calibri" panose="020F0502020204030204" pitchFamily="34" charset="0"/>
            </a:endParaRPr>
          </a:p>
        </p:txBody>
      </p:sp>
      <p:sp>
        <p:nvSpPr>
          <p:cNvPr id="8" name="Oval Callout 7"/>
          <p:cNvSpPr/>
          <p:nvPr/>
        </p:nvSpPr>
        <p:spPr bwMode="auto">
          <a:xfrm>
            <a:off x="4457700" y="4343401"/>
            <a:ext cx="4381500" cy="1603716"/>
          </a:xfrm>
          <a:prstGeom prst="wedgeEllipseCallout">
            <a:avLst>
              <a:gd name="adj1" fmla="val 42912"/>
              <a:gd name="adj2" fmla="val -99822"/>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a:solidFill>
                  <a:srgbClr val="000000"/>
                </a:solidFill>
              </a:rPr>
              <a:t>Build up his</a:t>
            </a:r>
          </a:p>
          <a:p>
            <a:pPr algn="ctr"/>
            <a:r>
              <a:rPr lang="en-US" sz="2800" dirty="0">
                <a:solidFill>
                  <a:srgbClr val="000000"/>
                </a:solidFill>
              </a:rPr>
              <a:t>self esteem.</a:t>
            </a:r>
          </a:p>
        </p:txBody>
      </p:sp>
    </p:spTree>
    <p:extLst>
      <p:ext uri="{BB962C8B-B14F-4D97-AF65-F5344CB8AC3E}">
        <p14:creationId xmlns:p14="http://schemas.microsoft.com/office/powerpoint/2010/main" val="88578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09600" y="2133600"/>
            <a:ext cx="7924800" cy="2895600"/>
          </a:xfrm>
          <a:solidFill>
            <a:srgbClr val="00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r>
              <a:rPr lang="en-US" sz="4800" b="1" dirty="0">
                <a:solidFill>
                  <a:schemeClr val="bg1"/>
                </a:solidFill>
                <a:effectLst>
                  <a:outerShdw blurRad="38100" dist="38100" dir="2700000" algn="tl">
                    <a:srgbClr val="000000"/>
                  </a:outerShdw>
                </a:effectLst>
                <a:latin typeface="Tahoma" pitchFamily="34" charset="0"/>
              </a:rPr>
              <a:t>parenting</a:t>
            </a:r>
            <a:br>
              <a:rPr lang="en-US" sz="4800" b="1" dirty="0">
                <a:solidFill>
                  <a:schemeClr val="bg1"/>
                </a:solidFill>
                <a:effectLst>
                  <a:outerShdw blurRad="38100" dist="38100" dir="2700000" algn="tl">
                    <a:srgbClr val="000000"/>
                  </a:outerShdw>
                </a:effectLst>
                <a:latin typeface="Tahoma" pitchFamily="34" charset="0"/>
              </a:rPr>
            </a:br>
            <a:r>
              <a:rPr lang="en-US" sz="4800" b="1" dirty="0">
                <a:solidFill>
                  <a:schemeClr val="bg1"/>
                </a:solidFill>
                <a:effectLst>
                  <a:outerShdw blurRad="38100" dist="38100" dir="2700000" algn="tl">
                    <a:srgbClr val="000000"/>
                  </a:outerShdw>
                </a:effectLst>
                <a:latin typeface="Tahoma" pitchFamily="34" charset="0"/>
              </a:rPr>
              <a:t>&amp; </a:t>
            </a:r>
            <a:br>
              <a:rPr lang="en-US" sz="4800" b="1" dirty="0">
                <a:solidFill>
                  <a:schemeClr val="bg1"/>
                </a:solidFill>
                <a:effectLst>
                  <a:outerShdw blurRad="38100" dist="38100" dir="2700000" algn="tl">
                    <a:srgbClr val="000000"/>
                  </a:outerShdw>
                </a:effectLst>
                <a:latin typeface="Tahoma" pitchFamily="34" charset="0"/>
              </a:rPr>
            </a:br>
            <a:r>
              <a:rPr lang="en-US" sz="4800" b="1" dirty="0">
                <a:solidFill>
                  <a:schemeClr val="bg1"/>
                </a:solidFill>
                <a:effectLst>
                  <a:outerShdw blurRad="38100" dist="38100" dir="2700000" algn="tl">
                    <a:srgbClr val="000000"/>
                  </a:outerShdw>
                </a:effectLst>
                <a:latin typeface="Tahoma" pitchFamily="34" charset="0"/>
              </a:rPr>
              <a:t>meds</a:t>
            </a:r>
            <a:endParaRPr lang="en-US" sz="3200" dirty="0">
              <a:solidFill>
                <a:schemeClr val="bg1"/>
              </a:solidFill>
              <a:latin typeface="Arial" charset="0"/>
            </a:endParaRPr>
          </a:p>
        </p:txBody>
      </p:sp>
    </p:spTree>
    <p:extLst>
      <p:ext uri="{BB962C8B-B14F-4D97-AF65-F5344CB8AC3E}">
        <p14:creationId xmlns:p14="http://schemas.microsoft.com/office/powerpoint/2010/main" val="813616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3"/>
          </a:xfrm>
        </p:spPr>
        <p:txBody>
          <a:bodyPr/>
          <a:lstStyle/>
          <a:p>
            <a:r>
              <a:rPr lang="en-US" dirty="0">
                <a:latin typeface="Calibri" panose="020F0502020204030204" pitchFamily="34" charset="0"/>
              </a:rPr>
              <a:t>two premises:</a:t>
            </a:r>
          </a:p>
        </p:txBody>
      </p:sp>
      <p:sp>
        <p:nvSpPr>
          <p:cNvPr id="3" name="Content Placeholder 2"/>
          <p:cNvSpPr>
            <a:spLocks noGrp="1"/>
          </p:cNvSpPr>
          <p:nvPr>
            <p:ph idx="1"/>
          </p:nvPr>
        </p:nvSpPr>
        <p:spPr>
          <a:xfrm>
            <a:off x="0" y="838200"/>
            <a:ext cx="9144000" cy="6019800"/>
          </a:xfrm>
        </p:spPr>
        <p:style>
          <a:lnRef idx="0">
            <a:schemeClr val="dk1"/>
          </a:lnRef>
          <a:fillRef idx="3">
            <a:schemeClr val="dk1"/>
          </a:fillRef>
          <a:effectRef idx="3">
            <a:schemeClr val="dk1"/>
          </a:effectRef>
          <a:fontRef idx="minor">
            <a:schemeClr val="lt1"/>
          </a:fontRef>
        </p:style>
        <p:txBody>
          <a:bodyPr numCol="2"/>
          <a:lstStyle/>
          <a:p>
            <a:r>
              <a:rPr lang="en-US" b="1" dirty="0">
                <a:latin typeface="Calibri" panose="020F0502020204030204" pitchFamily="34" charset="0"/>
              </a:rPr>
              <a:t>Biblical premise</a:t>
            </a:r>
          </a:p>
        </p:txBody>
      </p:sp>
      <p:sp>
        <p:nvSpPr>
          <p:cNvPr id="4" name="Cube 3"/>
          <p:cNvSpPr/>
          <p:nvPr/>
        </p:nvSpPr>
        <p:spPr>
          <a:xfrm>
            <a:off x="1447800" y="4800600"/>
            <a:ext cx="5943600" cy="1905000"/>
          </a:xfrm>
          <a:prstGeom prst="cube">
            <a:avLst>
              <a:gd name="adj" fmla="val 26574"/>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We are created by God.</a:t>
            </a:r>
          </a:p>
          <a:p>
            <a:pPr algn="ctr"/>
            <a:r>
              <a:rPr lang="en-US" sz="2800" dirty="0">
                <a:solidFill>
                  <a:srgbClr val="000000"/>
                </a:solidFill>
              </a:rPr>
              <a:t>We are to turn from sin.</a:t>
            </a:r>
          </a:p>
          <a:p>
            <a:pPr algn="ctr"/>
            <a:r>
              <a:rPr lang="en-US" sz="2800" dirty="0">
                <a:solidFill>
                  <a:srgbClr val="000000"/>
                </a:solidFill>
              </a:rPr>
              <a:t>We will face judgment.</a:t>
            </a:r>
          </a:p>
        </p:txBody>
      </p:sp>
      <p:sp>
        <p:nvSpPr>
          <p:cNvPr id="5" name="Cube 4"/>
          <p:cNvSpPr/>
          <p:nvPr/>
        </p:nvSpPr>
        <p:spPr>
          <a:xfrm>
            <a:off x="2057400" y="3810000"/>
            <a:ext cx="2514600" cy="1600200"/>
          </a:xfrm>
          <a:prstGeom prst="cube">
            <a:avLst>
              <a:gd name="adj" fmla="val 25901"/>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we are</a:t>
            </a:r>
          </a:p>
          <a:p>
            <a:pPr algn="ctr"/>
            <a:r>
              <a:rPr lang="en-US" sz="2800" dirty="0">
                <a:solidFill>
                  <a:srgbClr val="000000"/>
                </a:solidFill>
              </a:rPr>
              <a:t>physical</a:t>
            </a:r>
          </a:p>
        </p:txBody>
      </p:sp>
      <p:sp>
        <p:nvSpPr>
          <p:cNvPr id="6" name="Cube 5"/>
          <p:cNvSpPr/>
          <p:nvPr/>
        </p:nvSpPr>
        <p:spPr>
          <a:xfrm>
            <a:off x="2438400" y="1752600"/>
            <a:ext cx="2057400" cy="2590800"/>
          </a:xfrm>
          <a:prstGeom prst="cube">
            <a:avLst>
              <a:gd name="adj" fmla="val 17760"/>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we have physical needs</a:t>
            </a:r>
          </a:p>
        </p:txBody>
      </p:sp>
      <p:sp>
        <p:nvSpPr>
          <p:cNvPr id="9" name="Cube 8"/>
          <p:cNvSpPr/>
          <p:nvPr/>
        </p:nvSpPr>
        <p:spPr>
          <a:xfrm>
            <a:off x="4267200" y="3810000"/>
            <a:ext cx="2514600" cy="1600200"/>
          </a:xfrm>
          <a:prstGeom prst="cube">
            <a:avLst>
              <a:gd name="adj" fmla="val 25901"/>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we are</a:t>
            </a:r>
          </a:p>
          <a:p>
            <a:pPr algn="ctr"/>
            <a:r>
              <a:rPr lang="en-US" sz="2800" dirty="0">
                <a:solidFill>
                  <a:srgbClr val="000000"/>
                </a:solidFill>
              </a:rPr>
              <a:t>spiritual</a:t>
            </a:r>
          </a:p>
        </p:txBody>
      </p:sp>
      <p:sp>
        <p:nvSpPr>
          <p:cNvPr id="8" name="Cube 7"/>
          <p:cNvSpPr/>
          <p:nvPr/>
        </p:nvSpPr>
        <p:spPr>
          <a:xfrm>
            <a:off x="4419600" y="1752600"/>
            <a:ext cx="2057400" cy="2590800"/>
          </a:xfrm>
          <a:prstGeom prst="cube">
            <a:avLst>
              <a:gd name="adj" fmla="val 17760"/>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we have moral, spiritual, &amp; social duties</a:t>
            </a:r>
          </a:p>
        </p:txBody>
      </p:sp>
    </p:spTree>
    <p:extLst>
      <p:ext uri="{BB962C8B-B14F-4D97-AF65-F5344CB8AC3E}">
        <p14:creationId xmlns:p14="http://schemas.microsoft.com/office/powerpoint/2010/main" val="1043127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Scale>
                                      <p:cBhvr>
                                        <p:cTn id="2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
                                        </p:tgtEl>
                                        <p:attrNameLst>
                                          <p:attrName>ppt_x</p:attrName>
                                          <p:attrName>ppt_y</p:attrName>
                                        </p:attrNameLst>
                                      </p:cBhvr>
                                    </p:animMotion>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Scale>
                                      <p:cBhvr>
                                        <p:cTn id="2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gtEl>
                                        <p:attrNameLst>
                                          <p:attrName>ppt_x</p:attrName>
                                          <p:attrName>ppt_y</p:attrName>
                                        </p:attrNameLst>
                                      </p:cBhvr>
                                    </p:animMotion>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Scale>
                                      <p:cBhvr>
                                        <p:cTn id="3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
                                        </p:tgtEl>
                                        <p:attrNameLst>
                                          <p:attrName>ppt_x</p:attrName>
                                          <p:attrName>ppt_y</p:attrName>
                                        </p:attrNameLst>
                                      </p:cBhvr>
                                    </p:animMotion>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chemeClr val="tx1"/>
          </a:solidFill>
        </p:spPr>
        <p:txBody>
          <a:bodyPr/>
          <a:lstStyle/>
          <a:p>
            <a:endParaRPr lang="en-US" dirty="0">
              <a:latin typeface="Calibri" panose="020F0502020204030204" pitchFamily="34" charset="0"/>
            </a:endParaRPr>
          </a:p>
        </p:txBody>
      </p:sp>
      <p:sp>
        <p:nvSpPr>
          <p:cNvPr id="3" name="Content Placeholder 2"/>
          <p:cNvSpPr>
            <a:spLocks noGrp="1"/>
          </p:cNvSpPr>
          <p:nvPr>
            <p:ph idx="1"/>
          </p:nvPr>
        </p:nvSpPr>
        <p:spPr>
          <a:xfrm>
            <a:off x="0" y="0"/>
            <a:ext cx="9144000" cy="6858000"/>
          </a:xfrm>
        </p:spPr>
        <p:style>
          <a:lnRef idx="0">
            <a:schemeClr val="dk1"/>
          </a:lnRef>
          <a:fillRef idx="3">
            <a:schemeClr val="dk1"/>
          </a:fillRef>
          <a:effectRef idx="3">
            <a:schemeClr val="dk1"/>
          </a:effectRef>
          <a:fontRef idx="minor">
            <a:schemeClr val="lt1"/>
          </a:fontRef>
        </p:style>
        <p:txBody>
          <a:bodyPr numCol="2"/>
          <a:lstStyle/>
          <a:p>
            <a:endParaRPr lang="en-US" b="1" dirty="0">
              <a:latin typeface="Calibri" panose="020F0502020204030204" pitchFamily="34" charset="0"/>
            </a:endParaRPr>
          </a:p>
          <a:p>
            <a:r>
              <a:rPr lang="en-US" b="1" dirty="0">
                <a:latin typeface="Calibri" panose="020F0502020204030204" pitchFamily="34" charset="0"/>
              </a:rPr>
              <a:t>evolutionary premise</a:t>
            </a:r>
            <a:r>
              <a:rPr lang="en-US" b="1" dirty="0">
                <a:solidFill>
                  <a:schemeClr val="tx1"/>
                </a:solidFill>
              </a:rPr>
              <a:t>	</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b="1" dirty="0">
                <a:solidFill>
                  <a:schemeClr val="tx1"/>
                </a:solidFill>
              </a:rPr>
              <a:t>biblical premise</a:t>
            </a:r>
          </a:p>
        </p:txBody>
      </p:sp>
      <p:sp>
        <p:nvSpPr>
          <p:cNvPr id="4" name="Cube 3"/>
          <p:cNvSpPr/>
          <p:nvPr/>
        </p:nvSpPr>
        <p:spPr>
          <a:xfrm>
            <a:off x="1447800" y="4800600"/>
            <a:ext cx="5943600" cy="1905000"/>
          </a:xfrm>
          <a:prstGeom prst="cube">
            <a:avLst>
              <a:gd name="adj" fmla="val 26574"/>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ideas of </a:t>
            </a:r>
          </a:p>
          <a:p>
            <a:pPr algn="ctr"/>
            <a:r>
              <a:rPr lang="en-US" sz="2800" dirty="0">
                <a:solidFill>
                  <a:srgbClr val="000000"/>
                </a:solidFill>
              </a:rPr>
              <a:t>God, sin, and judgment are irrelevant myths</a:t>
            </a:r>
          </a:p>
        </p:txBody>
      </p:sp>
      <p:sp>
        <p:nvSpPr>
          <p:cNvPr id="5" name="Cube 4"/>
          <p:cNvSpPr/>
          <p:nvPr/>
        </p:nvSpPr>
        <p:spPr>
          <a:xfrm>
            <a:off x="2057400" y="3810000"/>
            <a:ext cx="4724400" cy="1600200"/>
          </a:xfrm>
          <a:prstGeom prst="cube">
            <a:avLst>
              <a:gd name="adj" fmla="val 25901"/>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we are unplanned accumulations of chemicals</a:t>
            </a:r>
          </a:p>
        </p:txBody>
      </p:sp>
      <p:sp>
        <p:nvSpPr>
          <p:cNvPr id="6" name="Cube 5"/>
          <p:cNvSpPr/>
          <p:nvPr/>
        </p:nvSpPr>
        <p:spPr>
          <a:xfrm>
            <a:off x="2438400" y="1752600"/>
            <a:ext cx="2057400" cy="2590800"/>
          </a:xfrm>
          <a:prstGeom prst="cube">
            <a:avLst>
              <a:gd name="adj" fmla="val 17760"/>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some</a:t>
            </a:r>
          </a:p>
          <a:p>
            <a:pPr algn="ctr"/>
            <a:r>
              <a:rPr lang="en-US" sz="2800" dirty="0">
                <a:solidFill>
                  <a:srgbClr val="000000"/>
                </a:solidFill>
              </a:rPr>
              <a:t>adapt</a:t>
            </a:r>
          </a:p>
          <a:p>
            <a:pPr algn="ctr"/>
            <a:r>
              <a:rPr lang="en-US" sz="2800" dirty="0">
                <a:solidFill>
                  <a:srgbClr val="000000"/>
                </a:solidFill>
              </a:rPr>
              <a:t>easily to social</a:t>
            </a:r>
          </a:p>
          <a:p>
            <a:pPr algn="ctr"/>
            <a:r>
              <a:rPr lang="en-US" sz="2800" dirty="0">
                <a:solidFill>
                  <a:srgbClr val="000000"/>
                </a:solidFill>
              </a:rPr>
              <a:t>constructs </a:t>
            </a:r>
          </a:p>
        </p:txBody>
      </p:sp>
      <p:sp>
        <p:nvSpPr>
          <p:cNvPr id="8" name="Cube 7"/>
          <p:cNvSpPr/>
          <p:nvPr/>
        </p:nvSpPr>
        <p:spPr>
          <a:xfrm>
            <a:off x="4343400" y="1752600"/>
            <a:ext cx="2057400" cy="2590800"/>
          </a:xfrm>
          <a:prstGeom prst="cube">
            <a:avLst>
              <a:gd name="adj" fmla="val 17760"/>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some do not adapt easily to </a:t>
            </a:r>
          </a:p>
          <a:p>
            <a:pPr algn="ctr"/>
            <a:r>
              <a:rPr lang="en-US" sz="2800" dirty="0">
                <a:solidFill>
                  <a:srgbClr val="000000"/>
                </a:solidFill>
              </a:rPr>
              <a:t>to social</a:t>
            </a:r>
          </a:p>
          <a:p>
            <a:pPr algn="ctr"/>
            <a:r>
              <a:rPr lang="en-US" sz="2800" dirty="0">
                <a:solidFill>
                  <a:srgbClr val="000000"/>
                </a:solidFill>
              </a:rPr>
              <a:t>constructs </a:t>
            </a:r>
          </a:p>
        </p:txBody>
      </p:sp>
      <p:sp>
        <p:nvSpPr>
          <p:cNvPr id="11" name="Curved Right Arrow 10"/>
          <p:cNvSpPr/>
          <p:nvPr/>
        </p:nvSpPr>
        <p:spPr>
          <a:xfrm rot="21005718" flipH="1">
            <a:off x="6445626" y="2375035"/>
            <a:ext cx="1243251" cy="2400893"/>
          </a:xfrm>
          <a:prstGeom prst="curvedRightArrow">
            <a:avLst>
              <a:gd name="adj1" fmla="val 25000"/>
              <a:gd name="adj2" fmla="val 50000"/>
              <a:gd name="adj3" fmla="val 50816"/>
            </a:avLst>
          </a:prstGeom>
          <a:solidFill>
            <a:srgbClr val="FF6600"/>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quot;No&quot; Symbol 8"/>
          <p:cNvSpPr/>
          <p:nvPr/>
        </p:nvSpPr>
        <p:spPr>
          <a:xfrm>
            <a:off x="3352800" y="5410200"/>
            <a:ext cx="1143000" cy="1143000"/>
          </a:xfrm>
          <a:prstGeom prst="noSmoking">
            <a:avLst/>
          </a:prstGeom>
          <a:solidFill>
            <a:schemeClr val="tx1">
              <a:lumMod val="85000"/>
              <a:lumOff val="15000"/>
            </a:schemeClr>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789236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Scale>
                                      <p:cBhvr>
                                        <p:cTn id="1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5"/>
                                        </p:tgtEl>
                                        <p:attrNameLst>
                                          <p:attrName>ppt_x</p:attrName>
                                          <p:attrName>ppt_y</p:attrName>
                                        </p:attrNameLst>
                                      </p:cBhvr>
                                    </p:animMotion>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gtEl>
                                        <p:attrNameLst>
                                          <p:attrName>ppt_x</p:attrName>
                                          <p:attrName>ppt_y</p:attrName>
                                        </p:attrNameLst>
                                      </p:cBhvr>
                                    </p:animMotion>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ppt_h/2"/>
                                          </p:val>
                                        </p:tav>
                                        <p:tav tm="100000">
                                          <p:val>
                                            <p:strVal val="#ppt_y"/>
                                          </p:val>
                                        </p:tav>
                                      </p:tavLst>
                                    </p:anim>
                                    <p:anim calcmode="lin" valueType="num">
                                      <p:cBhvr>
                                        <p:cTn id="41" dur="500" fill="hold"/>
                                        <p:tgtEl>
                                          <p:spTgt spid="11"/>
                                        </p:tgtEl>
                                        <p:attrNameLst>
                                          <p:attrName>ppt_w</p:attrName>
                                        </p:attrNameLst>
                                      </p:cBhvr>
                                      <p:tavLst>
                                        <p:tav tm="0">
                                          <p:val>
                                            <p:strVal val="#ppt_w"/>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1"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a:solidFill>
            <a:srgbClr val="FF0000"/>
          </a:solidFill>
        </p:spPr>
        <p:style>
          <a:lnRef idx="0">
            <a:schemeClr val="accent1"/>
          </a:lnRef>
          <a:fillRef idx="3">
            <a:schemeClr val="accent1"/>
          </a:fillRef>
          <a:effectRef idx="3">
            <a:schemeClr val="accent1"/>
          </a:effectRef>
          <a:fontRef idx="minor">
            <a:schemeClr val="lt1"/>
          </a:fontRef>
        </p:style>
        <p:txBody>
          <a:bodyPr/>
          <a:lstStyle/>
          <a:p>
            <a:r>
              <a:rPr lang="en-US" b="1" dirty="0">
                <a:effectLst>
                  <a:outerShdw blurRad="38100" dist="38100" dir="2700000" algn="tl">
                    <a:srgbClr val="000000">
                      <a:alpha val="43137"/>
                    </a:srgbClr>
                  </a:outerShdw>
                </a:effectLst>
                <a:latin typeface="Calisto MT" panose="02040603050505030304" pitchFamily="18" charset="0"/>
              </a:rPr>
              <a:t>GOOD PHYSICIANS</a:t>
            </a:r>
          </a:p>
        </p:txBody>
      </p:sp>
      <p:sp>
        <p:nvSpPr>
          <p:cNvPr id="3" name="Content Placeholder 2"/>
          <p:cNvSpPr>
            <a:spLocks noGrp="1"/>
          </p:cNvSpPr>
          <p:nvPr>
            <p:ph idx="1"/>
          </p:nvPr>
        </p:nvSpPr>
        <p:spPr>
          <a:xfrm>
            <a:off x="457200" y="1066800"/>
            <a:ext cx="8229600" cy="2209800"/>
          </a:xfrm>
        </p:spPr>
        <p:txBody>
          <a:bodyPr>
            <a:normAutofit lnSpcReduction="10000"/>
          </a:bodyPr>
          <a:lstStyle/>
          <a:p>
            <a:r>
              <a:rPr lang="en-US" b="1" dirty="0">
                <a:latin typeface="Calibri" panose="020F0502020204030204" pitchFamily="34" charset="0"/>
              </a:rPr>
              <a:t>a noble profession…</a:t>
            </a:r>
          </a:p>
          <a:p>
            <a:r>
              <a:rPr lang="en-US" b="1" dirty="0">
                <a:latin typeface="Calibri" panose="020F0502020204030204" pitchFamily="34" charset="0"/>
              </a:rPr>
              <a:t>Mark 2.17  “It is not the healthy who need a doctor, but the sick”</a:t>
            </a:r>
          </a:p>
          <a:p>
            <a:r>
              <a:rPr lang="en-US" b="1" dirty="0">
                <a:latin typeface="Calibri" panose="020F0502020204030204" pitchFamily="34" charset="0"/>
              </a:rPr>
              <a:t>Col. 4.14  “Luke, the beloved physician”</a:t>
            </a:r>
          </a:p>
        </p:txBody>
      </p:sp>
      <p:sp>
        <p:nvSpPr>
          <p:cNvPr id="4" name="Title 1"/>
          <p:cNvSpPr txBox="1">
            <a:spLocks/>
          </p:cNvSpPr>
          <p:nvPr/>
        </p:nvSpPr>
        <p:spPr>
          <a:xfrm>
            <a:off x="457200" y="3352800"/>
            <a:ext cx="8229600" cy="990600"/>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lgn="ctr" eaLnBrk="1" fontAlgn="auto" hangingPunct="1">
              <a:spcAft>
                <a:spcPts val="0"/>
              </a:spcAft>
              <a:defRPr/>
            </a:pPr>
            <a:r>
              <a:rPr lang="en-US" sz="4400" b="1" dirty="0">
                <a:solidFill>
                  <a:srgbClr val="FFFFFF"/>
                </a:solidFill>
                <a:effectLst>
                  <a:outerShdw blurRad="38100" dist="38100" dir="2700000" algn="tl">
                    <a:srgbClr val="000000">
                      <a:alpha val="43137"/>
                    </a:srgbClr>
                  </a:outerShdw>
                </a:effectLst>
                <a:latin typeface="Calisto MT" panose="02040603050505030304" pitchFamily="18" charset="0"/>
              </a:rPr>
              <a:t>LTD. PHYSICIANS</a:t>
            </a:r>
          </a:p>
        </p:txBody>
      </p:sp>
      <p:sp>
        <p:nvSpPr>
          <p:cNvPr id="5" name="Content Placeholder 2"/>
          <p:cNvSpPr txBox="1">
            <a:spLocks/>
          </p:cNvSpPr>
          <p:nvPr/>
        </p:nvSpPr>
        <p:spPr>
          <a:xfrm>
            <a:off x="457200" y="4419600"/>
            <a:ext cx="8686800" cy="2438400"/>
          </a:xfrm>
          <a:prstGeom prst="rect">
            <a:avLst/>
          </a:prstGeom>
        </p:spPr>
        <p:txBody>
          <a:bodyPr vert="horz" lIns="91440" tIns="45720" rIns="91440" bIns="45720" rtlCol="0">
            <a:normAutofit/>
          </a:bodyPr>
          <a:lstStyle/>
          <a:p>
            <a:pPr marL="342900" indent="-342900" eaLnBrk="1" fontAlgn="auto" hangingPunct="1">
              <a:spcBef>
                <a:spcPct val="20000"/>
              </a:spcBef>
              <a:spcAft>
                <a:spcPts val="0"/>
              </a:spcAft>
              <a:buFont typeface="Arial" pitchFamily="34" charset="0"/>
              <a:buChar char="•"/>
              <a:defRPr/>
            </a:pPr>
            <a:r>
              <a:rPr lang="en-US" sz="3200" b="1" dirty="0">
                <a:solidFill>
                  <a:srgbClr val="000000"/>
                </a:solidFill>
                <a:latin typeface="Calibri" panose="020F0502020204030204" pitchFamily="34" charset="0"/>
              </a:rPr>
              <a:t>Mark 5.26                                                                  “who had suffered much under many physicians, and had spent all that she had,             and was no better but rather grew worse.”</a:t>
            </a:r>
          </a:p>
        </p:txBody>
      </p:sp>
    </p:spTree>
    <p:extLst>
      <p:ext uri="{BB962C8B-B14F-4D97-AF65-F5344CB8AC3E}">
        <p14:creationId xmlns:p14="http://schemas.microsoft.com/office/powerpoint/2010/main" val="3976160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133600"/>
          </a:xfrm>
        </p:spPr>
        <p:txBody>
          <a:bodyPr/>
          <a:lstStyle/>
          <a:p>
            <a:r>
              <a:rPr lang="en-US" sz="8000" b="1" dirty="0"/>
              <a:t>ADHD</a:t>
            </a:r>
          </a:p>
        </p:txBody>
      </p:sp>
      <p:sp>
        <p:nvSpPr>
          <p:cNvPr id="3" name="Down Arrow 2"/>
          <p:cNvSpPr/>
          <p:nvPr/>
        </p:nvSpPr>
        <p:spPr bwMode="auto">
          <a:xfrm>
            <a:off x="304800" y="2971800"/>
            <a:ext cx="2819400" cy="2286000"/>
          </a:xfrm>
          <a:prstGeom prst="downArrow">
            <a:avLst>
              <a:gd name="adj1" fmla="val 79102"/>
              <a:gd name="adj2" fmla="val 32222"/>
            </a:avLst>
          </a:prstGeom>
          <a:solidFill>
            <a:srgbClr val="00206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sz="2800" b="1" dirty="0">
              <a:solidFill>
                <a:srgbClr val="FFFFFF"/>
              </a:solidFill>
            </a:endParaRPr>
          </a:p>
          <a:p>
            <a:pPr algn="ctr"/>
            <a:r>
              <a:rPr lang="en-US" sz="2800" b="1" dirty="0">
                <a:solidFill>
                  <a:srgbClr val="FFFFFF"/>
                </a:solidFill>
              </a:rPr>
              <a:t>familial</a:t>
            </a:r>
          </a:p>
          <a:p>
            <a:pPr algn="ctr"/>
            <a:r>
              <a:rPr lang="en-US" sz="2800" b="1" dirty="0">
                <a:solidFill>
                  <a:srgbClr val="FFFFFF"/>
                </a:solidFill>
              </a:rPr>
              <a:t>component</a:t>
            </a:r>
          </a:p>
          <a:p>
            <a:pPr algn="ctr"/>
            <a:endParaRPr lang="en-US" sz="2800" b="1" dirty="0">
              <a:solidFill>
                <a:srgbClr val="FFFFFF"/>
              </a:solidFill>
            </a:endParaRPr>
          </a:p>
          <a:p>
            <a:pPr algn="ctr"/>
            <a:endParaRPr lang="en-US" sz="2800" b="1" dirty="0">
              <a:solidFill>
                <a:srgbClr val="FFFFFF"/>
              </a:solidFill>
            </a:endParaRPr>
          </a:p>
          <a:p>
            <a:pPr algn="ctr"/>
            <a:endParaRPr lang="en-US" sz="2800" b="1" dirty="0">
              <a:solidFill>
                <a:srgbClr val="FFFFFF"/>
              </a:solidFill>
            </a:endParaRPr>
          </a:p>
        </p:txBody>
      </p:sp>
      <p:sp>
        <p:nvSpPr>
          <p:cNvPr id="4" name="Down Arrow 3"/>
          <p:cNvSpPr/>
          <p:nvPr/>
        </p:nvSpPr>
        <p:spPr bwMode="auto">
          <a:xfrm>
            <a:off x="3200400" y="2971800"/>
            <a:ext cx="2819400" cy="2286000"/>
          </a:xfrm>
          <a:prstGeom prst="downArrow">
            <a:avLst>
              <a:gd name="adj1" fmla="val 79102"/>
              <a:gd name="adj2" fmla="val 32222"/>
            </a:avLst>
          </a:prstGeom>
          <a:solidFill>
            <a:srgbClr val="00206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b="1" dirty="0">
              <a:solidFill>
                <a:srgbClr val="000000"/>
              </a:solidFill>
            </a:endParaRPr>
          </a:p>
          <a:p>
            <a:pPr algn="ctr"/>
            <a:r>
              <a:rPr lang="en-US" sz="2800" b="1" dirty="0">
                <a:solidFill>
                  <a:srgbClr val="FFFFFF"/>
                </a:solidFill>
              </a:rPr>
              <a:t>training</a:t>
            </a:r>
          </a:p>
          <a:p>
            <a:pPr algn="ctr"/>
            <a:r>
              <a:rPr lang="en-US" sz="2800" b="1" dirty="0">
                <a:solidFill>
                  <a:srgbClr val="FFFFFF"/>
                </a:solidFill>
              </a:rPr>
              <a:t>component</a:t>
            </a:r>
          </a:p>
          <a:p>
            <a:pPr algn="ctr"/>
            <a:endParaRPr lang="en-US" sz="2800" b="1" dirty="0">
              <a:solidFill>
                <a:srgbClr val="FFFFFF"/>
              </a:solidFill>
            </a:endParaRPr>
          </a:p>
        </p:txBody>
      </p:sp>
      <p:sp>
        <p:nvSpPr>
          <p:cNvPr id="5" name="Down Arrow 4"/>
          <p:cNvSpPr/>
          <p:nvPr/>
        </p:nvSpPr>
        <p:spPr bwMode="auto">
          <a:xfrm>
            <a:off x="6019800" y="2971800"/>
            <a:ext cx="2819400" cy="2286000"/>
          </a:xfrm>
          <a:prstGeom prst="downArrow">
            <a:avLst>
              <a:gd name="adj1" fmla="val 79102"/>
              <a:gd name="adj2" fmla="val 32222"/>
            </a:avLst>
          </a:prstGeom>
          <a:solidFill>
            <a:srgbClr val="00206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b="1" dirty="0">
              <a:solidFill>
                <a:srgbClr val="000000"/>
              </a:solidFill>
            </a:endParaRPr>
          </a:p>
          <a:p>
            <a:pPr algn="ctr"/>
            <a:r>
              <a:rPr lang="en-US" sz="2800" b="1" dirty="0">
                <a:solidFill>
                  <a:srgbClr val="FFFFFF"/>
                </a:solidFill>
              </a:rPr>
              <a:t>gender</a:t>
            </a:r>
          </a:p>
          <a:p>
            <a:pPr algn="ctr"/>
            <a:r>
              <a:rPr lang="en-US" sz="2800" b="1" dirty="0">
                <a:solidFill>
                  <a:srgbClr val="FFFFFF"/>
                </a:solidFill>
              </a:rPr>
              <a:t>component</a:t>
            </a:r>
          </a:p>
        </p:txBody>
      </p:sp>
    </p:spTree>
    <p:extLst>
      <p:ext uri="{BB962C8B-B14F-4D97-AF65-F5344CB8AC3E}">
        <p14:creationId xmlns:p14="http://schemas.microsoft.com/office/powerpoint/2010/main" val="2043267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 y="1"/>
            <a:ext cx="9123809" cy="742951"/>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sz="2400" b="1" dirty="0">
                <a:solidFill>
                  <a:schemeClr val="bg1"/>
                </a:solidFill>
                <a:latin typeface="Arial Black" panose="020B0A04020102020204" pitchFamily="34" charset="0"/>
              </a:rPr>
              <a:t>NOV. 2014 </a:t>
            </a:r>
            <a:br>
              <a:rPr lang="en-US" sz="2400" b="1" dirty="0">
                <a:solidFill>
                  <a:schemeClr val="bg1"/>
                </a:solidFill>
                <a:latin typeface="Arial Black" panose="020B0A04020102020204" pitchFamily="34" charset="0"/>
              </a:rPr>
            </a:br>
            <a:r>
              <a:rPr lang="en-US" sz="2400" dirty="0">
                <a:solidFill>
                  <a:schemeClr val="bg1"/>
                </a:solidFill>
                <a:latin typeface="Calibri" panose="020F0502020204030204" pitchFamily="34" charset="0"/>
              </a:rPr>
              <a:t>http://time.com/3595712/the-5-trends-driving-the-surge-in-adhd/</a:t>
            </a:r>
          </a:p>
        </p:txBody>
      </p:sp>
      <p:pic>
        <p:nvPicPr>
          <p:cNvPr id="4" name="Picture 3"/>
          <p:cNvPicPr>
            <a:picLocks noChangeAspect="1"/>
          </p:cNvPicPr>
          <p:nvPr/>
        </p:nvPicPr>
        <p:blipFill>
          <a:blip r:embed="rId2"/>
          <a:stretch>
            <a:fillRect/>
          </a:stretch>
        </p:blipFill>
        <p:spPr>
          <a:xfrm>
            <a:off x="-19050" y="1143000"/>
            <a:ext cx="9123809" cy="5104763"/>
          </a:xfrm>
          <a:prstGeom prst="rect">
            <a:avLst/>
          </a:prstGeom>
        </p:spPr>
      </p:pic>
      <p:sp>
        <p:nvSpPr>
          <p:cNvPr id="6" name="Left Arrow Callout 5"/>
          <p:cNvSpPr/>
          <p:nvPr/>
        </p:nvSpPr>
        <p:spPr bwMode="auto">
          <a:xfrm rot="20067912">
            <a:off x="2338564" y="1826517"/>
            <a:ext cx="5145892" cy="1691275"/>
          </a:xfrm>
          <a:prstGeom prst="leftArrowCallout">
            <a:avLst>
              <a:gd name="adj1" fmla="val 25000"/>
              <a:gd name="adj2" fmla="val 25000"/>
              <a:gd name="adj3" fmla="val 25000"/>
              <a:gd name="adj4" fmla="val 82908"/>
            </a:avLst>
          </a:prstGeom>
          <a:solidFill>
            <a:srgbClr val="FFFF00"/>
          </a:solidFill>
          <a:ln w="9525" cap="flat" cmpd="sng" algn="ctr">
            <a:solidFill>
              <a:schemeClr val="tx1"/>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r>
              <a:rPr lang="en-US" b="1" dirty="0">
                <a:solidFill>
                  <a:srgbClr val="000000"/>
                </a:solidFill>
              </a:rPr>
              <a:t>Until recently, 90% of all Ritalin takers lived in the U.S. Now, America is home to only 75% of Ritalin users.</a:t>
            </a:r>
          </a:p>
        </p:txBody>
      </p:sp>
    </p:spTree>
    <p:extLst>
      <p:ext uri="{BB962C8B-B14F-4D97-AF65-F5344CB8AC3E}">
        <p14:creationId xmlns:p14="http://schemas.microsoft.com/office/powerpoint/2010/main" val="536643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394" y="-6823"/>
            <a:ext cx="9180394" cy="1107284"/>
          </a:xfrm>
          <a:prstGeom prst="rect">
            <a:avLst/>
          </a:prstGeom>
        </p:spPr>
      </p:pic>
      <p:pic>
        <p:nvPicPr>
          <p:cNvPr id="5" name="Picture 4"/>
          <p:cNvPicPr>
            <a:picLocks noChangeAspect="1"/>
          </p:cNvPicPr>
          <p:nvPr/>
        </p:nvPicPr>
        <p:blipFill>
          <a:blip r:embed="rId4"/>
          <a:stretch>
            <a:fillRect/>
          </a:stretch>
        </p:blipFill>
        <p:spPr>
          <a:xfrm>
            <a:off x="9586" y="1447800"/>
            <a:ext cx="8982014" cy="3886200"/>
          </a:xfrm>
          <a:prstGeom prst="rect">
            <a:avLst/>
          </a:prstGeom>
        </p:spPr>
      </p:pic>
      <p:sp>
        <p:nvSpPr>
          <p:cNvPr id="6" name="Flowchart: Process 5"/>
          <p:cNvSpPr/>
          <p:nvPr/>
        </p:nvSpPr>
        <p:spPr bwMode="auto">
          <a:xfrm>
            <a:off x="76200" y="4267200"/>
            <a:ext cx="6781800" cy="304800"/>
          </a:xfrm>
          <a:prstGeom prst="flowChartProcess">
            <a:avLst/>
          </a:prstGeom>
          <a:noFill/>
          <a:ln w="38100" cap="flat" cmpd="sng" algn="ctr">
            <a:solidFill>
              <a:srgbClr val="FF000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pic>
        <p:nvPicPr>
          <p:cNvPr id="7" name="Picture 6"/>
          <p:cNvPicPr>
            <a:picLocks noChangeAspect="1"/>
          </p:cNvPicPr>
          <p:nvPr/>
        </p:nvPicPr>
        <p:blipFill>
          <a:blip r:embed="rId5"/>
          <a:stretch>
            <a:fillRect/>
          </a:stretch>
        </p:blipFill>
        <p:spPr>
          <a:xfrm>
            <a:off x="862400" y="4662183"/>
            <a:ext cx="7824400" cy="2019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Left Arrow 11"/>
          <p:cNvSpPr/>
          <p:nvPr/>
        </p:nvSpPr>
        <p:spPr bwMode="auto">
          <a:xfrm>
            <a:off x="5518485" y="6294752"/>
            <a:ext cx="762000" cy="499897"/>
          </a:xfrm>
          <a:prstGeom prst="leftArrow">
            <a:avLst/>
          </a:prstGeom>
          <a:solidFill>
            <a:srgbClr val="00206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grpSp>
        <p:nvGrpSpPr>
          <p:cNvPr id="2" name="Group 1"/>
          <p:cNvGrpSpPr/>
          <p:nvPr/>
        </p:nvGrpSpPr>
        <p:grpSpPr>
          <a:xfrm>
            <a:off x="1390479" y="1997290"/>
            <a:ext cx="7296323" cy="4184196"/>
            <a:chOff x="1390477" y="1997289"/>
            <a:chExt cx="7296323" cy="4184196"/>
          </a:xfrm>
        </p:grpSpPr>
        <p:pic>
          <p:nvPicPr>
            <p:cNvPr id="8" name="Picture 7"/>
            <p:cNvPicPr>
              <a:picLocks noChangeAspect="1"/>
            </p:cNvPicPr>
            <p:nvPr/>
          </p:nvPicPr>
          <p:blipFill>
            <a:blip r:embed="rId6"/>
            <a:stretch>
              <a:fillRect/>
            </a:stretch>
          </p:blipFill>
          <p:spPr>
            <a:xfrm>
              <a:off x="1390477" y="1997289"/>
              <a:ext cx="7296323" cy="4184196"/>
            </a:xfrm>
            <a:prstGeom prst="rect">
              <a:avLst/>
            </a:prstGeom>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5" name="Left Arrow 14"/>
            <p:cNvSpPr/>
            <p:nvPr/>
          </p:nvSpPr>
          <p:spPr bwMode="auto">
            <a:xfrm>
              <a:off x="8077200" y="5397474"/>
              <a:ext cx="561190" cy="499897"/>
            </a:xfrm>
            <a:prstGeom prst="leftArrow">
              <a:avLst/>
            </a:prstGeom>
            <a:solidFill>
              <a:srgbClr val="00206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grpSp>
      <p:grpSp>
        <p:nvGrpSpPr>
          <p:cNvPr id="11" name="Group 10"/>
          <p:cNvGrpSpPr/>
          <p:nvPr/>
        </p:nvGrpSpPr>
        <p:grpSpPr>
          <a:xfrm>
            <a:off x="2" y="852529"/>
            <a:ext cx="9155647" cy="5237858"/>
            <a:chOff x="-4648200" y="890005"/>
            <a:chExt cx="9155647" cy="5237857"/>
          </a:xfrm>
        </p:grpSpPr>
        <p:pic>
          <p:nvPicPr>
            <p:cNvPr id="9" name="Picture 8"/>
            <p:cNvPicPr>
              <a:picLocks noChangeAspect="1"/>
            </p:cNvPicPr>
            <p:nvPr/>
          </p:nvPicPr>
          <p:blipFill>
            <a:blip r:embed="rId7"/>
            <a:stretch>
              <a:fillRect/>
            </a:stretch>
          </p:blipFill>
          <p:spPr>
            <a:xfrm>
              <a:off x="-4648200" y="890005"/>
              <a:ext cx="9155647" cy="3805159"/>
            </a:xfrm>
            <a:prstGeom prst="rect">
              <a:avLst/>
            </a:prstGeom>
          </p:spPr>
        </p:pic>
        <p:sp>
          <p:nvSpPr>
            <p:cNvPr id="10" name="Rectangle 9"/>
            <p:cNvSpPr/>
            <p:nvPr/>
          </p:nvSpPr>
          <p:spPr>
            <a:xfrm>
              <a:off x="-4648200" y="4650534"/>
              <a:ext cx="9102518" cy="1477328"/>
            </a:xfrm>
            <a:prstGeom prst="rect">
              <a:avLst/>
            </a:prstGeom>
            <a:solidFill>
              <a:schemeClr val="bg1"/>
            </a:solidFill>
          </p:spPr>
          <p:txBody>
            <a:bodyPr wrap="square">
              <a:spAutoFit/>
            </a:bodyPr>
            <a:lstStyle/>
            <a:p>
              <a:r>
                <a:rPr lang="en-US" sz="1800" dirty="0">
                  <a:solidFill>
                    <a:srgbClr val="000000"/>
                  </a:solidFill>
                </a:rPr>
                <a:t>Under this approach, parents, teachers, and other caregivers learn better ways to work with and relate to the child with ADHD. You will learn how to set and enforce rules, help your child understand what he needs to do, use discipline effectively, and encourage good behavior. Your child will learn better ways to control his behavior as a result. You will learn how to be more consistent</a:t>
              </a:r>
            </a:p>
          </p:txBody>
        </p:sp>
      </p:grpSp>
      <p:sp>
        <p:nvSpPr>
          <p:cNvPr id="14" name="Left Arrow 13"/>
          <p:cNvSpPr/>
          <p:nvPr/>
        </p:nvSpPr>
        <p:spPr bwMode="auto">
          <a:xfrm rot="864346">
            <a:off x="7077162" y="5651293"/>
            <a:ext cx="762000" cy="499897"/>
          </a:xfrm>
          <a:prstGeom prst="leftArrow">
            <a:avLst/>
          </a:prstGeom>
          <a:solidFill>
            <a:srgbClr val="00206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6" name="Rounded Rectangle 15"/>
          <p:cNvSpPr/>
          <p:nvPr/>
        </p:nvSpPr>
        <p:spPr bwMode="auto">
          <a:xfrm>
            <a:off x="5184636" y="1187813"/>
            <a:ext cx="3873578" cy="3469875"/>
          </a:xfrm>
          <a:prstGeom prst="roundRect">
            <a:avLst/>
          </a:prstGeom>
          <a:noFill/>
          <a:ln w="92075" cap="flat" cmpd="sng" algn="ctr">
            <a:solidFill>
              <a:srgbClr val="002060"/>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3" name="Oval 12"/>
          <p:cNvSpPr/>
          <p:nvPr/>
        </p:nvSpPr>
        <p:spPr bwMode="auto">
          <a:xfrm rot="21011097">
            <a:off x="1585342" y="1072071"/>
            <a:ext cx="3727544" cy="3745684"/>
          </a:xfrm>
          <a:prstGeom prst="ellipse">
            <a:avLst/>
          </a:prstGeom>
          <a:solidFill>
            <a:srgbClr val="002060"/>
          </a:solidFill>
          <a:ln w="9525" cap="flat" cmpd="sng" algn="ctr">
            <a:noFill/>
            <a:prstDash val="solid"/>
            <a:round/>
            <a:headEnd type="none" w="med" len="med"/>
            <a:tailEnd type="none" w="med" len="med"/>
          </a:ln>
          <a:effectLst>
            <a:outerShdw blurRad="184150" dist="241300" dir="9600000" sx="110000" sy="110000" algn="ctr">
              <a:srgbClr val="000000">
                <a:alpha val="45000"/>
              </a:srgbClr>
            </a:outerShdw>
          </a:effectLst>
          <a:scene3d>
            <a:camera prst="perspectiveRight"/>
            <a:lightRig rig="flood" dir="t">
              <a:rot lat="0" lon="0" rev="13800000"/>
            </a:lightRig>
          </a:scene3d>
          <a:sp3d extrusionH="107950" prstMaterial="plastic">
            <a:bevelT w="82550" h="63500" prst="divot"/>
            <a:bevelB/>
          </a:sp3d>
        </p:spPr>
        <p:txBody>
          <a:bodyPr vert="horz" wrap="square" lIns="91440" tIns="45720" rIns="91440" bIns="45720" numCol="1" rtlCol="0" anchor="t" anchorCtr="0" compatLnSpc="1">
            <a:prstTxWarp prst="textNoShape">
              <a:avLst/>
            </a:prstTxWarp>
          </a:bodyPr>
          <a:lstStyle/>
          <a:p>
            <a:pPr algn="ctr"/>
            <a:r>
              <a:rPr lang="en-US" sz="3200" b="1" dirty="0">
                <a:solidFill>
                  <a:srgbClr val="FFFFFF"/>
                </a:solidFill>
                <a:latin typeface="Arial Black" panose="020B0A04020102020204" pitchFamily="34" charset="0"/>
              </a:rPr>
              <a:t>WHY not</a:t>
            </a:r>
            <a:r>
              <a:rPr lang="en-US" sz="2800" b="1" dirty="0">
                <a:solidFill>
                  <a:srgbClr val="FFFFFF"/>
                </a:solidFill>
                <a:latin typeface="Arial Black" panose="020B0A04020102020204" pitchFamily="34" charset="0"/>
              </a:rPr>
              <a:t> </a:t>
            </a:r>
          </a:p>
          <a:p>
            <a:pPr algn="ctr"/>
            <a:r>
              <a:rPr lang="en-US" sz="3200" dirty="0">
                <a:solidFill>
                  <a:srgbClr val="FFFFFF"/>
                </a:solidFill>
              </a:rPr>
              <a:t>use such</a:t>
            </a:r>
          </a:p>
          <a:p>
            <a:pPr algn="ctr"/>
            <a:r>
              <a:rPr lang="en-US" sz="3200" dirty="0">
                <a:solidFill>
                  <a:srgbClr val="FFFFFF"/>
                </a:solidFill>
              </a:rPr>
              <a:t>therapy for childhood diseases</a:t>
            </a:r>
          </a:p>
          <a:p>
            <a:pPr algn="ctr"/>
            <a:r>
              <a:rPr lang="en-US" sz="4800" dirty="0">
                <a:solidFill>
                  <a:srgbClr val="FFFFFF"/>
                </a:solidFill>
                <a:latin typeface="Arial Black" panose="020B0A04020102020204" pitchFamily="34" charset="0"/>
              </a:rPr>
              <a:t>?</a:t>
            </a:r>
          </a:p>
        </p:txBody>
      </p:sp>
    </p:spTree>
    <p:extLst>
      <p:ext uri="{BB962C8B-B14F-4D97-AF65-F5344CB8AC3E}">
        <p14:creationId xmlns:p14="http://schemas.microsoft.com/office/powerpoint/2010/main" val="3505372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1+#ppt_w/2"/>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6"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31845"/>
            <a:ext cx="7934262" cy="6096000"/>
          </a:xfrm>
          <a:prstGeom prst="rect">
            <a:avLst/>
          </a:prstGeom>
        </p:spPr>
      </p:pic>
      <p:sp>
        <p:nvSpPr>
          <p:cNvPr id="5" name="Rectangle 4"/>
          <p:cNvSpPr/>
          <p:nvPr/>
        </p:nvSpPr>
        <p:spPr>
          <a:xfrm>
            <a:off x="0" y="6396337"/>
            <a:ext cx="9144000" cy="461665"/>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dirty="0">
                <a:solidFill>
                  <a:srgbClr val="000000"/>
                </a:solidFill>
              </a:rPr>
              <a:t>http://www.cdc.gov/ncbddd/adhd/diagnosis.html</a:t>
            </a:r>
          </a:p>
        </p:txBody>
      </p:sp>
      <p:pic>
        <p:nvPicPr>
          <p:cNvPr id="6" name="Picture 5"/>
          <p:cNvPicPr>
            <a:picLocks noChangeAspect="1"/>
          </p:cNvPicPr>
          <p:nvPr/>
        </p:nvPicPr>
        <p:blipFill>
          <a:blip r:embed="rId3"/>
          <a:stretch>
            <a:fillRect/>
          </a:stretch>
        </p:blipFill>
        <p:spPr>
          <a:xfrm>
            <a:off x="-35257" y="2057400"/>
            <a:ext cx="9179257" cy="28214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p:cNvPicPr>
            <a:picLocks noChangeAspect="1"/>
          </p:cNvPicPr>
          <p:nvPr/>
        </p:nvPicPr>
        <p:blipFill>
          <a:blip r:embed="rId4"/>
          <a:stretch>
            <a:fillRect/>
          </a:stretch>
        </p:blipFill>
        <p:spPr>
          <a:xfrm>
            <a:off x="0" y="685801"/>
            <a:ext cx="9201480" cy="5576291"/>
          </a:xfrm>
          <a:prstGeom prst="rect">
            <a:avLst/>
          </a:prstGeom>
        </p:spPr>
      </p:pic>
      <p:sp>
        <p:nvSpPr>
          <p:cNvPr id="11" name="Oval 10"/>
          <p:cNvSpPr/>
          <p:nvPr/>
        </p:nvSpPr>
        <p:spPr bwMode="auto">
          <a:xfrm>
            <a:off x="152400" y="1371600"/>
            <a:ext cx="12192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2" name="Oval 11"/>
          <p:cNvSpPr/>
          <p:nvPr/>
        </p:nvSpPr>
        <p:spPr bwMode="auto">
          <a:xfrm>
            <a:off x="1905000" y="2223868"/>
            <a:ext cx="4114800" cy="5334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3" name="Oval 12"/>
          <p:cNvSpPr/>
          <p:nvPr/>
        </p:nvSpPr>
        <p:spPr bwMode="auto">
          <a:xfrm>
            <a:off x="1905000" y="2907277"/>
            <a:ext cx="14478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4" name="Oval 13"/>
          <p:cNvSpPr/>
          <p:nvPr/>
        </p:nvSpPr>
        <p:spPr bwMode="auto">
          <a:xfrm>
            <a:off x="1081514" y="3191245"/>
            <a:ext cx="1814086"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5" name="Oval 14"/>
          <p:cNvSpPr/>
          <p:nvPr/>
        </p:nvSpPr>
        <p:spPr bwMode="auto">
          <a:xfrm>
            <a:off x="1471810" y="3510113"/>
            <a:ext cx="4014591"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6" name="Oval 15"/>
          <p:cNvSpPr/>
          <p:nvPr/>
        </p:nvSpPr>
        <p:spPr bwMode="auto">
          <a:xfrm>
            <a:off x="152400" y="4325092"/>
            <a:ext cx="8543862" cy="553801"/>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7" name="Oval 16"/>
          <p:cNvSpPr/>
          <p:nvPr/>
        </p:nvSpPr>
        <p:spPr bwMode="auto">
          <a:xfrm>
            <a:off x="548640" y="5014908"/>
            <a:ext cx="158496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pic>
        <p:nvPicPr>
          <p:cNvPr id="10" name="Picture 9"/>
          <p:cNvPicPr>
            <a:picLocks noChangeAspect="1"/>
          </p:cNvPicPr>
          <p:nvPr/>
        </p:nvPicPr>
        <p:blipFill>
          <a:blip r:embed="rId5"/>
          <a:stretch>
            <a:fillRect/>
          </a:stretch>
        </p:blipFill>
        <p:spPr>
          <a:xfrm>
            <a:off x="-143120" y="439007"/>
            <a:ext cx="9287120" cy="6631911"/>
          </a:xfrm>
          <a:prstGeom prst="rect">
            <a:avLst/>
          </a:prstGeom>
        </p:spPr>
      </p:pic>
      <p:sp>
        <p:nvSpPr>
          <p:cNvPr id="19" name="Oval 18"/>
          <p:cNvSpPr/>
          <p:nvPr/>
        </p:nvSpPr>
        <p:spPr bwMode="auto">
          <a:xfrm>
            <a:off x="548640" y="1347337"/>
            <a:ext cx="463296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0" name="Oval 19"/>
          <p:cNvSpPr/>
          <p:nvPr/>
        </p:nvSpPr>
        <p:spPr bwMode="auto">
          <a:xfrm>
            <a:off x="414434" y="2863443"/>
            <a:ext cx="4005166"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1" name="Oval 20"/>
          <p:cNvSpPr/>
          <p:nvPr/>
        </p:nvSpPr>
        <p:spPr bwMode="auto">
          <a:xfrm>
            <a:off x="457200" y="3810000"/>
            <a:ext cx="31242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2" name="Oval 21"/>
          <p:cNvSpPr/>
          <p:nvPr/>
        </p:nvSpPr>
        <p:spPr bwMode="auto">
          <a:xfrm>
            <a:off x="152400" y="460616"/>
            <a:ext cx="23622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3800550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5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5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5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normAutofit/>
          </a:bodyPr>
          <a:lstStyle/>
          <a:p>
            <a:r>
              <a:rPr lang="en-US" sz="4000" dirty="0">
                <a:solidFill>
                  <a:schemeClr val="bg1"/>
                </a:solidFill>
                <a:latin typeface="Calibri" panose="020F0502020204030204" pitchFamily="34" charset="0"/>
                <a:cs typeface="Arial" pitchFamily="34" charset="0"/>
              </a:rPr>
              <a:t>something I’ve needed </a:t>
            </a:r>
            <a:br>
              <a:rPr lang="en-US" sz="4000" dirty="0">
                <a:solidFill>
                  <a:schemeClr val="bg1"/>
                </a:solidFill>
                <a:latin typeface="Calibri" panose="020F0502020204030204" pitchFamily="34" charset="0"/>
                <a:cs typeface="Arial" pitchFamily="34" charset="0"/>
              </a:rPr>
            </a:br>
            <a:r>
              <a:rPr lang="en-US" sz="4000" dirty="0">
                <a:solidFill>
                  <a:schemeClr val="bg1"/>
                </a:solidFill>
                <a:latin typeface="Calibri" panose="020F0502020204030204" pitchFamily="34" charset="0"/>
                <a:cs typeface="Arial" pitchFamily="34" charset="0"/>
              </a:rPr>
              <a:t>&amp; would recommend:</a:t>
            </a:r>
            <a:br>
              <a:rPr lang="en-US" sz="6000" dirty="0">
                <a:solidFill>
                  <a:schemeClr val="bg1"/>
                </a:solidFill>
                <a:latin typeface="Calibri" panose="020F0502020204030204" pitchFamily="34" charset="0"/>
                <a:cs typeface="Arial" pitchFamily="34" charset="0"/>
              </a:rPr>
            </a:br>
            <a:r>
              <a:rPr lang="en-US" sz="6000" dirty="0">
                <a:solidFill>
                  <a:schemeClr val="bg1"/>
                </a:solidFill>
                <a:latin typeface="Calibri" panose="020F0502020204030204" pitchFamily="34" charset="0"/>
                <a:cs typeface="Arial" pitchFamily="34" charset="0"/>
              </a:rPr>
              <a:t>the improvement game</a:t>
            </a:r>
            <a:br>
              <a:rPr lang="en-US" sz="6000" dirty="0">
                <a:solidFill>
                  <a:schemeClr val="bg1"/>
                </a:solidFill>
                <a:latin typeface="Calibri" panose="020F0502020204030204" pitchFamily="34" charset="0"/>
                <a:cs typeface="Arial" pitchFamily="34" charset="0"/>
              </a:rPr>
            </a:br>
            <a:br>
              <a:rPr lang="en-US" sz="6000" dirty="0">
                <a:solidFill>
                  <a:schemeClr val="bg1"/>
                </a:solidFill>
                <a:latin typeface="Calibri" panose="020F0502020204030204" pitchFamily="34" charset="0"/>
                <a:cs typeface="Arial" pitchFamily="34" charset="0"/>
              </a:rPr>
            </a:br>
            <a:br>
              <a:rPr lang="en-US" sz="6000" dirty="0">
                <a:solidFill>
                  <a:schemeClr val="bg1"/>
                </a:solidFill>
                <a:latin typeface="Calibri" panose="020F0502020204030204" pitchFamily="34" charset="0"/>
                <a:cs typeface="Arial" pitchFamily="34" charset="0"/>
              </a:rPr>
            </a:br>
            <a:br>
              <a:rPr lang="en-US" sz="6000" dirty="0">
                <a:solidFill>
                  <a:schemeClr val="bg1"/>
                </a:solidFill>
                <a:latin typeface="Calibri" panose="020F0502020204030204" pitchFamily="34" charset="0"/>
                <a:cs typeface="Arial" pitchFamily="34" charset="0"/>
              </a:rPr>
            </a:br>
            <a:br>
              <a:rPr lang="en-US" sz="6000" dirty="0">
                <a:solidFill>
                  <a:schemeClr val="bg1"/>
                </a:solidFill>
                <a:latin typeface="Calibri" panose="020F0502020204030204" pitchFamily="34" charset="0"/>
                <a:cs typeface="Arial" pitchFamily="34" charset="0"/>
              </a:rPr>
            </a:br>
            <a:endParaRPr lang="en-US" sz="6000" dirty="0">
              <a:solidFill>
                <a:schemeClr val="bg1"/>
              </a:solidFill>
              <a:latin typeface="Calibri" panose="020F0502020204030204"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509266" cy="436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991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style>
          <a:lnRef idx="0">
            <a:schemeClr val="dk1"/>
          </a:lnRef>
          <a:fillRef idx="3">
            <a:schemeClr val="dk1"/>
          </a:fillRef>
          <a:effectRef idx="3">
            <a:schemeClr val="dk1"/>
          </a:effectRef>
          <a:fontRef idx="minor">
            <a:schemeClr val="lt1"/>
          </a:fontRef>
        </p:style>
        <p:txBody>
          <a:bodyPr anchor="ctr"/>
          <a:lstStyle/>
          <a:p>
            <a:endParaRPr lang="en-US" dirty="0">
              <a:solidFill>
                <a:schemeClr val="bg1"/>
              </a:solidFill>
            </a:endParaRPr>
          </a:p>
        </p:txBody>
      </p:sp>
      <p:sp>
        <p:nvSpPr>
          <p:cNvPr id="2" name="Title 1"/>
          <p:cNvSpPr>
            <a:spLocks noGrp="1"/>
          </p:cNvSpPr>
          <p:nvPr>
            <p:ph type="ctrTitle"/>
          </p:nvPr>
        </p:nvSpPr>
        <p:spPr>
          <a:xfrm>
            <a:off x="152400" y="5867400"/>
            <a:ext cx="8839200" cy="838200"/>
          </a:xfrm>
          <a:solidFill>
            <a:srgbClr val="0000CC"/>
          </a:solidFill>
        </p:spPr>
        <p:style>
          <a:lnRef idx="0">
            <a:schemeClr val="accent1"/>
          </a:lnRef>
          <a:fillRef idx="3">
            <a:schemeClr val="accent1"/>
          </a:fillRef>
          <a:effectRef idx="3">
            <a:schemeClr val="accent1"/>
          </a:effectRef>
          <a:fontRef idx="minor">
            <a:schemeClr val="lt1"/>
          </a:fontRef>
        </p:style>
        <p:txBody>
          <a:bodyPr/>
          <a:lstStyle/>
          <a:p>
            <a:r>
              <a:rPr lang="en-US" dirty="0"/>
              <a:t>www.cdc.gov</a:t>
            </a:r>
          </a:p>
        </p:txBody>
      </p:sp>
      <p:pic>
        <p:nvPicPr>
          <p:cNvPr id="46082" name="Picture 2"/>
          <p:cNvPicPr>
            <a:picLocks noChangeAspect="1" noChangeArrowheads="1"/>
          </p:cNvPicPr>
          <p:nvPr/>
        </p:nvPicPr>
        <p:blipFill>
          <a:blip r:embed="rId3"/>
          <a:srcRect/>
          <a:stretch>
            <a:fillRect/>
          </a:stretch>
        </p:blipFill>
        <p:spPr bwMode="auto">
          <a:xfrm>
            <a:off x="152402" y="152400"/>
            <a:ext cx="8731169" cy="5562600"/>
          </a:xfrm>
          <a:prstGeom prst="rect">
            <a:avLst/>
          </a:prstGeom>
          <a:noFill/>
          <a:ln w="9525">
            <a:noFill/>
            <a:miter lim="800000"/>
            <a:headEnd/>
            <a:tailEnd/>
          </a:ln>
          <a:effectLst>
            <a:outerShdw blurRad="50800" dist="50800" dir="5400000" algn="ctr" rotWithShape="0">
              <a:srgbClr val="000000"/>
            </a:outerShdw>
          </a:effectLst>
        </p:spPr>
      </p:pic>
      <p:sp>
        <p:nvSpPr>
          <p:cNvPr id="10" name="Pentagon 9"/>
          <p:cNvSpPr/>
          <p:nvPr/>
        </p:nvSpPr>
        <p:spPr>
          <a:xfrm flipH="1">
            <a:off x="762000" y="1219200"/>
            <a:ext cx="7162800" cy="1828800"/>
          </a:xfrm>
          <a:prstGeom prst="homePlate">
            <a:avLst/>
          </a:prstGeom>
          <a:solidFill>
            <a:srgbClr val="FFFF00"/>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a:solidFill>
                  <a:srgbClr val="000000"/>
                </a:solidFill>
                <a:latin typeface="Arial Narrow" pitchFamily="34" charset="0"/>
              </a:rPr>
              <a:t>1. Often does not give close attention to details or makes careless mistakes in schoolwork, work, or other activities. </a:t>
            </a:r>
          </a:p>
        </p:txBody>
      </p:sp>
      <p:sp>
        <p:nvSpPr>
          <p:cNvPr id="12" name="Pentagon 11"/>
          <p:cNvSpPr/>
          <p:nvPr/>
        </p:nvSpPr>
        <p:spPr>
          <a:xfrm flipH="1">
            <a:off x="762000" y="1447800"/>
            <a:ext cx="7239000" cy="1905000"/>
          </a:xfrm>
          <a:prstGeom prst="homePlate">
            <a:avLst/>
          </a:prstGeom>
          <a:solidFill>
            <a:srgbClr val="0000CC"/>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FFFFFF"/>
                </a:solidFill>
                <a:latin typeface="Arial Narrow" pitchFamily="34" charset="0"/>
              </a:rPr>
              <a:t>2. Often has trouble keeping attention on tasks or play activities. </a:t>
            </a:r>
          </a:p>
        </p:txBody>
      </p:sp>
      <p:sp>
        <p:nvSpPr>
          <p:cNvPr id="13" name="Pentagon 12"/>
          <p:cNvSpPr/>
          <p:nvPr/>
        </p:nvSpPr>
        <p:spPr>
          <a:xfrm flipH="1">
            <a:off x="762000" y="1905000"/>
            <a:ext cx="7239000" cy="1676400"/>
          </a:xfrm>
          <a:prstGeom prst="homePlate">
            <a:avLst/>
          </a:prstGeom>
          <a:solidFill>
            <a:srgbClr val="FFFF00"/>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000000"/>
                </a:solidFill>
              </a:rPr>
              <a:t>3. Often does not seem to listen when spoken to directly. </a:t>
            </a:r>
            <a:endParaRPr lang="en-US" sz="3600" dirty="0">
              <a:solidFill>
                <a:srgbClr val="000000"/>
              </a:solidFill>
              <a:latin typeface="Arial Narrow" pitchFamily="34" charset="0"/>
            </a:endParaRPr>
          </a:p>
        </p:txBody>
      </p:sp>
      <p:sp>
        <p:nvSpPr>
          <p:cNvPr id="14" name="Pentagon 13"/>
          <p:cNvSpPr/>
          <p:nvPr/>
        </p:nvSpPr>
        <p:spPr>
          <a:xfrm flipH="1">
            <a:off x="762000" y="2133600"/>
            <a:ext cx="7848600" cy="2362200"/>
          </a:xfrm>
          <a:prstGeom prst="homePlate">
            <a:avLst/>
          </a:prstGeom>
          <a:solidFill>
            <a:srgbClr val="0000CC"/>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FFFFFF"/>
                </a:solidFill>
              </a:rPr>
              <a:t>4. </a:t>
            </a:r>
            <a:r>
              <a:rPr lang="en-US" sz="3200" dirty="0">
                <a:solidFill>
                  <a:srgbClr val="FFFFFF"/>
                </a:solidFill>
              </a:rPr>
              <a:t>Often does not follow through on instructions and fails to finish schoolwork, chores, or duties in the workplace </a:t>
            </a:r>
            <a:r>
              <a:rPr lang="en-US" sz="2000" dirty="0">
                <a:solidFill>
                  <a:srgbClr val="FFFFFF"/>
                </a:solidFill>
              </a:rPr>
              <a:t>(not due to oppositional behavior or failure to understand instructions). </a:t>
            </a:r>
            <a:endParaRPr lang="en-US" sz="2000" dirty="0">
              <a:solidFill>
                <a:srgbClr val="FFFFFF"/>
              </a:solidFill>
              <a:latin typeface="Arial Narrow" pitchFamily="34" charset="0"/>
            </a:endParaRPr>
          </a:p>
        </p:txBody>
      </p:sp>
      <p:sp>
        <p:nvSpPr>
          <p:cNvPr id="15" name="Pentagon 14"/>
          <p:cNvSpPr/>
          <p:nvPr/>
        </p:nvSpPr>
        <p:spPr>
          <a:xfrm flipH="1">
            <a:off x="762000" y="2895600"/>
            <a:ext cx="7848600" cy="1600200"/>
          </a:xfrm>
          <a:prstGeom prst="homePlate">
            <a:avLst/>
          </a:prstGeom>
          <a:solidFill>
            <a:srgbClr val="FFFF00"/>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000000"/>
                </a:solidFill>
              </a:rPr>
              <a:t>5. Often has trouble organizing activities. </a:t>
            </a:r>
            <a:endParaRPr lang="en-US" sz="3200" dirty="0">
              <a:solidFill>
                <a:srgbClr val="000000"/>
              </a:solidFill>
              <a:latin typeface="Arial Narrow" pitchFamily="34" charset="0"/>
            </a:endParaRPr>
          </a:p>
        </p:txBody>
      </p:sp>
      <p:sp>
        <p:nvSpPr>
          <p:cNvPr id="16" name="Pentagon 15"/>
          <p:cNvSpPr/>
          <p:nvPr/>
        </p:nvSpPr>
        <p:spPr>
          <a:xfrm flipH="1">
            <a:off x="762000" y="3200400"/>
            <a:ext cx="7696200" cy="2209800"/>
          </a:xfrm>
          <a:prstGeom prst="homePlate">
            <a:avLst/>
          </a:prstGeom>
          <a:solidFill>
            <a:srgbClr val="0000CC"/>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a:solidFill>
                  <a:srgbClr val="FFFFFF"/>
                </a:solidFill>
              </a:rPr>
              <a:t>6. Often avoids, dislikes, or                         doesn't want to do things that take a lot of mental effort for a long period of time </a:t>
            </a:r>
            <a:r>
              <a:rPr lang="en-US" dirty="0">
                <a:solidFill>
                  <a:srgbClr val="FFFFFF"/>
                </a:solidFill>
              </a:rPr>
              <a:t>(such as schoolwork or homework).</a:t>
            </a:r>
            <a:endParaRPr lang="en-US" dirty="0">
              <a:solidFill>
                <a:srgbClr val="FFFFFF"/>
              </a:solidFill>
              <a:latin typeface="Arial Narrow" pitchFamily="34" charset="0"/>
            </a:endParaRPr>
          </a:p>
        </p:txBody>
      </p:sp>
      <p:sp>
        <p:nvSpPr>
          <p:cNvPr id="18" name="Pentagon 17"/>
          <p:cNvSpPr/>
          <p:nvPr/>
        </p:nvSpPr>
        <p:spPr>
          <a:xfrm flipH="1">
            <a:off x="762000" y="3581400"/>
            <a:ext cx="7848600" cy="2209800"/>
          </a:xfrm>
          <a:prstGeom prst="homePlate">
            <a:avLst/>
          </a:prstGeom>
          <a:solidFill>
            <a:srgbClr val="FFFF00"/>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000000"/>
                </a:solidFill>
              </a:rPr>
              <a:t>   7. Often loses things needed for tasks and activities </a:t>
            </a:r>
            <a:r>
              <a:rPr lang="en-US" dirty="0">
                <a:solidFill>
                  <a:srgbClr val="000000"/>
                </a:solidFill>
              </a:rPr>
              <a:t>(e.g. toys, school assignments, pencils, books, or tools).</a:t>
            </a:r>
            <a:endParaRPr lang="en-US" dirty="0">
              <a:solidFill>
                <a:srgbClr val="000000"/>
              </a:solidFill>
              <a:latin typeface="Arial Narrow" pitchFamily="34" charset="0"/>
            </a:endParaRPr>
          </a:p>
        </p:txBody>
      </p:sp>
      <p:sp>
        <p:nvSpPr>
          <p:cNvPr id="19" name="Pentagon 18"/>
          <p:cNvSpPr/>
          <p:nvPr/>
        </p:nvSpPr>
        <p:spPr>
          <a:xfrm flipH="1">
            <a:off x="762000" y="4267200"/>
            <a:ext cx="7848600" cy="1524000"/>
          </a:xfrm>
          <a:prstGeom prst="homePlate">
            <a:avLst/>
          </a:prstGeom>
          <a:solidFill>
            <a:srgbClr val="0000CC"/>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FFFFFF"/>
                </a:solidFill>
              </a:rPr>
              <a:t>8. Is often easily</a:t>
            </a:r>
          </a:p>
          <a:p>
            <a:pPr algn="ctr"/>
            <a:r>
              <a:rPr lang="en-US" sz="3600" dirty="0">
                <a:solidFill>
                  <a:srgbClr val="FFFFFF"/>
                </a:solidFill>
              </a:rPr>
              <a:t>distracted</a:t>
            </a:r>
            <a:endParaRPr lang="en-US" sz="3600" dirty="0">
              <a:solidFill>
                <a:srgbClr val="FFFFFF"/>
              </a:solidFill>
              <a:latin typeface="Arial Narrow" pitchFamily="34" charset="0"/>
            </a:endParaRPr>
          </a:p>
        </p:txBody>
      </p:sp>
      <p:sp>
        <p:nvSpPr>
          <p:cNvPr id="20" name="Pentagon 19"/>
          <p:cNvSpPr/>
          <p:nvPr/>
        </p:nvSpPr>
        <p:spPr>
          <a:xfrm flipH="1">
            <a:off x="685800" y="4495800"/>
            <a:ext cx="7848600" cy="2057400"/>
          </a:xfrm>
          <a:prstGeom prst="homePlate">
            <a:avLst/>
          </a:prstGeom>
          <a:solidFill>
            <a:srgbClr val="FFFF00"/>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000000"/>
                </a:solidFill>
              </a:rPr>
              <a:t>   9.    Is often forgetful</a:t>
            </a:r>
          </a:p>
          <a:p>
            <a:pPr algn="ctr"/>
            <a:r>
              <a:rPr lang="en-US" sz="3600" dirty="0">
                <a:solidFill>
                  <a:srgbClr val="000000"/>
                </a:solidFill>
              </a:rPr>
              <a:t>in daily activities.  </a:t>
            </a:r>
            <a:endParaRPr lang="en-US" dirty="0">
              <a:solidFill>
                <a:srgbClr val="000000"/>
              </a:solidFill>
              <a:latin typeface="Arial Narrow" pitchFamily="34" charset="0"/>
            </a:endParaRPr>
          </a:p>
        </p:txBody>
      </p:sp>
    </p:spTree>
    <p:extLst>
      <p:ext uri="{BB962C8B-B14F-4D97-AF65-F5344CB8AC3E}">
        <p14:creationId xmlns:p14="http://schemas.microsoft.com/office/powerpoint/2010/main" val="152786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 calcmode="lin" valueType="num">
                                      <p:cBhvr>
                                        <p:cTn id="17" dur="500" fill="hold"/>
                                        <p:tgtEl>
                                          <p:spTgt spid="12"/>
                                        </p:tgtEl>
                                        <p:attrNameLst>
                                          <p:attrName>style.rotation</p:attrName>
                                        </p:attrNameLst>
                                      </p:cBhvr>
                                      <p:tavLst>
                                        <p:tav tm="0">
                                          <p:val>
                                            <p:fltVal val="360"/>
                                          </p:val>
                                        </p:tav>
                                        <p:tav tm="100000">
                                          <p:val>
                                            <p:fltVal val="0"/>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 calcmode="lin" valueType="num">
                                      <p:cBhvr>
                                        <p:cTn id="25" dur="500" fill="hold"/>
                                        <p:tgtEl>
                                          <p:spTgt spid="13"/>
                                        </p:tgtEl>
                                        <p:attrNameLst>
                                          <p:attrName>style.rotation</p:attrName>
                                        </p:attrNameLst>
                                      </p:cBhvr>
                                      <p:tavLst>
                                        <p:tav tm="0">
                                          <p:val>
                                            <p:fltVal val="360"/>
                                          </p:val>
                                        </p:tav>
                                        <p:tav tm="100000">
                                          <p:val>
                                            <p:fltVal val="0"/>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style.rotation</p:attrName>
                                        </p:attrNameLst>
                                      </p:cBhvr>
                                      <p:tavLst>
                                        <p:tav tm="0">
                                          <p:val>
                                            <p:fltVal val="360"/>
                                          </p:val>
                                        </p:tav>
                                        <p:tav tm="100000">
                                          <p:val>
                                            <p:fltVal val="0"/>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 calcmode="lin" valueType="num">
                                      <p:cBhvr>
                                        <p:cTn id="49" dur="500" fill="hold"/>
                                        <p:tgtEl>
                                          <p:spTgt spid="16"/>
                                        </p:tgtEl>
                                        <p:attrNameLst>
                                          <p:attrName>style.rotation</p:attrName>
                                        </p:attrNameLst>
                                      </p:cBhvr>
                                      <p:tavLst>
                                        <p:tav tm="0">
                                          <p:val>
                                            <p:fltVal val="360"/>
                                          </p:val>
                                        </p:tav>
                                        <p:tav tm="100000">
                                          <p:val>
                                            <p:fltVal val="0"/>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 calcmode="lin" valueType="num">
                                      <p:cBhvr>
                                        <p:cTn id="57" dur="500" fill="hold"/>
                                        <p:tgtEl>
                                          <p:spTgt spid="18"/>
                                        </p:tgtEl>
                                        <p:attrNameLst>
                                          <p:attrName>style.rotation</p:attrName>
                                        </p:attrNameLst>
                                      </p:cBhvr>
                                      <p:tavLst>
                                        <p:tav tm="0">
                                          <p:val>
                                            <p:fltVal val="360"/>
                                          </p:val>
                                        </p:tav>
                                        <p:tav tm="100000">
                                          <p:val>
                                            <p:fltVal val="0"/>
                                          </p:val>
                                        </p:tav>
                                      </p:tavLst>
                                    </p:anim>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 calcmode="lin" valueType="num">
                                      <p:cBhvr>
                                        <p:cTn id="65" dur="500" fill="hold"/>
                                        <p:tgtEl>
                                          <p:spTgt spid="19"/>
                                        </p:tgtEl>
                                        <p:attrNameLst>
                                          <p:attrName>style.rotation</p:attrName>
                                        </p:attrNameLst>
                                      </p:cBhvr>
                                      <p:tavLst>
                                        <p:tav tm="0">
                                          <p:val>
                                            <p:fltVal val="360"/>
                                          </p:val>
                                        </p:tav>
                                        <p:tav tm="100000">
                                          <p:val>
                                            <p:fltVal val="0"/>
                                          </p:val>
                                        </p:tav>
                                      </p:tavLst>
                                    </p:anim>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 calcmode="lin" valueType="num">
                                      <p:cBhvr>
                                        <p:cTn id="73" dur="500" fill="hold"/>
                                        <p:tgtEl>
                                          <p:spTgt spid="20"/>
                                        </p:tgtEl>
                                        <p:attrNameLst>
                                          <p:attrName>style.rotation</p:attrName>
                                        </p:attrNameLst>
                                      </p:cBhvr>
                                      <p:tavLst>
                                        <p:tav tm="0">
                                          <p:val>
                                            <p:fltVal val="360"/>
                                          </p:val>
                                        </p:tav>
                                        <p:tav tm="100000">
                                          <p:val>
                                            <p:fltVal val="0"/>
                                          </p:val>
                                        </p:tav>
                                      </p:tavLst>
                                    </p:anim>
                                    <p:animEffect transition="in" filter="fade">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endParaRPr lang="en-US" sz="2800" dirty="0">
              <a:solidFill>
                <a:srgbClr val="0000CC"/>
              </a:solidFill>
              <a:latin typeface="Arial Narrow" pitchFamily="34" charset="0"/>
            </a:endParaRPr>
          </a:p>
          <a:p>
            <a:r>
              <a:rPr lang="en-US" sz="3400" b="1" dirty="0">
                <a:latin typeface="Arial" pitchFamily="34" charset="0"/>
                <a:cs typeface="Arial" pitchFamily="34" charset="0"/>
              </a:rPr>
              <a:t>Research shows no long term benefit from ADHD medication 	</a:t>
            </a:r>
            <a:r>
              <a:rPr lang="en-US" sz="2800" b="1" dirty="0">
                <a:latin typeface="Arial" pitchFamily="34" charset="0"/>
                <a:cs typeface="Arial" pitchFamily="34" charset="0"/>
              </a:rPr>
              <a:t>           – abc.net (</a:t>
            </a:r>
            <a:r>
              <a:rPr lang="en-US" sz="2800" b="1" dirty="0" err="1">
                <a:latin typeface="Arial" pitchFamily="34" charset="0"/>
                <a:cs typeface="Arial" pitchFamily="34" charset="0"/>
              </a:rPr>
              <a:t>australian</a:t>
            </a:r>
            <a:r>
              <a:rPr lang="en-US" sz="2800" b="1" dirty="0">
                <a:latin typeface="Arial" pitchFamily="34" charset="0"/>
                <a:cs typeface="Arial" pitchFamily="34" charset="0"/>
              </a:rPr>
              <a:t> TV) </a:t>
            </a:r>
            <a:r>
              <a:rPr lang="en-US" sz="2800" b="1" dirty="0">
                <a:solidFill>
                  <a:srgbClr val="0000CC"/>
                </a:solidFill>
              </a:rPr>
              <a:t>abc.net.au/</a:t>
            </a:r>
            <a:r>
              <a:rPr lang="en-US" sz="2800" b="1" dirty="0" err="1">
                <a:solidFill>
                  <a:srgbClr val="0000CC"/>
                </a:solidFill>
              </a:rPr>
              <a:t>worldtoday</a:t>
            </a:r>
            <a:r>
              <a:rPr lang="en-US" sz="2800" b="1" dirty="0">
                <a:solidFill>
                  <a:srgbClr val="0000CC"/>
                </a:solidFill>
              </a:rPr>
              <a:t>/content/2007/s2089497.htm</a:t>
            </a:r>
          </a:p>
          <a:p>
            <a:endParaRPr lang="en-US" sz="1100" dirty="0">
              <a:solidFill>
                <a:srgbClr val="0000CC"/>
              </a:solidFill>
            </a:endParaRPr>
          </a:p>
          <a:p>
            <a:r>
              <a:rPr lang="en-US" sz="3600" b="1" dirty="0">
                <a:latin typeface="Arial Narrow" pitchFamily="34" charset="0"/>
              </a:rPr>
              <a:t>Professor William Pelham from the State University of New York at Buffalo has been involved in a national study on ADHD treatment since the 1990s.</a:t>
            </a:r>
            <a:br>
              <a:rPr lang="en-US" sz="2800" b="1" dirty="0">
                <a:latin typeface="Arial Narrow" pitchFamily="34" charset="0"/>
              </a:rPr>
            </a:br>
            <a:r>
              <a:rPr lang="en-US" sz="2800" b="1" dirty="0">
                <a:latin typeface="Arial Narrow" pitchFamily="34" charset="0"/>
              </a:rPr>
              <a:t>WILLIAM PELHAM: </a:t>
            </a:r>
            <a:r>
              <a:rPr lang="en-US" sz="2800" dirty="0">
                <a:latin typeface="Arial Narrow" pitchFamily="34" charset="0"/>
              </a:rPr>
              <a:t>							        </a:t>
            </a:r>
            <a:r>
              <a:rPr lang="en-US" sz="3400" dirty="0">
                <a:latin typeface="Arial Narrow" pitchFamily="34" charset="0"/>
              </a:rPr>
              <a:t>We published a report in 1999 that appeared to suggest that medication was the best way to treat children with ADHD. Other treatments were also good, that is a psychosocial approach, training parents and children and teachers how to work together, but medication appeared to be a bit better and we published that. </a:t>
            </a:r>
            <a:br>
              <a:rPr lang="en-US" sz="3400" dirty="0">
                <a:latin typeface="Arial Narrow" pitchFamily="34" charset="0"/>
              </a:rPr>
            </a:br>
            <a:r>
              <a:rPr lang="en-US" sz="3400" dirty="0">
                <a:latin typeface="Arial Narrow" pitchFamily="34" charset="0"/>
              </a:rPr>
              <a:t>And then a year later did follow up, and two years later did another follow up, and that was just reported. And each time we did follow up, the effects of medication were less and less. And this last follow up, we can no longer detect any beneficial effects of medication.</a:t>
            </a:r>
            <a:r>
              <a:rPr lang="en-US" sz="3400" dirty="0"/>
              <a:t> </a:t>
            </a:r>
          </a:p>
          <a:p>
            <a:r>
              <a:rPr lang="en-US" sz="2800" i="1" dirty="0"/>
              <a:t>The explosion in ADHD diagnosis and treatment with stimulants such as Ritalin (Methylphenidate) represents the greatest medical catastrophe since Thalidomide  </a:t>
            </a:r>
            <a:r>
              <a:rPr lang="en-US" sz="2800" dirty="0"/>
              <a:t>                                      </a:t>
            </a:r>
            <a:r>
              <a:rPr lang="en-US" sz="2800" b="1" i="1" dirty="0"/>
              <a:t>-</a:t>
            </a:r>
            <a:r>
              <a:rPr lang="en-US" sz="2800" b="1" i="1" dirty="0" err="1">
                <a:latin typeface="Arial Narrow" pitchFamily="34" charset="0"/>
              </a:rPr>
              <a:t>B.Turner</a:t>
            </a:r>
            <a:r>
              <a:rPr lang="en-US" sz="2800" b="1" i="1" dirty="0">
                <a:latin typeface="Arial Narrow" pitchFamily="34" charset="0"/>
              </a:rPr>
              <a:t> Lecturer in Legal Studies in Forensic Science in the Department of Biological Sciences, University of Lincoln, UK,  </a:t>
            </a:r>
            <a:r>
              <a:rPr lang="en-US" sz="2800" b="1" i="1" dirty="0">
                <a:solidFill>
                  <a:srgbClr val="0000CC"/>
                </a:solidFill>
                <a:latin typeface="Arial Narrow" pitchFamily="34" charset="0"/>
              </a:rPr>
              <a:t>counselingonlinesite.com/blog/archives/2009_03_01</a:t>
            </a:r>
          </a:p>
          <a:p>
            <a:r>
              <a:rPr lang="en-US" sz="2800" dirty="0">
                <a:solidFill>
                  <a:srgbClr val="0000CC"/>
                </a:solidFill>
                <a:latin typeface="Arial Narrow" pitchFamily="34" charset="0"/>
              </a:rPr>
              <a:t>PBS.COM   &gt; search:  BRAIN POLITICS</a:t>
            </a:r>
            <a:endParaRPr lang="en-US" sz="2000" dirty="0">
              <a:solidFill>
                <a:srgbClr val="0000CC"/>
              </a:solidFill>
              <a:latin typeface="Arial Narrow" pitchFamily="34" charset="0"/>
            </a:endParaRPr>
          </a:p>
        </p:txBody>
      </p:sp>
    </p:spTree>
    <p:extLst>
      <p:ext uri="{BB962C8B-B14F-4D97-AF65-F5344CB8AC3E}">
        <p14:creationId xmlns:p14="http://schemas.microsoft.com/office/powerpoint/2010/main" val="1326775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0" y="-26157"/>
            <a:ext cx="9144000" cy="2166761"/>
          </a:xfrm>
          <a:prstGeom prst="rect">
            <a:avLst/>
          </a:prstGeom>
        </p:spPr>
      </p:pic>
      <p:pic>
        <p:nvPicPr>
          <p:cNvPr id="4" name="Picture 3"/>
          <p:cNvPicPr>
            <a:picLocks noChangeAspect="1"/>
          </p:cNvPicPr>
          <p:nvPr/>
        </p:nvPicPr>
        <p:blipFill>
          <a:blip r:embed="rId3"/>
          <a:stretch>
            <a:fillRect/>
          </a:stretch>
        </p:blipFill>
        <p:spPr>
          <a:xfrm>
            <a:off x="571500" y="2140603"/>
            <a:ext cx="8001000" cy="4591011"/>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Oval 2"/>
          <p:cNvSpPr/>
          <p:nvPr/>
        </p:nvSpPr>
        <p:spPr bwMode="auto">
          <a:xfrm>
            <a:off x="1676400" y="5029200"/>
            <a:ext cx="4495800" cy="762000"/>
          </a:xfrm>
          <a:prstGeom prst="ellipse">
            <a:avLst/>
          </a:prstGeom>
          <a:noFill/>
          <a:ln w="76200"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65817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2" y="32981"/>
            <a:ext cx="8991237" cy="1948219"/>
          </a:xfrm>
          <a:prstGeom prst="rect">
            <a:avLst/>
          </a:prstGeom>
        </p:spPr>
      </p:pic>
      <p:pic>
        <p:nvPicPr>
          <p:cNvPr id="5" name="Picture 4"/>
          <p:cNvPicPr>
            <a:picLocks noChangeAspect="1"/>
          </p:cNvPicPr>
          <p:nvPr/>
        </p:nvPicPr>
        <p:blipFill>
          <a:blip r:embed="rId3"/>
          <a:stretch>
            <a:fillRect/>
          </a:stretch>
        </p:blipFill>
        <p:spPr>
          <a:xfrm>
            <a:off x="1295402" y="2082533"/>
            <a:ext cx="6498431" cy="5613667"/>
          </a:xfrm>
          <a:prstGeom prst="rect">
            <a:avLst/>
          </a:prstGeom>
        </p:spPr>
      </p:pic>
      <p:grpSp>
        <p:nvGrpSpPr>
          <p:cNvPr id="2" name="Group 1"/>
          <p:cNvGrpSpPr/>
          <p:nvPr/>
        </p:nvGrpSpPr>
        <p:grpSpPr>
          <a:xfrm>
            <a:off x="76200" y="2971800"/>
            <a:ext cx="9448800" cy="3276600"/>
            <a:chOff x="76200" y="2971800"/>
            <a:chExt cx="9448800" cy="3276600"/>
          </a:xfrm>
        </p:grpSpPr>
        <p:pic>
          <p:nvPicPr>
            <p:cNvPr id="6" name="Picture 5"/>
            <p:cNvPicPr>
              <a:picLocks noChangeAspect="1"/>
            </p:cNvPicPr>
            <p:nvPr/>
          </p:nvPicPr>
          <p:blipFill>
            <a:blip r:embed="rId4"/>
            <a:stretch>
              <a:fillRect/>
            </a:stretch>
          </p:blipFill>
          <p:spPr>
            <a:xfrm>
              <a:off x="104976" y="2971800"/>
              <a:ext cx="9039024" cy="3032078"/>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Oval 7"/>
            <p:cNvSpPr/>
            <p:nvPr/>
          </p:nvSpPr>
          <p:spPr bwMode="auto">
            <a:xfrm>
              <a:off x="3810000" y="3484307"/>
              <a:ext cx="3217069" cy="588707"/>
            </a:xfrm>
            <a:prstGeom prst="ellipse">
              <a:avLst/>
            </a:prstGeom>
            <a:noFill/>
            <a:ln w="76200"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9" name="Oval 8"/>
            <p:cNvSpPr/>
            <p:nvPr/>
          </p:nvSpPr>
          <p:spPr bwMode="auto">
            <a:xfrm>
              <a:off x="76200" y="4724400"/>
              <a:ext cx="9448800" cy="1524000"/>
            </a:xfrm>
            <a:prstGeom prst="ellipse">
              <a:avLst/>
            </a:prstGeom>
            <a:noFill/>
            <a:ln w="76200"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pic>
        <p:nvPicPr>
          <p:cNvPr id="7" name="Picture 6"/>
          <p:cNvPicPr>
            <a:picLocks noChangeAspect="1"/>
          </p:cNvPicPr>
          <p:nvPr/>
        </p:nvPicPr>
        <p:blipFill>
          <a:blip r:embed="rId5"/>
          <a:stretch>
            <a:fillRect/>
          </a:stretch>
        </p:blipFill>
        <p:spPr>
          <a:xfrm>
            <a:off x="104978" y="1086612"/>
            <a:ext cx="8962461" cy="5521897"/>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Oval 9"/>
          <p:cNvSpPr/>
          <p:nvPr/>
        </p:nvSpPr>
        <p:spPr bwMode="auto">
          <a:xfrm>
            <a:off x="-685800" y="2819401"/>
            <a:ext cx="10439400" cy="4419599"/>
          </a:xfrm>
          <a:prstGeom prst="ellipse">
            <a:avLst/>
          </a:prstGeom>
          <a:noFill/>
          <a:ln w="76200"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51279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0"/>
            <a:ext cx="9121254" cy="504229"/>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2000" dirty="0">
                <a:solidFill>
                  <a:schemeClr val="bg1"/>
                </a:solidFill>
                <a:latin typeface="Arial" panose="020B0604020202020204" pitchFamily="34" charset="0"/>
                <a:cs typeface="Arial" panose="020B0604020202020204" pitchFamily="34" charset="0"/>
              </a:rPr>
              <a:t>http://time.com/25370/doctor-adhd-does-not-exist/</a:t>
            </a:r>
          </a:p>
        </p:txBody>
      </p:sp>
      <p:pic>
        <p:nvPicPr>
          <p:cNvPr id="4" name="Picture 3"/>
          <p:cNvPicPr>
            <a:picLocks noChangeAspect="1"/>
          </p:cNvPicPr>
          <p:nvPr/>
        </p:nvPicPr>
        <p:blipFill>
          <a:blip r:embed="rId2"/>
          <a:stretch>
            <a:fillRect/>
          </a:stretch>
        </p:blipFill>
        <p:spPr>
          <a:xfrm>
            <a:off x="152400" y="685800"/>
            <a:ext cx="8860188" cy="5562600"/>
          </a:xfrm>
          <a:prstGeom prst="rect">
            <a:avLst/>
          </a:prstGeom>
        </p:spPr>
      </p:pic>
      <p:sp>
        <p:nvSpPr>
          <p:cNvPr id="5" name="Rectangle 4"/>
          <p:cNvSpPr/>
          <p:nvPr/>
        </p:nvSpPr>
        <p:spPr>
          <a:xfrm>
            <a:off x="-10551" y="3219273"/>
            <a:ext cx="9163929" cy="1200329"/>
          </a:xfrm>
          <a:prstGeom prst="rect">
            <a:avLst/>
          </a:prstGeom>
          <a:solidFill>
            <a:schemeClr val="tx1"/>
          </a:solidFill>
        </p:spPr>
        <p:txBody>
          <a:bodyPr wrap="square">
            <a:spAutoFit/>
          </a:bodyPr>
          <a:lstStyle/>
          <a:p>
            <a:r>
              <a:rPr lang="en-US" dirty="0">
                <a:solidFill>
                  <a:srgbClr val="FFFFFF"/>
                </a:solidFill>
              </a:rPr>
              <a:t>Over my 50-year career in behavioral neurology and treating patients with ADHD, it has been in the past decade that I have seen these diagnoses truly skyrocket. </a:t>
            </a:r>
          </a:p>
        </p:txBody>
      </p:sp>
      <p:sp>
        <p:nvSpPr>
          <p:cNvPr id="6" name="Rectangle 5"/>
          <p:cNvSpPr/>
          <p:nvPr/>
        </p:nvSpPr>
        <p:spPr>
          <a:xfrm>
            <a:off x="0" y="4632347"/>
            <a:ext cx="9186675" cy="1569660"/>
          </a:xfrm>
          <a:prstGeom prst="rect">
            <a:avLst/>
          </a:prstGeom>
          <a:solidFill>
            <a:schemeClr val="tx1"/>
          </a:solidFill>
        </p:spPr>
        <p:txBody>
          <a:bodyPr wrap="square">
            <a:spAutoFit/>
          </a:bodyPr>
          <a:lstStyle/>
          <a:p>
            <a:r>
              <a:rPr lang="en-US" dirty="0">
                <a:solidFill>
                  <a:srgbClr val="FFFFFF"/>
                </a:solidFill>
              </a:rPr>
              <a:t>In short, I’ve come to believe based on decades of treating patients that ADHD — as currently defined by the Diagnostic and Statistical Manual of Mental Disorders (DSM) and as understood in the public imagination — does not exist.</a:t>
            </a:r>
          </a:p>
        </p:txBody>
      </p:sp>
      <p:sp>
        <p:nvSpPr>
          <p:cNvPr id="7" name="Rectangle 6"/>
          <p:cNvSpPr/>
          <p:nvPr/>
        </p:nvSpPr>
        <p:spPr>
          <a:xfrm>
            <a:off x="483870" y="3457429"/>
            <a:ext cx="8175087" cy="2554545"/>
          </a:xfrm>
          <a:prstGeom prst="rect">
            <a:avLst/>
          </a:prstGeom>
          <a:solidFill>
            <a:schemeClr val="bg1"/>
          </a:solidFill>
        </p:spPr>
        <p:txBody>
          <a:bodyPr wrap="square">
            <a:spAutoFit/>
          </a:bodyPr>
          <a:lstStyle/>
          <a:p>
            <a:r>
              <a:rPr lang="en-US" sz="2000" dirty="0">
                <a:solidFill>
                  <a:srgbClr val="000000"/>
                </a:solidFill>
              </a:rPr>
              <a:t>Today, the fifth edition of the DSM only requires one to exhibit five of 18 possible symptoms to qualify for an ADHD diagnosis. If you haven’t seen the list, look it up. It will probably bother you. How many of us can claim that we have difficulty with organization or a tendency to lose things; that we are frequently forgetful or distracted or fail to pay close attention to details? Under these subjective criteria, the entire U.S. population could potentially qualify. We’ve all had these moments, and in moderate amounts they’re a normal part of the human condition.</a:t>
            </a:r>
          </a:p>
        </p:txBody>
      </p:sp>
      <p:sp>
        <p:nvSpPr>
          <p:cNvPr id="8" name="Rectangle 7"/>
          <p:cNvSpPr/>
          <p:nvPr/>
        </p:nvSpPr>
        <p:spPr>
          <a:xfrm>
            <a:off x="16062" y="6237265"/>
            <a:ext cx="9154551"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1800" dirty="0">
                <a:solidFill>
                  <a:srgbClr val="002060"/>
                </a:solidFill>
              </a:rPr>
              <a:t>Dr. Richard Saul is a behavioral neurologist practicing in the Chicago area. His book, ADHD Does Not Exist, is published by HarperCollins.</a:t>
            </a:r>
          </a:p>
        </p:txBody>
      </p:sp>
      <p:sp>
        <p:nvSpPr>
          <p:cNvPr id="9" name="Rectangle 8"/>
          <p:cNvSpPr/>
          <p:nvPr/>
        </p:nvSpPr>
        <p:spPr>
          <a:xfrm>
            <a:off x="381000" y="3375778"/>
            <a:ext cx="8277956" cy="2554545"/>
          </a:xfrm>
          <a:prstGeom prst="rect">
            <a:avLst/>
          </a:prstGeom>
          <a:solidFill>
            <a:schemeClr val="bg1"/>
          </a:solidFill>
        </p:spPr>
        <p:txBody>
          <a:bodyPr wrap="square">
            <a:spAutoFit/>
          </a:bodyPr>
          <a:lstStyle/>
          <a:p>
            <a:r>
              <a:rPr lang="en-US" sz="2000" dirty="0">
                <a:solidFill>
                  <a:srgbClr val="000000"/>
                </a:solidFill>
              </a:rPr>
              <a:t>First, addiction to stimulant medication is not rare; it is common. The drugs’ addictive qualities are obvious. We only need to observe the many patients who are forced to periodically increase their dosage if they want to concentrate. This is because the body stops producing the appropriate levels of neurotransmitters that ADHD meds replace — a trademark of addictive substances. I worry that a generation of Americans won’t be able to concentrate without this medication; Big Pharma is understandably not as concerned.</a:t>
            </a:r>
          </a:p>
        </p:txBody>
      </p:sp>
    </p:spTree>
    <p:extLst>
      <p:ext uri="{BB962C8B-B14F-4D97-AF65-F5344CB8AC3E}">
        <p14:creationId xmlns:p14="http://schemas.microsoft.com/office/powerpoint/2010/main" val="181191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6" y="0"/>
            <a:ext cx="9252045" cy="1219200"/>
          </a:xfrm>
        </p:spPr>
        <p:txBody>
          <a:bodyPr/>
          <a:lstStyle/>
          <a:p>
            <a:r>
              <a:rPr lang="en-US" sz="1800" b="1" dirty="0">
                <a:solidFill>
                  <a:srgbClr val="002060"/>
                </a:solidFill>
                <a:latin typeface="Arial" panose="020B0604020202020204" pitchFamily="34" charset="0"/>
                <a:cs typeface="Arial" panose="020B0604020202020204" pitchFamily="34" charset="0"/>
                <a:hlinkClick r:id="rId2"/>
              </a:rPr>
              <a:t>http://www.pbs.org/wgbh/pages/frontline/shows/medicating/drugs/stats.html</a:t>
            </a:r>
            <a:br>
              <a:rPr lang="en-US" sz="2000" dirty="0">
                <a:solidFill>
                  <a:srgbClr val="002060"/>
                </a:solidFill>
                <a:latin typeface="Arial" panose="020B0604020202020204" pitchFamily="34" charset="0"/>
                <a:cs typeface="Arial" panose="020B0604020202020204" pitchFamily="34" charset="0"/>
              </a:rPr>
            </a:br>
            <a:r>
              <a:rPr lang="en-US" sz="1800" dirty="0">
                <a:solidFill>
                  <a:srgbClr val="002060"/>
                </a:solidFill>
                <a:latin typeface="Calibri" panose="020F0502020204030204" pitchFamily="34" charset="0"/>
                <a:cs typeface="Arial" panose="020B0604020202020204" pitchFamily="34" charset="0"/>
              </a:rPr>
              <a:t>The production of methylphenidate (Ritalin) and the legal production of amphetamine in the form of Adderall and Dexedrine in the U.S. has soared since 1990… these drugs are considered to be potential drugs of abuse under the Controlled Substances Act </a:t>
            </a:r>
            <a:endParaRPr lang="en-US" sz="1800" dirty="0">
              <a:latin typeface="Calibri" panose="020F0502020204030204" pitchFamily="34" charset="0"/>
              <a:cs typeface="Arial" panose="020B0604020202020204" pitchFamily="34" charset="0"/>
            </a:endParaRPr>
          </a:p>
        </p:txBody>
      </p:sp>
      <p:pic>
        <p:nvPicPr>
          <p:cNvPr id="2050" name="Picture 2" descr="Aggregate production quotas for methylphenidate and amphetamine, 1990-2000&#10;(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1"/>
            <a:ext cx="6858000" cy="56760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1863179" y="3706524"/>
            <a:ext cx="5562600" cy="769441"/>
          </a:xfrm>
          <a:prstGeom prst="rect">
            <a:avLst/>
          </a:prstGeom>
        </p:spPr>
        <p:txBody>
          <a:bodyPr wrap="square">
            <a:spAutoFit/>
          </a:bodyPr>
          <a:lstStyle/>
          <a:p>
            <a:r>
              <a:rPr lang="en-US" b="1" dirty="0">
                <a:solidFill>
                  <a:srgbClr val="000000"/>
                </a:solidFill>
              </a:rPr>
              <a:t>Source: </a:t>
            </a:r>
            <a:r>
              <a:rPr lang="en-US" sz="2000" b="1" dirty="0">
                <a:solidFill>
                  <a:srgbClr val="000000"/>
                </a:solidFill>
              </a:rPr>
              <a:t>www.dea.gov/pubs/cngrtest/ct051600.htm</a:t>
            </a:r>
          </a:p>
        </p:txBody>
      </p:sp>
    </p:spTree>
    <p:extLst>
      <p:ext uri="{BB962C8B-B14F-4D97-AF65-F5344CB8AC3E}">
        <p14:creationId xmlns:p14="http://schemas.microsoft.com/office/powerpoint/2010/main" val="2702284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1800" b="1" dirty="0">
                <a:solidFill>
                  <a:schemeClr val="bg1"/>
                </a:solidFill>
                <a:latin typeface="Arial" panose="020B0604020202020204" pitchFamily="34" charset="0"/>
                <a:cs typeface="Arial" panose="020B0604020202020204" pitchFamily="34" charset="0"/>
              </a:rPr>
              <a:t>http://scienceblogs.com/retrospectacle/2007/07/27/the-neuroscience-of-adhd-1/</a:t>
            </a:r>
          </a:p>
        </p:txBody>
      </p:sp>
      <p:pic>
        <p:nvPicPr>
          <p:cNvPr id="1026" name="Picture 2" descr="i-1976660922ae1073fe6036155b3a0a27-rita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78" y="661916"/>
            <a:ext cx="8919361"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89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48" y="0"/>
            <a:ext cx="9121751" cy="1905000"/>
          </a:xfrm>
          <a:prstGeom prst="rect">
            <a:avLst/>
          </a:prstGeom>
          <a:ln>
            <a:solidFill>
              <a:srgbClr val="0070C0"/>
            </a:solidFill>
          </a:ln>
        </p:spPr>
      </p:pic>
      <p:sp>
        <p:nvSpPr>
          <p:cNvPr id="5" name="Rectangle 4"/>
          <p:cNvSpPr/>
          <p:nvPr/>
        </p:nvSpPr>
        <p:spPr>
          <a:xfrm>
            <a:off x="22746" y="1997337"/>
            <a:ext cx="9121254" cy="4893647"/>
          </a:xfrm>
          <a:prstGeom prst="rect">
            <a:avLst/>
          </a:prstGeom>
        </p:spPr>
        <p:txBody>
          <a:bodyPr wrap="square">
            <a:spAutoFit/>
          </a:bodyPr>
          <a:lstStyle/>
          <a:p>
            <a:r>
              <a:rPr lang="en-US" dirty="0">
                <a:solidFill>
                  <a:srgbClr val="444444"/>
                </a:solidFill>
                <a:latin typeface="Times New Roman" panose="02020603050405020304" pitchFamily="18" charset="0"/>
              </a:rPr>
              <a:t>Imagine yourself sitting in a classroom--say, a fourth-grade social-studies class. There is a teacher at the front of the room, but a groundskeeper mowing grass outside captures your attention instead. When the mower moves away, however, you feel bored and restless. Pretty soon your swinging feet slam into the seat in front of you. The attentive student sitting there yelps and the teacher interrupts the class to ask what the problem is. This sudden activity jolts you back into focus; at least something interesting is happening. You're beyond feeling embarrassed about being the center of this kind of attention. It happens all the time, and you have quite a reputation for this sort of thing. And besides, it isn't really your fault. They all say you probably have ADD or ADHD or something like that and can't help but act this way. It's just the way life is for some kids.</a:t>
            </a:r>
            <a:endParaRPr lang="en-US" dirty="0">
              <a:solidFill>
                <a:srgbClr val="000000"/>
              </a:solidFill>
            </a:endParaRPr>
          </a:p>
        </p:txBody>
      </p:sp>
      <p:sp>
        <p:nvSpPr>
          <p:cNvPr id="8" name="Rectangle 7"/>
          <p:cNvSpPr/>
          <p:nvPr/>
        </p:nvSpPr>
        <p:spPr>
          <a:xfrm rot="21297285">
            <a:off x="1920540" y="2731667"/>
            <a:ext cx="5038246" cy="230832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dirty="0">
                <a:solidFill>
                  <a:srgbClr val="444444"/>
                </a:solidFill>
                <a:latin typeface="Times New Roman" panose="02020603050405020304" pitchFamily="18" charset="0"/>
              </a:rPr>
              <a:t>There is something odd, if not downright ironic, about the picture of millions of American school children filing out of "drug-awareness" classes to line up in the school nurse's office for their midday dose of amphetamine. </a:t>
            </a:r>
            <a:endParaRPr lang="en-US" dirty="0">
              <a:solidFill>
                <a:srgbClr val="000000"/>
              </a:solidFill>
            </a:endParaRPr>
          </a:p>
        </p:txBody>
      </p:sp>
      <p:sp>
        <p:nvSpPr>
          <p:cNvPr id="10" name="Rectangle 9"/>
          <p:cNvSpPr/>
          <p:nvPr/>
        </p:nvSpPr>
        <p:spPr>
          <a:xfrm rot="21418425">
            <a:off x="555208" y="1210265"/>
            <a:ext cx="8458200" cy="517064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200" dirty="0">
                <a:solidFill>
                  <a:srgbClr val="444444"/>
                </a:solidFill>
                <a:latin typeface="Times New Roman" panose="02020603050405020304" pitchFamily="18" charset="0"/>
              </a:rPr>
              <a:t>It is tempting to view this pattern as suggesting that the ADHD diagnosis provides teachers with a new technique for regaining control of the classroom in a world where many of the traditional methods of control have been eliminated. Drugs have replaced the reprimand.</a:t>
            </a:r>
          </a:p>
          <a:p>
            <a:r>
              <a:rPr lang="en-US" sz="2200" dirty="0">
                <a:solidFill>
                  <a:srgbClr val="444444"/>
                </a:solidFill>
                <a:latin typeface="Times New Roman" panose="02020603050405020304" pitchFamily="18" charset="0"/>
              </a:rPr>
              <a:t>… Nor is there any mechanism, of the sort one would find in a school-choice-based system of education, for parents to seek out schools tailored to the temperaments and capabilities of their children… when it is difficult or inconvenient to change the environment, we don't think twice about changing the brain of the person who has to live in it… </a:t>
            </a:r>
          </a:p>
          <a:p>
            <a:r>
              <a:rPr lang="en-US" sz="2200" dirty="0">
                <a:solidFill>
                  <a:srgbClr val="444444"/>
                </a:solidFill>
                <a:latin typeface="Times New Roman" panose="02020603050405020304" pitchFamily="18" charset="0"/>
              </a:rPr>
              <a:t>None of this should be taken to suggest that there are no cases of genuine brain damage or dysfunction that require medical intervention… But difference does not automatically equal disease. Is changing the child's brain chemistry, by prescribing Ritalin-like drugs, really the most appropriate response to the child who doesn't perform well in the modern school environment? </a:t>
            </a:r>
          </a:p>
        </p:txBody>
      </p:sp>
    </p:spTree>
    <p:extLst>
      <p:ext uri="{BB962C8B-B14F-4D97-AF65-F5344CB8AC3E}">
        <p14:creationId xmlns:p14="http://schemas.microsoft.com/office/powerpoint/2010/main" val="1209182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101"/>
            <a:ext cx="6477000" cy="540301"/>
          </a:xfrm>
        </p:spPr>
        <p:txBody>
          <a:bodyPr/>
          <a:lstStyle/>
          <a:p>
            <a:r>
              <a:rPr lang="en-US" sz="3200" u="sng" dirty="0">
                <a:latin typeface="Arial" panose="020B0604020202020204" pitchFamily="34" charset="0"/>
                <a:cs typeface="Arial" panose="020B0604020202020204" pitchFamily="34" charset="0"/>
              </a:rPr>
              <a:t>The Trouble with boys</a:t>
            </a:r>
            <a:r>
              <a:rPr lang="en-US" sz="3200" dirty="0">
                <a:latin typeface="Arial" panose="020B0604020202020204" pitchFamily="34" charset="0"/>
                <a:cs typeface="Arial" panose="020B0604020202020204" pitchFamily="34" charset="0"/>
              </a:rPr>
              <a:t>, Peg </a:t>
            </a:r>
            <a:r>
              <a:rPr lang="en-US" sz="3200" dirty="0" err="1">
                <a:latin typeface="Arial" panose="020B0604020202020204" pitchFamily="34" charset="0"/>
                <a:cs typeface="Arial" panose="020B0604020202020204" pitchFamily="34" charset="0"/>
              </a:rPr>
              <a:t>Tyre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48203" y="3429001"/>
            <a:ext cx="4605025" cy="1193931"/>
          </a:xfrm>
        </p:spPr>
        <p:txBody>
          <a:bodyPr/>
          <a:lstStyle/>
          <a:p>
            <a:r>
              <a:rPr lang="en-US" sz="2000" b="1" dirty="0">
                <a:latin typeface="Arial" panose="020B0604020202020204" pitchFamily="34" charset="0"/>
                <a:cs typeface="Arial" panose="020B0604020202020204" pitchFamily="34" charset="0"/>
              </a:rPr>
              <a:t>2</a:t>
            </a:r>
            <a:r>
              <a:rPr lang="en-US" sz="2000" b="1" baseline="30000" dirty="0">
                <a:latin typeface="Arial" panose="020B0604020202020204" pitchFamily="34" charset="0"/>
                <a:cs typeface="Arial" panose="020B0604020202020204" pitchFamily="34" charset="0"/>
              </a:rPr>
              <a:t>nd</a:t>
            </a:r>
            <a:r>
              <a:rPr lang="en-US" sz="2000" b="1" dirty="0">
                <a:latin typeface="Arial" panose="020B0604020202020204" pitchFamily="34" charset="0"/>
                <a:cs typeface="Arial" panose="020B0604020202020204" pitchFamily="34" charset="0"/>
              </a:rPr>
              <a:t> graders : hares &amp; tortoises</a:t>
            </a:r>
          </a:p>
          <a:p>
            <a:r>
              <a:rPr lang="en-US" sz="2000" b="1" dirty="0">
                <a:latin typeface="Arial" panose="020B0604020202020204" pitchFamily="34" charset="0"/>
                <a:cs typeface="Arial" panose="020B0604020202020204" pitchFamily="34" charset="0"/>
              </a:rPr>
              <a:t>boys:  “reading is </a:t>
            </a:r>
            <a:r>
              <a:rPr lang="en-US" sz="2000" b="1" dirty="0" err="1">
                <a:latin typeface="Arial" panose="020B0604020202020204" pitchFamily="34" charset="0"/>
                <a:cs typeface="Arial" panose="020B0604020202020204" pitchFamily="34" charset="0"/>
              </a:rPr>
              <a:t>kinda</a:t>
            </a:r>
            <a:r>
              <a:rPr lang="en-US" sz="2000" b="1" dirty="0">
                <a:latin typeface="Arial" panose="020B0604020202020204" pitchFamily="34" charset="0"/>
                <a:cs typeface="Arial" panose="020B0604020202020204" pitchFamily="34" charset="0"/>
              </a:rPr>
              <a:t> girly”</a:t>
            </a:r>
          </a:p>
          <a:p>
            <a:r>
              <a:rPr lang="en-US" sz="2000" b="1" dirty="0">
                <a:latin typeface="Arial" panose="020B0604020202020204" pitchFamily="34" charset="0"/>
                <a:cs typeface="Arial" panose="020B0604020202020204" pitchFamily="34" charset="0"/>
              </a:rPr>
              <a:t>gender &amp; movement</a:t>
            </a:r>
          </a:p>
        </p:txBody>
      </p:sp>
      <p:pic>
        <p:nvPicPr>
          <p:cNvPr id="1026" name="Picture 2" descr="http://ecx.images-amazon.com/images/I/51f3VnpTciL._SX322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7461">
            <a:off x="859826" y="683658"/>
            <a:ext cx="2022569" cy="3115007"/>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bwMode="auto">
          <a:xfrm>
            <a:off x="356342" y="4916987"/>
            <a:ext cx="3544366" cy="680967"/>
          </a:xfrm>
          <a:custGeom>
            <a:avLst/>
            <a:gdLst>
              <a:gd name="connsiteX0" fmla="*/ 0 w 2895600"/>
              <a:gd name="connsiteY0" fmla="*/ 1124051 h 1124051"/>
              <a:gd name="connsiteX1" fmla="*/ 685800 w 2895600"/>
              <a:gd name="connsiteY1" fmla="*/ 838301 h 1124051"/>
              <a:gd name="connsiteX2" fmla="*/ 1543050 w 2895600"/>
              <a:gd name="connsiteY2" fmla="*/ 101 h 1124051"/>
              <a:gd name="connsiteX3" fmla="*/ 2266950 w 2895600"/>
              <a:gd name="connsiteY3" fmla="*/ 895451 h 1124051"/>
              <a:gd name="connsiteX4" fmla="*/ 2895600 w 2895600"/>
              <a:gd name="connsiteY4" fmla="*/ 1105001 h 1124051"/>
              <a:gd name="connsiteX0" fmla="*/ 0 w 2895600"/>
              <a:gd name="connsiteY0" fmla="*/ 1124135 h 1124135"/>
              <a:gd name="connsiteX1" fmla="*/ 647700 w 2895600"/>
              <a:gd name="connsiteY1" fmla="*/ 819335 h 1124135"/>
              <a:gd name="connsiteX2" fmla="*/ 1543050 w 2895600"/>
              <a:gd name="connsiteY2" fmla="*/ 185 h 1124135"/>
              <a:gd name="connsiteX3" fmla="*/ 2266950 w 2895600"/>
              <a:gd name="connsiteY3" fmla="*/ 895535 h 1124135"/>
              <a:gd name="connsiteX4" fmla="*/ 2895600 w 2895600"/>
              <a:gd name="connsiteY4" fmla="*/ 1105085 h 1124135"/>
              <a:gd name="connsiteX0" fmla="*/ 0 w 2895600"/>
              <a:gd name="connsiteY0" fmla="*/ 1124135 h 1124135"/>
              <a:gd name="connsiteX1" fmla="*/ 647700 w 2895600"/>
              <a:gd name="connsiteY1" fmla="*/ 819335 h 1124135"/>
              <a:gd name="connsiteX2" fmla="*/ 1447800 w 2895600"/>
              <a:gd name="connsiteY2" fmla="*/ 185 h 1124135"/>
              <a:gd name="connsiteX3" fmla="*/ 2266950 w 2895600"/>
              <a:gd name="connsiteY3" fmla="*/ 895535 h 1124135"/>
              <a:gd name="connsiteX4" fmla="*/ 2895600 w 2895600"/>
              <a:gd name="connsiteY4" fmla="*/ 1105085 h 1124135"/>
              <a:gd name="connsiteX0" fmla="*/ 0 w 2895600"/>
              <a:gd name="connsiteY0" fmla="*/ 1123963 h 1123963"/>
              <a:gd name="connsiteX1" fmla="*/ 647700 w 2895600"/>
              <a:gd name="connsiteY1" fmla="*/ 819163 h 1123963"/>
              <a:gd name="connsiteX2" fmla="*/ 1447800 w 2895600"/>
              <a:gd name="connsiteY2" fmla="*/ 13 h 1123963"/>
              <a:gd name="connsiteX3" fmla="*/ 2305050 w 2895600"/>
              <a:gd name="connsiteY3" fmla="*/ 800113 h 1123963"/>
              <a:gd name="connsiteX4" fmla="*/ 2895600 w 2895600"/>
              <a:gd name="connsiteY4" fmla="*/ 1104913 h 1123963"/>
              <a:gd name="connsiteX0" fmla="*/ 0 w 2895600"/>
              <a:gd name="connsiteY0" fmla="*/ 1124001 h 1124001"/>
              <a:gd name="connsiteX1" fmla="*/ 609600 w 2895600"/>
              <a:gd name="connsiteY1" fmla="*/ 762051 h 1124001"/>
              <a:gd name="connsiteX2" fmla="*/ 1447800 w 2895600"/>
              <a:gd name="connsiteY2" fmla="*/ 51 h 1124001"/>
              <a:gd name="connsiteX3" fmla="*/ 2305050 w 2895600"/>
              <a:gd name="connsiteY3" fmla="*/ 800151 h 1124001"/>
              <a:gd name="connsiteX4" fmla="*/ 2895600 w 2895600"/>
              <a:gd name="connsiteY4" fmla="*/ 1104951 h 1124001"/>
              <a:gd name="connsiteX0" fmla="*/ 0 w 2895600"/>
              <a:gd name="connsiteY0" fmla="*/ 1124001 h 1124001"/>
              <a:gd name="connsiteX1" fmla="*/ 609600 w 2895600"/>
              <a:gd name="connsiteY1" fmla="*/ 762051 h 1124001"/>
              <a:gd name="connsiteX2" fmla="*/ 1447800 w 2895600"/>
              <a:gd name="connsiteY2" fmla="*/ 51 h 1124001"/>
              <a:gd name="connsiteX3" fmla="*/ 2305050 w 2895600"/>
              <a:gd name="connsiteY3" fmla="*/ 800151 h 1124001"/>
              <a:gd name="connsiteX4" fmla="*/ 2895600 w 2895600"/>
              <a:gd name="connsiteY4" fmla="*/ 1047801 h 1124001"/>
              <a:gd name="connsiteX0" fmla="*/ 0 w 2914650"/>
              <a:gd name="connsiteY0" fmla="*/ 1066851 h 1066851"/>
              <a:gd name="connsiteX1" fmla="*/ 628650 w 2914650"/>
              <a:gd name="connsiteY1" fmla="*/ 762051 h 1066851"/>
              <a:gd name="connsiteX2" fmla="*/ 1466850 w 2914650"/>
              <a:gd name="connsiteY2" fmla="*/ 51 h 1066851"/>
              <a:gd name="connsiteX3" fmla="*/ 2324100 w 2914650"/>
              <a:gd name="connsiteY3" fmla="*/ 800151 h 1066851"/>
              <a:gd name="connsiteX4" fmla="*/ 2914650 w 2914650"/>
              <a:gd name="connsiteY4" fmla="*/ 1047801 h 1066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650" h="1066851">
                <a:moveTo>
                  <a:pt x="0" y="1066851"/>
                </a:moveTo>
                <a:cubicBezTo>
                  <a:pt x="214312" y="1017638"/>
                  <a:pt x="384175" y="939851"/>
                  <a:pt x="628650" y="762051"/>
                </a:cubicBezTo>
                <a:cubicBezTo>
                  <a:pt x="873125" y="584251"/>
                  <a:pt x="1184275" y="-6299"/>
                  <a:pt x="1466850" y="51"/>
                </a:cubicBezTo>
                <a:cubicBezTo>
                  <a:pt x="1749425" y="6401"/>
                  <a:pt x="2082800" y="625526"/>
                  <a:pt x="2324100" y="800151"/>
                </a:cubicBezTo>
                <a:cubicBezTo>
                  <a:pt x="2565400" y="974776"/>
                  <a:pt x="2713037" y="1035101"/>
                  <a:pt x="2914650" y="1047801"/>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11" name="Oval 10"/>
          <p:cNvSpPr/>
          <p:nvPr/>
        </p:nvSpPr>
        <p:spPr bwMode="auto">
          <a:xfrm rot="21315514">
            <a:off x="1328425" y="4179727"/>
            <a:ext cx="1600200" cy="706415"/>
          </a:xfrm>
          <a:prstGeom prst="ellipse">
            <a:avLst/>
          </a:prstGeom>
          <a:solidFill>
            <a:schemeClr val="bg1">
              <a:lumMod val="8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a:r>
              <a:rPr lang="en-US" b="1" dirty="0">
                <a:solidFill>
                  <a:srgbClr val="000000"/>
                </a:solidFill>
              </a:rPr>
              <a:t>G&amp;B</a:t>
            </a:r>
          </a:p>
        </p:txBody>
      </p:sp>
      <p:sp>
        <p:nvSpPr>
          <p:cNvPr id="13" name="Oval 12"/>
          <p:cNvSpPr/>
          <p:nvPr/>
        </p:nvSpPr>
        <p:spPr bwMode="auto">
          <a:xfrm>
            <a:off x="193478" y="4806525"/>
            <a:ext cx="914400" cy="706415"/>
          </a:xfrm>
          <a:prstGeom prst="ellipse">
            <a:avLst/>
          </a:prstGeom>
          <a:solidFill>
            <a:srgbClr val="FF4F53"/>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a:r>
              <a:rPr lang="en-US" b="1" dirty="0">
                <a:solidFill>
                  <a:srgbClr val="FFFFFF"/>
                </a:solidFill>
              </a:rPr>
              <a:t>G</a:t>
            </a:r>
          </a:p>
        </p:txBody>
      </p:sp>
      <p:sp>
        <p:nvSpPr>
          <p:cNvPr id="14" name="Oval 13"/>
          <p:cNvSpPr/>
          <p:nvPr/>
        </p:nvSpPr>
        <p:spPr bwMode="auto">
          <a:xfrm>
            <a:off x="3276600" y="4806525"/>
            <a:ext cx="914400" cy="706415"/>
          </a:xfrm>
          <a:prstGeom prst="ellipse">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a:r>
              <a:rPr lang="en-US" b="1" dirty="0">
                <a:solidFill>
                  <a:srgbClr val="FFFFFF"/>
                </a:solidFill>
              </a:rPr>
              <a:t>B</a:t>
            </a:r>
          </a:p>
        </p:txBody>
      </p:sp>
      <p:sp>
        <p:nvSpPr>
          <p:cNvPr id="12" name="Rectangle 11"/>
          <p:cNvSpPr/>
          <p:nvPr/>
        </p:nvSpPr>
        <p:spPr>
          <a:xfrm>
            <a:off x="-19050" y="6263815"/>
            <a:ext cx="5788222" cy="492443"/>
          </a:xfrm>
          <a:prstGeom prst="rect">
            <a:avLst/>
          </a:prstGeom>
        </p:spPr>
        <p:txBody>
          <a:bodyPr wrap="square">
            <a:spAutoFit/>
          </a:bodyPr>
          <a:lstStyle/>
          <a:p>
            <a:r>
              <a:rPr lang="en-US" sz="1600" b="1" dirty="0">
                <a:solidFill>
                  <a:srgbClr val="000000"/>
                </a:solidFill>
              </a:rPr>
              <a:t>Developmental Psychology   Warren O. Eaton</a:t>
            </a:r>
          </a:p>
          <a:p>
            <a:r>
              <a:rPr lang="en-US" sz="1000" dirty="0">
                <a:solidFill>
                  <a:srgbClr val="000000"/>
                </a:solidFill>
              </a:rPr>
              <a:t>http://home.cc.umanitoba.ca/~eaton/child-development-motor-activity-level.htm</a:t>
            </a:r>
          </a:p>
        </p:txBody>
      </p:sp>
      <p:sp>
        <p:nvSpPr>
          <p:cNvPr id="16" name="TextBox 15"/>
          <p:cNvSpPr txBox="1"/>
          <p:nvPr/>
        </p:nvSpPr>
        <p:spPr>
          <a:xfrm>
            <a:off x="193479" y="5578905"/>
            <a:ext cx="4090641" cy="646331"/>
          </a:xfrm>
          <a:prstGeom prst="rect">
            <a:avLst/>
          </a:prstGeom>
          <a:noFill/>
        </p:spPr>
        <p:txBody>
          <a:bodyPr wrap="square" rtlCol="0">
            <a:spAutoFit/>
          </a:bodyPr>
          <a:lstStyle/>
          <a:p>
            <a:r>
              <a:rPr lang="en-US" sz="1800" b="1" dirty="0">
                <a:solidFill>
                  <a:srgbClr val="C00000"/>
                </a:solidFill>
              </a:rPr>
              <a:t>&lt; most               </a:t>
            </a:r>
            <a:r>
              <a:rPr lang="en-US" sz="1800" b="1" dirty="0">
                <a:solidFill>
                  <a:srgbClr val="C00000"/>
                </a:solidFill>
                <a:latin typeface="Arial Rounded MT Bold" panose="020F0704030504030204" pitchFamily="34" charset="0"/>
              </a:rPr>
              <a:t> /\                  </a:t>
            </a:r>
            <a:r>
              <a:rPr lang="en-US" sz="1800" b="1" dirty="0">
                <a:solidFill>
                  <a:srgbClr val="C00000"/>
                </a:solidFill>
              </a:rPr>
              <a:t>most &gt; </a:t>
            </a:r>
          </a:p>
          <a:p>
            <a:r>
              <a:rPr lang="en-US" sz="1800" b="1" dirty="0">
                <a:solidFill>
                  <a:srgbClr val="C00000"/>
                </a:solidFill>
              </a:rPr>
              <a:t>sedentary         avg.             active</a:t>
            </a:r>
          </a:p>
        </p:txBody>
      </p:sp>
      <p:sp>
        <p:nvSpPr>
          <p:cNvPr id="18" name="Content Placeholder 2"/>
          <p:cNvSpPr txBox="1">
            <a:spLocks/>
          </p:cNvSpPr>
          <p:nvPr/>
        </p:nvSpPr>
        <p:spPr bwMode="auto">
          <a:xfrm>
            <a:off x="4648200" y="4522859"/>
            <a:ext cx="4605026" cy="23351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000" b="1" kern="0" dirty="0">
                <a:solidFill>
                  <a:srgbClr val="000000"/>
                </a:solidFill>
                <a:latin typeface="Arial" panose="020B0604020202020204" pitchFamily="34" charset="0"/>
                <a:cs typeface="Arial" panose="020B0604020202020204" pitchFamily="34" charset="0"/>
              </a:rPr>
              <a:t>recess &amp; sitting still</a:t>
            </a:r>
          </a:p>
          <a:p>
            <a:r>
              <a:rPr lang="en-US" sz="2000" b="1" kern="0" dirty="0">
                <a:solidFill>
                  <a:srgbClr val="000000"/>
                </a:solidFill>
                <a:latin typeface="Arial" panose="020B0604020202020204" pitchFamily="34" charset="0"/>
                <a:cs typeface="Arial" panose="020B0604020202020204" pitchFamily="34" charset="0"/>
              </a:rPr>
              <a:t>att.: “girls are the gold std. &amp;             boys are the defective girls”</a:t>
            </a:r>
          </a:p>
          <a:p>
            <a:r>
              <a:rPr lang="en-US" sz="2000" b="1" kern="0" dirty="0">
                <a:solidFill>
                  <a:srgbClr val="000000"/>
                </a:solidFill>
                <a:latin typeface="Arial" panose="020B0604020202020204" pitchFamily="34" charset="0"/>
                <a:cs typeface="Arial" panose="020B0604020202020204" pitchFamily="34" charset="0"/>
              </a:rPr>
              <a:t>teachers: females dominant</a:t>
            </a:r>
          </a:p>
          <a:p>
            <a:r>
              <a:rPr lang="en-US" sz="2000" b="1" kern="0" dirty="0">
                <a:solidFill>
                  <a:srgbClr val="000000"/>
                </a:solidFill>
                <a:latin typeface="Arial" panose="020B0604020202020204" pitchFamily="34" charset="0"/>
                <a:cs typeface="Arial" panose="020B0604020202020204" pitchFamily="34" charset="0"/>
              </a:rPr>
              <a:t>maturity rate difference</a:t>
            </a:r>
          </a:p>
        </p:txBody>
      </p:sp>
      <p:pic>
        <p:nvPicPr>
          <p:cNvPr id="19" name="Picture 18"/>
          <p:cNvPicPr>
            <a:picLocks noChangeAspect="1"/>
          </p:cNvPicPr>
          <p:nvPr/>
        </p:nvPicPr>
        <p:blipFill>
          <a:blip r:embed="rId3"/>
          <a:stretch>
            <a:fillRect/>
          </a:stretch>
        </p:blipFill>
        <p:spPr>
          <a:xfrm>
            <a:off x="3787972" y="594100"/>
            <a:ext cx="3962400" cy="2764875"/>
          </a:xfrm>
          <a:prstGeom prst="rect">
            <a:avLst/>
          </a:prstGeom>
        </p:spPr>
      </p:pic>
    </p:spTree>
    <p:extLst>
      <p:ext uri="{BB962C8B-B14F-4D97-AF65-F5344CB8AC3E}">
        <p14:creationId xmlns:p14="http://schemas.microsoft.com/office/powerpoint/2010/main" val="1800586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out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out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750"/>
                                        <p:tgtEl>
                                          <p:spTgt spid="11"/>
                                        </p:tgtEl>
                                      </p:cBhvr>
                                    </p:animEffect>
                                    <p:anim calcmode="lin" valueType="num">
                                      <p:cBhvr>
                                        <p:cTn id="44" dur="750" fill="hold"/>
                                        <p:tgtEl>
                                          <p:spTgt spid="11"/>
                                        </p:tgtEl>
                                        <p:attrNameLst>
                                          <p:attrName>ppt_x</p:attrName>
                                        </p:attrNameLst>
                                      </p:cBhvr>
                                      <p:tavLst>
                                        <p:tav tm="0">
                                          <p:val>
                                            <p:strVal val="#ppt_x"/>
                                          </p:val>
                                        </p:tav>
                                        <p:tav tm="100000">
                                          <p:val>
                                            <p:strVal val="#ppt_x"/>
                                          </p:val>
                                        </p:tav>
                                      </p:tavLst>
                                    </p:anim>
                                    <p:anim calcmode="lin" valueType="num">
                                      <p:cBhvr>
                                        <p:cTn id="45"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3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217">
                                          <p:stCondLst>
                                            <p:cond delay="0"/>
                                          </p:stCondLst>
                                        </p:cTn>
                                        <p:tgtEl>
                                          <p:spTgt spid="14"/>
                                        </p:tgtEl>
                                      </p:cBhvr>
                                    </p:animEffect>
                                    <p:anim calcmode="lin" valueType="num">
                                      <p:cBhvr>
                                        <p:cTn id="56" dur="683"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249"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249" tmFilter="0, 0; 0.125,0.2665; 0.25,0.4; 0.375,0.465; 0.5,0.5;  0.625,0.535; 0.75,0.6; 0.875,0.7335; 1,1">
                                          <p:stCondLst>
                                            <p:cond delay="249"/>
                                          </p:stCondLst>
                                        </p:cTn>
                                        <p:tgtEl>
                                          <p:spTgt spid="14"/>
                                        </p:tgtEl>
                                        <p:attrNameLst>
                                          <p:attrName>ppt_y</p:attrName>
                                        </p:attrNameLst>
                                      </p:cBhvr>
                                      <p:tavLst>
                                        <p:tav tm="0" fmla="#ppt_y-sin(pi*$)/9">
                                          <p:val>
                                            <p:fltVal val="0"/>
                                          </p:val>
                                        </p:tav>
                                        <p:tav tm="100000">
                                          <p:val>
                                            <p:fltVal val="1"/>
                                          </p:val>
                                        </p:tav>
                                      </p:tavLst>
                                    </p:anim>
                                    <p:anim calcmode="lin" valueType="num">
                                      <p:cBhvr>
                                        <p:cTn id="59" dur="124" tmFilter="0, 0; 0.125,0.2665; 0.25,0.4; 0.375,0.465; 0.5,0.5;  0.625,0.535; 0.75,0.6; 0.875,0.7335; 1,1">
                                          <p:stCondLst>
                                            <p:cond delay="497"/>
                                          </p:stCondLst>
                                        </p:cTn>
                                        <p:tgtEl>
                                          <p:spTgt spid="14"/>
                                        </p:tgtEl>
                                        <p:attrNameLst>
                                          <p:attrName>ppt_y</p:attrName>
                                        </p:attrNameLst>
                                      </p:cBhvr>
                                      <p:tavLst>
                                        <p:tav tm="0" fmla="#ppt_y-sin(pi*$)/27">
                                          <p:val>
                                            <p:fltVal val="0"/>
                                          </p:val>
                                        </p:tav>
                                        <p:tav tm="100000">
                                          <p:val>
                                            <p:fltVal val="1"/>
                                          </p:val>
                                        </p:tav>
                                      </p:tavLst>
                                    </p:anim>
                                    <p:anim calcmode="lin" valueType="num">
                                      <p:cBhvr>
                                        <p:cTn id="60" dur="62" tmFilter="0, 0; 0.125,0.2665; 0.25,0.4; 0.375,0.465; 0.5,0.5;  0.625,0.535; 0.75,0.6; 0.875,0.7335; 1,1">
                                          <p:stCondLst>
                                            <p:cond delay="621"/>
                                          </p:stCondLst>
                                        </p:cTn>
                                        <p:tgtEl>
                                          <p:spTgt spid="14"/>
                                        </p:tgtEl>
                                        <p:attrNameLst>
                                          <p:attrName>ppt_y</p:attrName>
                                        </p:attrNameLst>
                                      </p:cBhvr>
                                      <p:tavLst>
                                        <p:tav tm="0" fmla="#ppt_y-sin(pi*$)/81">
                                          <p:val>
                                            <p:fltVal val="0"/>
                                          </p:val>
                                        </p:tav>
                                        <p:tav tm="100000">
                                          <p:val>
                                            <p:fltVal val="1"/>
                                          </p:val>
                                        </p:tav>
                                      </p:tavLst>
                                    </p:anim>
                                    <p:animScale>
                                      <p:cBhvr>
                                        <p:cTn id="61" dur="10">
                                          <p:stCondLst>
                                            <p:cond delay="244"/>
                                          </p:stCondLst>
                                        </p:cTn>
                                        <p:tgtEl>
                                          <p:spTgt spid="14"/>
                                        </p:tgtEl>
                                      </p:cBhvr>
                                      <p:to x="100000" y="60000"/>
                                    </p:animScale>
                                    <p:animScale>
                                      <p:cBhvr>
                                        <p:cTn id="62" dur="62" decel="50000">
                                          <p:stCondLst>
                                            <p:cond delay="254"/>
                                          </p:stCondLst>
                                        </p:cTn>
                                        <p:tgtEl>
                                          <p:spTgt spid="14"/>
                                        </p:tgtEl>
                                      </p:cBhvr>
                                      <p:to x="100000" y="100000"/>
                                    </p:animScale>
                                    <p:animScale>
                                      <p:cBhvr>
                                        <p:cTn id="63" dur="10">
                                          <p:stCondLst>
                                            <p:cond delay="492"/>
                                          </p:stCondLst>
                                        </p:cTn>
                                        <p:tgtEl>
                                          <p:spTgt spid="14"/>
                                        </p:tgtEl>
                                      </p:cBhvr>
                                      <p:to x="100000" y="80000"/>
                                    </p:animScale>
                                    <p:animScale>
                                      <p:cBhvr>
                                        <p:cTn id="64" dur="62" decel="50000">
                                          <p:stCondLst>
                                            <p:cond delay="502"/>
                                          </p:stCondLst>
                                        </p:cTn>
                                        <p:tgtEl>
                                          <p:spTgt spid="14"/>
                                        </p:tgtEl>
                                      </p:cBhvr>
                                      <p:to x="100000" y="100000"/>
                                    </p:animScale>
                                    <p:animScale>
                                      <p:cBhvr>
                                        <p:cTn id="65" dur="10">
                                          <p:stCondLst>
                                            <p:cond delay="616"/>
                                          </p:stCondLst>
                                        </p:cTn>
                                        <p:tgtEl>
                                          <p:spTgt spid="14"/>
                                        </p:tgtEl>
                                      </p:cBhvr>
                                      <p:to x="100000" y="90000"/>
                                    </p:animScale>
                                    <p:animScale>
                                      <p:cBhvr>
                                        <p:cTn id="66" dur="62" decel="50000">
                                          <p:stCondLst>
                                            <p:cond delay="625"/>
                                          </p:stCondLst>
                                        </p:cTn>
                                        <p:tgtEl>
                                          <p:spTgt spid="14"/>
                                        </p:tgtEl>
                                      </p:cBhvr>
                                      <p:to x="100000" y="100000"/>
                                    </p:animScale>
                                    <p:animScale>
                                      <p:cBhvr>
                                        <p:cTn id="67" dur="10">
                                          <p:stCondLst>
                                            <p:cond delay="678"/>
                                          </p:stCondLst>
                                        </p:cTn>
                                        <p:tgtEl>
                                          <p:spTgt spid="14"/>
                                        </p:tgtEl>
                                      </p:cBhvr>
                                      <p:to x="100000" y="95000"/>
                                    </p:animScale>
                                    <p:animScale>
                                      <p:cBhvr>
                                        <p:cTn id="68" dur="62" decel="50000">
                                          <p:stCondLst>
                                            <p:cond delay="688"/>
                                          </p:stCondLst>
                                        </p:cTn>
                                        <p:tgtEl>
                                          <p:spTgt spid="1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path" presetSubtype="0" accel="50000" decel="50000" fill="hold" grpId="1" nodeType="clickEffect">
                                  <p:stCondLst>
                                    <p:cond delay="0"/>
                                  </p:stCondLst>
                                  <p:childTnLst>
                                    <p:animMotion origin="layout" path="M 0 0 C 0.069 0 0.125 0.056 0.125 0.125 C 0.125 0.194 0.069 0.25 0 0.25 C -0.069 0.25 -0.125 0.194 -0.125 0.125 C -0.125 0.056 -0.069 0 0 0 Z" pathEditMode="relative" ptsTypes="">
                                      <p:cBhvr>
                                        <p:cTn id="72" dur="1000" fill="hold"/>
                                        <p:tgtEl>
                                          <p:spTgt spid="14"/>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2" presetClass="exit" presetSubtype="2" fill="hold" grpId="2" nodeType="clickEffect">
                                  <p:stCondLst>
                                    <p:cond delay="0"/>
                                  </p:stCondLst>
                                  <p:childTnLst>
                                    <p:anim calcmode="lin" valueType="num">
                                      <p:cBhvr additive="base">
                                        <p:cTn id="76" dur="500"/>
                                        <p:tgtEl>
                                          <p:spTgt spid="14"/>
                                        </p:tgtEl>
                                        <p:attrNameLst>
                                          <p:attrName>ppt_x</p:attrName>
                                        </p:attrNameLst>
                                      </p:cBhvr>
                                      <p:tavLst>
                                        <p:tav tm="0">
                                          <p:val>
                                            <p:strVal val="ppt_x"/>
                                          </p:val>
                                        </p:tav>
                                        <p:tav tm="100000">
                                          <p:val>
                                            <p:strVal val="1+ppt_w/2"/>
                                          </p:val>
                                        </p:tav>
                                      </p:tavLst>
                                    </p:anim>
                                    <p:anim calcmode="lin" valueType="num">
                                      <p:cBhvr additive="base">
                                        <p:cTn id="77" dur="500"/>
                                        <p:tgtEl>
                                          <p:spTgt spid="14"/>
                                        </p:tgtEl>
                                        <p:attrNameLst>
                                          <p:attrName>ppt_y</p:attrName>
                                        </p:attrNameLst>
                                      </p:cBhvr>
                                      <p:tavLst>
                                        <p:tav tm="0">
                                          <p:val>
                                            <p:strVal val="ppt_y"/>
                                          </p:val>
                                        </p:tav>
                                        <p:tav tm="100000">
                                          <p:val>
                                            <p:strVal val="ppt_y"/>
                                          </p:val>
                                        </p:tav>
                                      </p:tavLst>
                                    </p:anim>
                                    <p:set>
                                      <p:cBhvr>
                                        <p:cTn id="78" dur="1" fill="hold">
                                          <p:stCondLst>
                                            <p:cond delay="499"/>
                                          </p:stCondLst>
                                        </p:cTn>
                                        <p:tgtEl>
                                          <p:spTgt spid="1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8">
                                            <p:txEl>
                                              <p:pRg st="0" end="0"/>
                                            </p:txEl>
                                          </p:spTgt>
                                        </p:tgtEl>
                                        <p:attrNameLst>
                                          <p:attrName>style.visibility</p:attrName>
                                        </p:attrNameLst>
                                      </p:cBhvr>
                                      <p:to>
                                        <p:strVal val="visible"/>
                                      </p:to>
                                    </p:set>
                                    <p:animEffect transition="in" filter="fade">
                                      <p:cBhvr>
                                        <p:cTn id="83" dur="500"/>
                                        <p:tgtEl>
                                          <p:spTgt spid="18">
                                            <p:txEl>
                                              <p:pRg st="0" end="0"/>
                                            </p:txEl>
                                          </p:spTgt>
                                        </p:tgtEl>
                                      </p:cBhvr>
                                    </p:animEffect>
                                    <p:anim calcmode="lin" valueType="num">
                                      <p:cBhvr>
                                        <p:cTn id="8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85"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8">
                                            <p:txEl>
                                              <p:pRg st="1" end="1"/>
                                            </p:txEl>
                                          </p:spTgt>
                                        </p:tgtEl>
                                        <p:attrNameLst>
                                          <p:attrName>style.visibility</p:attrName>
                                        </p:attrNameLst>
                                      </p:cBhvr>
                                      <p:to>
                                        <p:strVal val="visible"/>
                                      </p:to>
                                    </p:set>
                                    <p:animEffect transition="in" filter="fade">
                                      <p:cBhvr>
                                        <p:cTn id="90" dur="500"/>
                                        <p:tgtEl>
                                          <p:spTgt spid="18">
                                            <p:txEl>
                                              <p:pRg st="1" end="1"/>
                                            </p:txEl>
                                          </p:spTgt>
                                        </p:tgtEl>
                                      </p:cBhvr>
                                    </p:animEffect>
                                    <p:anim calcmode="lin" valueType="num">
                                      <p:cBhvr>
                                        <p:cTn id="9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9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8">
                                            <p:txEl>
                                              <p:pRg st="2" end="2"/>
                                            </p:txEl>
                                          </p:spTgt>
                                        </p:tgtEl>
                                        <p:attrNameLst>
                                          <p:attrName>style.visibility</p:attrName>
                                        </p:attrNameLst>
                                      </p:cBhvr>
                                      <p:to>
                                        <p:strVal val="visible"/>
                                      </p:to>
                                    </p:set>
                                    <p:animEffect transition="in" filter="fade">
                                      <p:cBhvr>
                                        <p:cTn id="97" dur="500"/>
                                        <p:tgtEl>
                                          <p:spTgt spid="18">
                                            <p:txEl>
                                              <p:pRg st="2" end="2"/>
                                            </p:txEl>
                                          </p:spTgt>
                                        </p:tgtEl>
                                      </p:cBhvr>
                                    </p:animEffect>
                                    <p:anim calcmode="lin" valueType="num">
                                      <p:cBhvr>
                                        <p:cTn id="9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9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8">
                                            <p:txEl>
                                              <p:pRg st="3" end="3"/>
                                            </p:txEl>
                                          </p:spTgt>
                                        </p:tgtEl>
                                        <p:attrNameLst>
                                          <p:attrName>style.visibility</p:attrName>
                                        </p:attrNameLst>
                                      </p:cBhvr>
                                      <p:to>
                                        <p:strVal val="visible"/>
                                      </p:to>
                                    </p:set>
                                    <p:animEffect transition="in" filter="fade">
                                      <p:cBhvr>
                                        <p:cTn id="104" dur="500"/>
                                        <p:tgtEl>
                                          <p:spTgt spid="18">
                                            <p:txEl>
                                              <p:pRg st="3" end="3"/>
                                            </p:txEl>
                                          </p:spTgt>
                                        </p:tgtEl>
                                      </p:cBhvr>
                                    </p:animEffect>
                                    <p:anim calcmode="lin" valueType="num">
                                      <p:cBhvr>
                                        <p:cTn id="10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1" grpId="0" animBg="1"/>
      <p:bldP spid="13" grpId="0" animBg="1"/>
      <p:bldP spid="14" grpId="0" animBg="1"/>
      <p:bldP spid="14" grpId="1" animBg="1"/>
      <p:bldP spid="14" grpId="2" animBg="1"/>
      <p:bldP spid="12" grpId="0"/>
      <p:bldP spid="16" grpId="0"/>
      <p:bldP spid="1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051"/>
            <a:ext cx="9144000" cy="3371851"/>
          </a:xfrm>
          <a:prstGeom prst="rect">
            <a:avLst/>
          </a:prstGeom>
        </p:spPr>
      </p:pic>
      <p:sp>
        <p:nvSpPr>
          <p:cNvPr id="5" name="Rectangle 4"/>
          <p:cNvSpPr/>
          <p:nvPr/>
        </p:nvSpPr>
        <p:spPr>
          <a:xfrm>
            <a:off x="19050" y="3441680"/>
            <a:ext cx="9124950" cy="3416320"/>
          </a:xfrm>
          <a:prstGeom prst="rect">
            <a:avLst/>
          </a:prstGeom>
        </p:spPr>
        <p:txBody>
          <a:bodyPr wrap="square">
            <a:spAutoFit/>
          </a:bodyPr>
          <a:lstStyle/>
          <a:p>
            <a:pPr marL="342900" indent="-342900">
              <a:buFont typeface="Wingdings" panose="05000000000000000000" pitchFamily="2" charset="2"/>
              <a:buChar char="§"/>
            </a:pPr>
            <a:r>
              <a:rPr lang="en-US" dirty="0">
                <a:solidFill>
                  <a:srgbClr val="000000"/>
                </a:solidFill>
              </a:rPr>
              <a:t>four to eight times as likely to be drugged with Ritalin and other stimulants, which pediatrician Leonard Sax, calls “academic steroids.”</a:t>
            </a:r>
          </a:p>
          <a:p>
            <a:pPr marL="342900" indent="-342900">
              <a:buFont typeface="Wingdings" panose="05000000000000000000" pitchFamily="2" charset="2"/>
              <a:buChar char="§"/>
            </a:pPr>
            <a:r>
              <a:rPr lang="en-US" dirty="0">
                <a:solidFill>
                  <a:srgbClr val="000000"/>
                </a:solidFill>
              </a:rPr>
              <a:t>reading much more poorly than are other students.</a:t>
            </a:r>
          </a:p>
          <a:p>
            <a:pPr marL="342900" indent="-342900">
              <a:buFont typeface="Wingdings" panose="05000000000000000000" pitchFamily="2" charset="2"/>
              <a:buChar char="§"/>
            </a:pPr>
            <a:r>
              <a:rPr lang="en-US" dirty="0">
                <a:solidFill>
                  <a:srgbClr val="000000"/>
                </a:solidFill>
              </a:rPr>
              <a:t>three times as likely to commit suicide.</a:t>
            </a:r>
          </a:p>
          <a:p>
            <a:pPr marL="342900" indent="-342900">
              <a:buFont typeface="Wingdings" panose="05000000000000000000" pitchFamily="2" charset="2"/>
              <a:buChar char="§"/>
            </a:pPr>
            <a:r>
              <a:rPr lang="en-US" dirty="0">
                <a:solidFill>
                  <a:srgbClr val="000000"/>
                </a:solidFill>
              </a:rPr>
              <a:t>2 1/2 times as likely to drop out of high school.</a:t>
            </a:r>
          </a:p>
          <a:p>
            <a:pPr marL="342900" indent="-342900">
              <a:buFont typeface="Wingdings" panose="05000000000000000000" pitchFamily="2" charset="2"/>
              <a:buChar char="§"/>
            </a:pPr>
            <a:r>
              <a:rPr lang="en-US" dirty="0">
                <a:solidFill>
                  <a:srgbClr val="000000"/>
                </a:solidFill>
              </a:rPr>
              <a:t>severely underrepresented in college and even more so among college graduates, thereby locking them out of today’s, let alone tomorrow’s professional-level jobs.</a:t>
            </a:r>
          </a:p>
        </p:txBody>
      </p:sp>
    </p:spTree>
    <p:extLst>
      <p:ext uri="{BB962C8B-B14F-4D97-AF65-F5344CB8AC3E}">
        <p14:creationId xmlns:p14="http://schemas.microsoft.com/office/powerpoint/2010/main" val="2647264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r>
              <a:rPr lang="en-US" sz="4800" b="1" dirty="0">
                <a:solidFill>
                  <a:schemeClr val="bg1"/>
                </a:solidFill>
                <a:latin typeface="Arial" pitchFamily="34" charset="0"/>
              </a:rPr>
              <a:t> </a:t>
            </a:r>
            <a:br>
              <a:rPr lang="en-US" sz="6000" b="1" dirty="0">
                <a:solidFill>
                  <a:schemeClr val="bg1"/>
                </a:solidFill>
                <a:latin typeface="Arial Black" pitchFamily="34" charset="0"/>
              </a:rPr>
            </a:br>
            <a:br>
              <a:rPr lang="en-US" sz="6000" b="1" dirty="0">
                <a:solidFill>
                  <a:schemeClr val="bg1"/>
                </a:solidFill>
                <a:latin typeface="Arial Black" pitchFamily="34" charset="0"/>
              </a:rPr>
            </a:br>
            <a:br>
              <a:rPr lang="en-US" sz="6000" b="1" dirty="0">
                <a:solidFill>
                  <a:schemeClr val="bg1"/>
                </a:solidFill>
                <a:latin typeface="Arial Black" pitchFamily="34" charset="0"/>
              </a:rPr>
            </a:br>
            <a:br>
              <a:rPr lang="en-US" sz="8000" b="1" dirty="0">
                <a:solidFill>
                  <a:schemeClr val="bg1"/>
                </a:solidFill>
                <a:latin typeface="Arial Black" pitchFamily="34" charset="0"/>
              </a:rPr>
            </a:br>
            <a:endParaRPr lang="en-US" sz="8000" b="1" dirty="0">
              <a:latin typeface="Arial Black" pitchFamily="34" charset="0"/>
            </a:endParaRPr>
          </a:p>
        </p:txBody>
      </p:sp>
      <p:sp>
        <p:nvSpPr>
          <p:cNvPr id="5" name="Rounded Rectangle 4"/>
          <p:cNvSpPr/>
          <p:nvPr/>
        </p:nvSpPr>
        <p:spPr bwMode="auto">
          <a:xfrm>
            <a:off x="2500745" y="2209800"/>
            <a:ext cx="4267200" cy="3810000"/>
          </a:xfrm>
          <a:prstGeom prst="roundRect">
            <a:avLst>
              <a:gd name="adj" fmla="val 12304"/>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36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ROLES</a:t>
            </a:r>
          </a:p>
          <a:p>
            <a:pPr algn="ctr"/>
            <a:r>
              <a:rPr lang="en-US" sz="32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Josh. 24.15</a:t>
            </a:r>
          </a:p>
          <a:p>
            <a:pPr algn="ctr"/>
            <a:endParaRPr lang="en-US" sz="3200" b="1" dirty="0">
              <a:solidFill>
                <a:srgbClr val="FFFFFF"/>
              </a:solidFill>
              <a:effectLst>
                <a:outerShdw blurRad="38100" dist="38100" dir="2700000" algn="tl">
                  <a:srgbClr val="000000">
                    <a:alpha val="43137"/>
                  </a:srgbClr>
                </a:outerShdw>
              </a:effectLst>
              <a:latin typeface="Arial Black" pitchFamily="34" charset="0"/>
              <a:cs typeface="Arial" pitchFamily="34" charset="0"/>
            </a:endParaRPr>
          </a:p>
          <a:p>
            <a:pPr algn="ctr"/>
            <a:r>
              <a:rPr lang="en-US" sz="32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Eph.5.25 </a:t>
            </a:r>
          </a:p>
          <a:p>
            <a:pPr algn="ctr"/>
            <a:r>
              <a:rPr lang="en-US" sz="32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1Ptr. 3; 1Tm.5.14</a:t>
            </a:r>
          </a:p>
          <a:p>
            <a:pPr algn="ctr"/>
            <a:r>
              <a:rPr lang="en-US" sz="32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 </a:t>
            </a:r>
          </a:p>
          <a:p>
            <a:pPr algn="ctr"/>
            <a:r>
              <a:rPr lang="en-US" sz="32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Eph.6</a:t>
            </a:r>
            <a:endParaRPr lang="en-US" sz="3200" b="1" dirty="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8" name="Up Arrow 7"/>
          <p:cNvSpPr/>
          <p:nvPr/>
        </p:nvSpPr>
        <p:spPr bwMode="auto">
          <a:xfrm>
            <a:off x="1143000" y="464127"/>
            <a:ext cx="7010400" cy="5715000"/>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Tree>
    <p:extLst>
      <p:ext uri="{BB962C8B-B14F-4D97-AF65-F5344CB8AC3E}">
        <p14:creationId xmlns:p14="http://schemas.microsoft.com/office/powerpoint/2010/main" val="1110485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1"/>
            <a:ext cx="9144000" cy="6755696"/>
          </a:xfrm>
          <a:prstGeom prst="rect">
            <a:avLst/>
          </a:prstGeom>
        </p:spPr>
        <p:txBody>
          <a:bodyPr wrap="square">
            <a:spAutoFit/>
          </a:bodyPr>
          <a:lstStyle/>
          <a:p>
            <a:r>
              <a:rPr lang="en-US" sz="2500" b="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And our schools continue to get ever more feminized. Competition, one of boys’ favorite motivators, has largely been excised in favor of “cooperative learning,” (which ends up often meaning hat the bright and dedicated do the </a:t>
            </a:r>
            <a:r>
              <a:rPr lang="en-US" dirty="0" err="1">
                <a:solidFill>
                  <a:srgbClr val="000000"/>
                </a:solidFill>
                <a:latin typeface="Calibri" panose="020F0502020204030204" pitchFamily="34" charset="0"/>
              </a:rPr>
              <a:t>dull's</a:t>
            </a:r>
            <a:r>
              <a:rPr lang="en-US" dirty="0">
                <a:solidFill>
                  <a:srgbClr val="000000"/>
                </a:solidFill>
                <a:latin typeface="Calibri" panose="020F0502020204030204" pitchFamily="34" charset="0"/>
              </a:rPr>
              <a:t> and </a:t>
            </a:r>
            <a:r>
              <a:rPr lang="en-US" dirty="0" err="1">
                <a:solidFill>
                  <a:srgbClr val="000000"/>
                </a:solidFill>
                <a:latin typeface="Calibri" panose="020F0502020204030204" pitchFamily="34" charset="0"/>
              </a:rPr>
              <a:t>lazy's</a:t>
            </a:r>
            <a:r>
              <a:rPr lang="en-US" dirty="0">
                <a:solidFill>
                  <a:srgbClr val="000000"/>
                </a:solidFill>
                <a:latin typeface="Calibri" panose="020F0502020204030204" pitchFamily="34" charset="0"/>
              </a:rPr>
              <a:t> work.) Stories of heroism and bravery are replaced with tomes about relationships and </a:t>
            </a:r>
            <a:r>
              <a:rPr lang="en-US" dirty="0" err="1">
                <a:solidFill>
                  <a:srgbClr val="000000"/>
                </a:solidFill>
                <a:latin typeface="Calibri" panose="020F0502020204030204" pitchFamily="34" charset="0"/>
              </a:rPr>
              <a:t>sheroes</a:t>
            </a:r>
            <a:r>
              <a:rPr lang="en-US" dirty="0">
                <a:solidFill>
                  <a:srgbClr val="000000"/>
                </a:solidFill>
                <a:latin typeface="Calibri" panose="020F0502020204030204" pitchFamily="34" charset="0"/>
              </a:rPr>
              <a:t>. Recess, which active boys desperate seek to release pent up energy is increasingly replaced by yet another round of phonics. Girls are told they can accomplish anything while boys are taught that masculinity is an anti-social trait that must be extinguished.</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The percentage of female K-12 teachers has risen to an all-time high: 76.3 percent (link is external). In elementary school, it’s well over 90 percent. The main role model boys see in school is the custodian.</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And when boys get home from school, the male role models get worse. Whether watching a sitcom, movie, cartoon, or commercial, the odds are good that the male is a buffoon or sleazebag while the female is savvy and confident.</a:t>
            </a:r>
          </a:p>
        </p:txBody>
      </p:sp>
    </p:spTree>
    <p:extLst>
      <p:ext uri="{BB962C8B-B14F-4D97-AF65-F5344CB8AC3E}">
        <p14:creationId xmlns:p14="http://schemas.microsoft.com/office/powerpoint/2010/main" val="1305765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a:latin typeface="Arial Black" panose="020B0A04020102020204" pitchFamily="34" charset="0"/>
              </a:rPr>
              <a:t>DOES NOT MEAN:</a:t>
            </a:r>
          </a:p>
        </p:txBody>
      </p:sp>
      <p:sp>
        <p:nvSpPr>
          <p:cNvPr id="3" name="Content Placeholder 2"/>
          <p:cNvSpPr>
            <a:spLocks noGrp="1"/>
          </p:cNvSpPr>
          <p:nvPr>
            <p:ph idx="1"/>
          </p:nvPr>
        </p:nvSpPr>
        <p:spPr>
          <a:xfrm>
            <a:off x="990600" y="685800"/>
            <a:ext cx="7772400" cy="1676400"/>
          </a:xfrm>
        </p:spPr>
        <p:txBody>
          <a:bodyPr/>
          <a:lstStyle/>
          <a:p>
            <a:r>
              <a:rPr lang="en-US" dirty="0">
                <a:latin typeface="Arial" panose="020B0604020202020204" pitchFamily="34" charset="0"/>
                <a:cs typeface="Arial" panose="020B0604020202020204" pitchFamily="34" charset="0"/>
              </a:rPr>
              <a:t>Let boys get away with bad behavior</a:t>
            </a:r>
          </a:p>
          <a:p>
            <a:r>
              <a:rPr lang="en-US" dirty="0">
                <a:latin typeface="Arial" panose="020B0604020202020204" pitchFamily="34" charset="0"/>
                <a:cs typeface="Arial" panose="020B0604020202020204" pitchFamily="34" charset="0"/>
              </a:rPr>
              <a:t>Boys can’t sit still</a:t>
            </a:r>
          </a:p>
          <a:p>
            <a:r>
              <a:rPr lang="en-US" dirty="0">
                <a:latin typeface="Arial" panose="020B0604020202020204" pitchFamily="34" charset="0"/>
                <a:cs typeface="Arial" panose="020B0604020202020204" pitchFamily="34" charset="0"/>
              </a:rPr>
              <a:t>Boys shouldn’t be disciplined</a:t>
            </a:r>
          </a:p>
        </p:txBody>
      </p:sp>
      <p:sp>
        <p:nvSpPr>
          <p:cNvPr id="4" name="Title 1"/>
          <p:cNvSpPr txBox="1">
            <a:spLocks/>
          </p:cNvSpPr>
          <p:nvPr/>
        </p:nvSpPr>
        <p:spPr bwMode="auto">
          <a:xfrm>
            <a:off x="152400" y="1981200"/>
            <a:ext cx="8877300" cy="4572000"/>
          </a:xfrm>
          <a:prstGeom prst="rect">
            <a:avLst/>
          </a:prstGeom>
          <a:solidFill>
            <a:srgbClr val="00206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kern="0" dirty="0">
                <a:solidFill>
                  <a:srgbClr val="FFFFFF"/>
                </a:solidFill>
                <a:latin typeface="Arial Black" panose="020B0A04020102020204" pitchFamily="34" charset="0"/>
              </a:rPr>
              <a:t>But:</a:t>
            </a:r>
          </a:p>
          <a:p>
            <a:pPr marL="571500" indent="-571500" algn="l">
              <a:buFont typeface="Wingdings" panose="05000000000000000000" pitchFamily="2" charset="2"/>
              <a:buChar char="§"/>
            </a:pPr>
            <a:r>
              <a:rPr lang="en-US" sz="2800" kern="0" dirty="0">
                <a:solidFill>
                  <a:srgbClr val="FFFFFF"/>
                </a:solidFill>
                <a:latin typeface="Arial Black" panose="020B0A04020102020204" pitchFamily="34" charset="0"/>
              </a:rPr>
              <a:t>Girls are girls, and boys are boys</a:t>
            </a:r>
          </a:p>
          <a:p>
            <a:pPr marL="571500" indent="-571500" algn="l">
              <a:buFont typeface="Wingdings" panose="05000000000000000000" pitchFamily="2" charset="2"/>
              <a:buChar char="§"/>
            </a:pPr>
            <a:r>
              <a:rPr lang="en-US" sz="2800" kern="0" dirty="0">
                <a:solidFill>
                  <a:srgbClr val="FFFFFF"/>
                </a:solidFill>
                <a:latin typeface="Arial Black" panose="020B0A04020102020204" pitchFamily="34" charset="0"/>
              </a:rPr>
              <a:t>Both need parenting, raising, &amp; training</a:t>
            </a:r>
          </a:p>
          <a:p>
            <a:pPr marL="571500" indent="-571500" algn="l">
              <a:buFont typeface="Wingdings" panose="05000000000000000000" pitchFamily="2" charset="2"/>
              <a:buChar char="§"/>
            </a:pPr>
            <a:r>
              <a:rPr lang="en-US" sz="2800" kern="0" dirty="0">
                <a:solidFill>
                  <a:srgbClr val="FFFFFF"/>
                </a:solidFill>
                <a:latin typeface="Arial Black" panose="020B0A04020102020204" pitchFamily="34" charset="0"/>
              </a:rPr>
              <a:t>Pr.22.6</a:t>
            </a:r>
          </a:p>
          <a:p>
            <a:pPr marL="571500" indent="-571500" algn="l">
              <a:buFont typeface="Wingdings" panose="05000000000000000000" pitchFamily="2" charset="2"/>
              <a:buChar char="§"/>
            </a:pPr>
            <a:r>
              <a:rPr lang="en-US" sz="2800" kern="0" dirty="0">
                <a:solidFill>
                  <a:srgbClr val="FFFFFF"/>
                </a:solidFill>
                <a:latin typeface="Arial Black" panose="020B0A04020102020204" pitchFamily="34" charset="0"/>
              </a:rPr>
              <a:t>Little boys will not stay little boys. Let’s help them grow to be godly young men.</a:t>
            </a:r>
          </a:p>
          <a:p>
            <a:pPr marL="571500" indent="-571500" algn="l">
              <a:buFont typeface="Wingdings" panose="05000000000000000000" pitchFamily="2" charset="2"/>
              <a:buChar char="§"/>
            </a:pPr>
            <a:r>
              <a:rPr lang="en-US" sz="2800" kern="0" dirty="0">
                <a:solidFill>
                  <a:srgbClr val="FFFFFF"/>
                </a:solidFill>
                <a:latin typeface="Arial Black" panose="020B0A04020102020204" pitchFamily="34" charset="0"/>
              </a:rPr>
              <a:t>Little girls will not stay little girls. Let’s help them grow to be godly young women.</a:t>
            </a:r>
            <a:endParaRPr lang="en-US" sz="800" kern="0" dirty="0">
              <a:solidFill>
                <a:srgbClr val="FFFFFF"/>
              </a:solidFill>
              <a:latin typeface="Arial Black" panose="020B0A04020102020204" pitchFamily="34" charset="0"/>
            </a:endParaRPr>
          </a:p>
          <a:p>
            <a:pPr marL="571500" indent="-571500" algn="l">
              <a:buFont typeface="Wingdings" panose="05000000000000000000" pitchFamily="2" charset="2"/>
              <a:buChar char="§"/>
            </a:pPr>
            <a:endParaRPr lang="en-US" sz="800" kern="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425961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bwMode="auto">
          <a:xfrm>
            <a:off x="552450" y="0"/>
            <a:ext cx="859155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buFont typeface="Arial" panose="020B0604020202020204" pitchFamily="34" charset="0"/>
              <a:buChar char="•"/>
            </a:pPr>
            <a:r>
              <a:rPr lang="en-US" sz="2300" b="1" dirty="0">
                <a:solidFill>
                  <a:srgbClr val="FFFFFF"/>
                </a:solidFill>
                <a:latin typeface="Calibri" panose="020F0502020204030204" pitchFamily="34" charset="0"/>
              </a:rPr>
              <a:t>Therefore a man shall leave his father and his mother and hold fast to his wife, and they shall become one flesh.   </a:t>
            </a:r>
            <a:r>
              <a:rPr lang="en-US" sz="2300" b="1" dirty="0">
                <a:solidFill>
                  <a:srgbClr val="FFFF00"/>
                </a:solidFill>
                <a:latin typeface="Calibri" panose="020F0502020204030204" pitchFamily="34" charset="0"/>
              </a:rPr>
              <a:t>Gen. 2.24 </a:t>
            </a:r>
            <a:r>
              <a:rPr lang="en-US" sz="2300" b="1" dirty="0" err="1">
                <a:solidFill>
                  <a:srgbClr val="FFFF00"/>
                </a:solidFill>
                <a:latin typeface="Calibri" panose="020F0502020204030204" pitchFamily="34" charset="0"/>
              </a:rPr>
              <a:t>esv</a:t>
            </a:r>
            <a:endParaRPr lang="en-US" sz="2300" b="1" dirty="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a:solidFill>
                  <a:srgbClr val="FFFFFF"/>
                </a:solidFill>
                <a:latin typeface="Calibri" panose="020F0502020204030204" pitchFamily="34" charset="0"/>
              </a:rPr>
              <a:t>You shall love the L</a:t>
            </a:r>
            <a:r>
              <a:rPr lang="en-US" sz="2000" b="1" dirty="0">
                <a:solidFill>
                  <a:srgbClr val="FFFFFF"/>
                </a:solidFill>
                <a:latin typeface="Calibri" panose="020F0502020204030204" pitchFamily="34" charset="0"/>
              </a:rPr>
              <a:t>ORD</a:t>
            </a:r>
            <a:r>
              <a:rPr lang="en-US" sz="2300" b="1" dirty="0">
                <a:solidFill>
                  <a:srgbClr val="FFFFFF"/>
                </a:solidFill>
                <a:latin typeface="Calibri" panose="020F0502020204030204" pitchFamily="34" charset="0"/>
              </a:rPr>
              <a:t> your God with all your heart and with all your soul and with all your might. And these words that I command you today shall be on your heart. You shall teach them diligently to your children, and shall talk of them when you sit in your house, and when you walk by the way, and when you lie down, and when you rise.                            </a:t>
            </a:r>
            <a:r>
              <a:rPr lang="en-US" sz="2300" b="1" dirty="0">
                <a:solidFill>
                  <a:srgbClr val="FFFF00"/>
                </a:solidFill>
                <a:latin typeface="Calibri" panose="020F0502020204030204" pitchFamily="34" charset="0"/>
              </a:rPr>
              <a:t>Deut. 6.5-6 </a:t>
            </a:r>
            <a:r>
              <a:rPr lang="en-US" sz="2300" b="1" dirty="0" err="1">
                <a:solidFill>
                  <a:srgbClr val="FFFF00"/>
                </a:solidFill>
                <a:latin typeface="Calibri" panose="020F0502020204030204" pitchFamily="34" charset="0"/>
              </a:rPr>
              <a:t>esv</a:t>
            </a:r>
            <a:endParaRPr lang="en-US" sz="2300" b="1" dirty="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a:solidFill>
                  <a:srgbClr val="FFFFFF"/>
                </a:solidFill>
                <a:latin typeface="Calibri" panose="020F0502020204030204" pitchFamily="34" charset="0"/>
              </a:rPr>
              <a:t>The rod and reproof give wisdom, But a child who gets his own way brings shame to his mother.                           </a:t>
            </a:r>
            <a:r>
              <a:rPr lang="en-US" sz="2300" b="1" dirty="0">
                <a:solidFill>
                  <a:srgbClr val="FFFF00"/>
                </a:solidFill>
                <a:latin typeface="Calibri" panose="020F0502020204030204" pitchFamily="34" charset="0"/>
              </a:rPr>
              <a:t>Prov. 29.15 </a:t>
            </a:r>
            <a:r>
              <a:rPr lang="en-US" sz="2300" b="1" dirty="0" err="1">
                <a:solidFill>
                  <a:srgbClr val="FFFF00"/>
                </a:solidFill>
                <a:latin typeface="Calibri" panose="020F0502020204030204" pitchFamily="34" charset="0"/>
              </a:rPr>
              <a:t>nasb</a:t>
            </a:r>
            <a:endParaRPr lang="en-US" sz="2300" b="1" dirty="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a:solidFill>
                  <a:srgbClr val="FFFFFF"/>
                </a:solidFill>
                <a:latin typeface="Calibri" panose="020F0502020204030204" pitchFamily="34" charset="0"/>
              </a:rPr>
              <a:t>Correct your son, and he will give you comfort; he will also delight your soul.                                                      </a:t>
            </a:r>
            <a:r>
              <a:rPr lang="en-US" sz="2300" b="1" dirty="0">
                <a:solidFill>
                  <a:srgbClr val="FFFF00"/>
                </a:solidFill>
                <a:latin typeface="Calibri" panose="020F0502020204030204" pitchFamily="34" charset="0"/>
              </a:rPr>
              <a:t>Prov. 29.17 </a:t>
            </a:r>
            <a:r>
              <a:rPr lang="en-US" sz="2300" b="1" dirty="0" err="1">
                <a:solidFill>
                  <a:srgbClr val="FFFF00"/>
                </a:solidFill>
                <a:latin typeface="Calibri" panose="020F0502020204030204" pitchFamily="34" charset="0"/>
              </a:rPr>
              <a:t>nasb</a:t>
            </a:r>
            <a:endParaRPr lang="en-US" sz="2300" b="1" dirty="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a:solidFill>
                  <a:srgbClr val="FFFFFF"/>
                </a:solidFill>
                <a:latin typeface="Calibri" panose="020F0502020204030204" pitchFamily="34" charset="0"/>
              </a:rPr>
              <a:t>Train up a child in the way he should go, Even when he is old, he will not depart from it.                                                </a:t>
            </a:r>
            <a:r>
              <a:rPr lang="en-US" sz="2300" b="1" dirty="0">
                <a:solidFill>
                  <a:srgbClr val="FFFF00"/>
                </a:solidFill>
                <a:latin typeface="Calibri" panose="020F0502020204030204" pitchFamily="34" charset="0"/>
              </a:rPr>
              <a:t>Prov. 22.6 </a:t>
            </a:r>
            <a:r>
              <a:rPr lang="en-US" sz="2300" b="1" dirty="0" err="1">
                <a:solidFill>
                  <a:srgbClr val="FFFF00"/>
                </a:solidFill>
                <a:latin typeface="Calibri" panose="020F0502020204030204" pitchFamily="34" charset="0"/>
              </a:rPr>
              <a:t>esv</a:t>
            </a:r>
            <a:endParaRPr lang="en-US" sz="2300" b="1" dirty="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a:solidFill>
                  <a:srgbClr val="FFFFFF"/>
                </a:solidFill>
                <a:latin typeface="Calibri" panose="020F0502020204030204" pitchFamily="34" charset="0"/>
              </a:rPr>
              <a:t>Older women… teach what is good …train the young women to love their husbands and children… working at </a:t>
            </a:r>
            <a:r>
              <a:rPr lang="en-US" sz="2300" b="1" dirty="0" err="1">
                <a:solidFill>
                  <a:srgbClr val="FFFFFF"/>
                </a:solidFill>
                <a:latin typeface="Calibri" panose="020F0502020204030204" pitchFamily="34" charset="0"/>
              </a:rPr>
              <a:t>ome</a:t>
            </a:r>
            <a:r>
              <a:rPr lang="en-US" sz="2300" b="1" dirty="0">
                <a:solidFill>
                  <a:srgbClr val="FFFFFF"/>
                </a:solidFill>
                <a:latin typeface="Calibri" panose="020F0502020204030204" pitchFamily="34" charset="0"/>
              </a:rPr>
              <a:t>…submissive to their own husbands                                                </a:t>
            </a:r>
            <a:r>
              <a:rPr lang="en-US" sz="2300" b="1" dirty="0">
                <a:solidFill>
                  <a:srgbClr val="FFFF00"/>
                </a:solidFill>
                <a:latin typeface="Calibri" panose="020F0502020204030204" pitchFamily="34" charset="0"/>
              </a:rPr>
              <a:t>Titus 2.4-5 </a:t>
            </a:r>
            <a:r>
              <a:rPr lang="en-US" sz="2300" b="1" dirty="0" err="1">
                <a:solidFill>
                  <a:srgbClr val="FFFF00"/>
                </a:solidFill>
                <a:latin typeface="Calibri" panose="020F0502020204030204" pitchFamily="34" charset="0"/>
              </a:rPr>
              <a:t>esv</a:t>
            </a:r>
            <a:r>
              <a:rPr lang="en-US" sz="2300" b="1" dirty="0">
                <a:solidFill>
                  <a:srgbClr val="FFFF00"/>
                </a:solidFill>
                <a:latin typeface="Calibri" panose="020F0502020204030204" pitchFamily="34" charset="0"/>
              </a:rPr>
              <a:t> </a:t>
            </a:r>
          </a:p>
          <a:p>
            <a:pPr marL="571500" indent="-571500">
              <a:buFont typeface="Arial" panose="020B0604020202020204" pitchFamily="34" charset="0"/>
              <a:buChar char="•"/>
            </a:pPr>
            <a:r>
              <a:rPr lang="en-US" sz="2300" b="1" dirty="0">
                <a:solidFill>
                  <a:srgbClr val="FFFFFF"/>
                </a:solidFill>
                <a:latin typeface="Calibri" panose="020F0502020204030204" pitchFamily="34" charset="0"/>
              </a:rPr>
              <a:t>Fathers, do not provoke your children to anger, but bring them up in the discipline and instruction of the Lord.         </a:t>
            </a:r>
            <a:r>
              <a:rPr lang="en-US" sz="2300" b="1" dirty="0">
                <a:solidFill>
                  <a:srgbClr val="FFFF00"/>
                </a:solidFill>
                <a:latin typeface="Calibri" panose="020F0502020204030204" pitchFamily="34" charset="0"/>
              </a:rPr>
              <a:t>Eph.6.4 </a:t>
            </a:r>
            <a:r>
              <a:rPr lang="en-US" sz="2300" b="1" dirty="0" err="1">
                <a:solidFill>
                  <a:srgbClr val="FFFF00"/>
                </a:solidFill>
                <a:latin typeface="Calibri" panose="020F0502020204030204" pitchFamily="34" charset="0"/>
              </a:rPr>
              <a:t>esv</a:t>
            </a:r>
            <a:endParaRPr lang="en-US" sz="2300" b="1" dirty="0">
              <a:solidFill>
                <a:srgbClr val="FFFF00"/>
              </a:solidFill>
              <a:latin typeface="Calibri" panose="020F0502020204030204" pitchFamily="34" charset="0"/>
            </a:endParaRPr>
          </a:p>
        </p:txBody>
      </p:sp>
      <p:sp>
        <p:nvSpPr>
          <p:cNvPr id="6" name="Rectangle 5"/>
          <p:cNvSpPr/>
          <p:nvPr/>
        </p:nvSpPr>
        <p:spPr bwMode="auto">
          <a:xfrm>
            <a:off x="19050" y="1"/>
            <a:ext cx="533400" cy="6858001"/>
          </a:xfrm>
          <a:prstGeom prst="rect">
            <a:avLst/>
          </a:prstGeom>
          <a:solidFill>
            <a:srgbClr val="92D05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algn="ctr"/>
            <a:r>
              <a:rPr lang="en-US" sz="3200" b="1" dirty="0">
                <a:solidFill>
                  <a:srgbClr val="000000"/>
                </a:solidFill>
                <a:latin typeface="Berlin Sans FB Demi" panose="020E0802020502020306" pitchFamily="34" charset="0"/>
              </a:rPr>
              <a:t>CHI LD</a:t>
            </a:r>
          </a:p>
          <a:p>
            <a:pPr algn="ctr"/>
            <a:r>
              <a:rPr lang="en-US" sz="1800" b="1" dirty="0">
                <a:solidFill>
                  <a:srgbClr val="000000"/>
                </a:solidFill>
                <a:latin typeface="Berlin Sans FB Demi" panose="020E0802020502020306" pitchFamily="34" charset="0"/>
              </a:rPr>
              <a:t> </a:t>
            </a:r>
            <a:r>
              <a:rPr lang="en-US" sz="2000" b="1" dirty="0">
                <a:solidFill>
                  <a:srgbClr val="000000"/>
                </a:solidFill>
                <a:latin typeface="Berlin Sans FB Demi" panose="020E0802020502020306" pitchFamily="34" charset="0"/>
              </a:rPr>
              <a:t>   </a:t>
            </a:r>
            <a:r>
              <a:rPr lang="en-US" sz="3200" b="1" dirty="0">
                <a:solidFill>
                  <a:srgbClr val="000000"/>
                </a:solidFill>
                <a:latin typeface="Berlin Sans FB Demi" panose="020E0802020502020306" pitchFamily="34" charset="0"/>
              </a:rPr>
              <a:t>TRAINING</a:t>
            </a:r>
          </a:p>
        </p:txBody>
      </p:sp>
    </p:spTree>
    <p:extLst>
      <p:ext uri="{BB962C8B-B14F-4D97-AF65-F5344CB8AC3E}">
        <p14:creationId xmlns:p14="http://schemas.microsoft.com/office/powerpoint/2010/main" val="462064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r>
              <a:rPr lang="en-US" sz="4800" b="1" dirty="0">
                <a:solidFill>
                  <a:schemeClr val="bg1"/>
                </a:solidFill>
                <a:latin typeface="Arial" pitchFamily="34" charset="0"/>
              </a:rPr>
              <a:t> </a:t>
            </a:r>
            <a:br>
              <a:rPr lang="en-US" sz="6000" b="1" dirty="0">
                <a:solidFill>
                  <a:schemeClr val="bg1"/>
                </a:solidFill>
                <a:latin typeface="Arial Black" pitchFamily="34" charset="0"/>
              </a:rPr>
            </a:br>
            <a:br>
              <a:rPr lang="en-US" sz="6000" b="1" dirty="0">
                <a:solidFill>
                  <a:schemeClr val="bg1"/>
                </a:solidFill>
                <a:latin typeface="Arial Black" pitchFamily="34" charset="0"/>
              </a:rPr>
            </a:br>
            <a:br>
              <a:rPr lang="en-US" sz="6000" b="1" dirty="0">
                <a:solidFill>
                  <a:schemeClr val="bg1"/>
                </a:solidFill>
                <a:latin typeface="Arial Black" pitchFamily="34" charset="0"/>
              </a:rPr>
            </a:br>
            <a:br>
              <a:rPr lang="en-US" sz="8000" b="1" dirty="0">
                <a:solidFill>
                  <a:schemeClr val="bg1"/>
                </a:solidFill>
                <a:latin typeface="Arial Black" pitchFamily="34" charset="0"/>
              </a:rPr>
            </a:br>
            <a:endParaRPr lang="en-US" sz="8000" b="1" dirty="0">
              <a:latin typeface="Arial Black" pitchFamily="34" charset="0"/>
            </a:endParaRPr>
          </a:p>
        </p:txBody>
      </p:sp>
      <p:sp>
        <p:nvSpPr>
          <p:cNvPr id="5" name="Rounded Rectangle 4"/>
          <p:cNvSpPr/>
          <p:nvPr/>
        </p:nvSpPr>
        <p:spPr bwMode="auto">
          <a:xfrm>
            <a:off x="2362200" y="3200400"/>
            <a:ext cx="4495800" cy="2057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48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LOVE</a:t>
            </a:r>
          </a:p>
          <a:p>
            <a:pPr algn="ctr"/>
            <a:r>
              <a:rPr lang="en-US" sz="3200" b="1" dirty="0">
                <a:solidFill>
                  <a:srgbClr val="FFFFFF"/>
                </a:solidFill>
                <a:effectLst>
                  <a:outerShdw blurRad="38100" dist="38100" dir="2700000" algn="tl">
                    <a:srgbClr val="000000">
                      <a:alpha val="43137"/>
                    </a:srgbClr>
                  </a:outerShdw>
                </a:effectLst>
                <a:latin typeface="Arial Narrow" pitchFamily="34" charset="0"/>
                <a:cs typeface="Arial" pitchFamily="34" charset="0"/>
              </a:rPr>
              <a:t>Eph.5.25;</a:t>
            </a:r>
          </a:p>
          <a:p>
            <a:pPr algn="ctr"/>
            <a:r>
              <a:rPr lang="en-US" sz="3200" b="1" dirty="0">
                <a:solidFill>
                  <a:srgbClr val="FFFFFF"/>
                </a:solidFill>
                <a:effectLst>
                  <a:outerShdw blurRad="38100" dist="38100" dir="2700000" algn="tl">
                    <a:srgbClr val="000000">
                      <a:alpha val="43137"/>
                    </a:srgbClr>
                  </a:outerShdw>
                </a:effectLst>
                <a:latin typeface="Arial Narrow" pitchFamily="34" charset="0"/>
                <a:cs typeface="Arial" pitchFamily="34" charset="0"/>
              </a:rPr>
              <a:t>Titus 2.4  </a:t>
            </a:r>
          </a:p>
          <a:p>
            <a:pPr algn="ctr"/>
            <a:endParaRPr lang="en-US" sz="3200" b="1" dirty="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8" name="Up Arrow 7"/>
          <p:cNvSpPr/>
          <p:nvPr/>
        </p:nvSpPr>
        <p:spPr bwMode="auto">
          <a:xfrm>
            <a:off x="1600200" y="1524000"/>
            <a:ext cx="6096000" cy="3886200"/>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Tree>
    <p:extLst>
      <p:ext uri="{BB962C8B-B14F-4D97-AF65-F5344CB8AC3E}">
        <p14:creationId xmlns:p14="http://schemas.microsoft.com/office/powerpoint/2010/main" val="1721356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1066800"/>
          </a:xfrm>
          <a:effectLst>
            <a:outerShdw blurRad="139700" dist="2794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lstStyle/>
          <a:p>
            <a:pPr algn="l"/>
            <a:r>
              <a:rPr lang="en-US" sz="4800" b="1" dirty="0">
                <a:solidFill>
                  <a:schemeClr val="bg1"/>
                </a:solidFill>
                <a:latin typeface="Arial" charset="0"/>
              </a:rPr>
              <a:t>PARENTS</a:t>
            </a:r>
            <a:endParaRPr lang="en-US" sz="4800" b="1" dirty="0">
              <a:latin typeface="Arial" charset="0"/>
            </a:endParaRPr>
          </a:p>
        </p:txBody>
      </p:sp>
      <p:sp>
        <p:nvSpPr>
          <p:cNvPr id="4" name="Rectangle 3"/>
          <p:cNvSpPr/>
          <p:nvPr/>
        </p:nvSpPr>
        <p:spPr bwMode="auto">
          <a:xfrm>
            <a:off x="0" y="1676400"/>
            <a:ext cx="9144000" cy="5181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4400" b="1" dirty="0">
                <a:solidFill>
                  <a:srgbClr val="00B0F0"/>
                </a:solidFill>
              </a:rPr>
              <a:t>Proverbs 22.6</a:t>
            </a:r>
          </a:p>
          <a:p>
            <a:pPr algn="ctr"/>
            <a:r>
              <a:rPr lang="en-US" sz="4400" b="1" dirty="0">
                <a:solidFill>
                  <a:srgbClr val="FFFFFF"/>
                </a:solidFill>
              </a:rPr>
              <a:t>                                                    </a:t>
            </a:r>
          </a:p>
          <a:p>
            <a:pPr algn="ctr"/>
            <a:r>
              <a:rPr lang="en-US" sz="4400" b="1" dirty="0">
                <a:solidFill>
                  <a:srgbClr val="FFFFFF"/>
                </a:solidFill>
              </a:rPr>
              <a:t>“Train up a child in the way he should go,</a:t>
            </a:r>
          </a:p>
          <a:p>
            <a:pPr algn="ctr"/>
            <a:r>
              <a:rPr lang="en-US" sz="4400" b="1" dirty="0">
                <a:solidFill>
                  <a:srgbClr val="FFFFFF"/>
                </a:solidFill>
              </a:rPr>
              <a:t> Even when he is old, he will not depart from it”</a:t>
            </a:r>
          </a:p>
        </p:txBody>
      </p:sp>
    </p:spTree>
    <p:extLst>
      <p:ext uri="{BB962C8B-B14F-4D97-AF65-F5344CB8AC3E}">
        <p14:creationId xmlns:p14="http://schemas.microsoft.com/office/powerpoint/2010/main" val="1188741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6858000"/>
          </a:xfrm>
          <a:solidFill>
            <a:schemeClr val="tx1"/>
          </a:solidFill>
        </p:spPr>
        <p:txBody>
          <a:bodyPr/>
          <a:lstStyle/>
          <a:p>
            <a:pPr algn="l"/>
            <a:r>
              <a:rPr lang="en-US" dirty="0">
                <a:solidFill>
                  <a:schemeClr val="bg1"/>
                </a:solidFill>
                <a:latin typeface="Arial Black" pitchFamily="34" charset="0"/>
              </a:rPr>
              <a:t>The Homes We Need</a:t>
            </a: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endParaRPr lang="en-US" dirty="0">
              <a:solidFill>
                <a:schemeClr val="bg1"/>
              </a:solidFill>
              <a:latin typeface="Arial Black" pitchFamily="34" charset="0"/>
            </a:endParaRPr>
          </a:p>
        </p:txBody>
      </p:sp>
      <p:sp>
        <p:nvSpPr>
          <p:cNvPr id="3" name="Content Placeholder 2"/>
          <p:cNvSpPr>
            <a:spLocks noGrp="1"/>
          </p:cNvSpPr>
          <p:nvPr>
            <p:ph idx="1"/>
          </p:nvPr>
        </p:nvSpPr>
        <p:spPr>
          <a:xfrm>
            <a:off x="304800" y="1143000"/>
            <a:ext cx="8610600" cy="5715000"/>
          </a:xfrm>
          <a:solidFill>
            <a:schemeClr val="tx1"/>
          </a:solidFill>
        </p:spPr>
        <p:txBody>
          <a:bodyPr/>
          <a:lstStyle/>
          <a:p>
            <a:r>
              <a:rPr lang="en-US" sz="4400" dirty="0">
                <a:solidFill>
                  <a:schemeClr val="bg1"/>
                </a:solidFill>
                <a:latin typeface="Calibri" panose="020F0502020204030204" pitchFamily="34" charset="0"/>
                <a:cs typeface="Tahoma" pitchFamily="34" charset="0"/>
              </a:rPr>
              <a:t>Built with the Lord	</a:t>
            </a:r>
            <a:br>
              <a:rPr lang="en-US" sz="4400" dirty="0">
                <a:solidFill>
                  <a:schemeClr val="bg1"/>
                </a:solidFill>
                <a:latin typeface="Calibri" panose="020F0502020204030204" pitchFamily="34" charset="0"/>
                <a:cs typeface="Tahoma" pitchFamily="34" charset="0"/>
              </a:rPr>
            </a:br>
            <a:r>
              <a:rPr lang="en-US" sz="4400" dirty="0">
                <a:solidFill>
                  <a:schemeClr val="bg1"/>
                </a:solidFill>
                <a:latin typeface="Calibri" panose="020F0502020204030204" pitchFamily="34" charset="0"/>
                <a:cs typeface="Tahoma" pitchFamily="34" charset="0"/>
              </a:rPr>
              <a:t>	</a:t>
            </a:r>
            <a:r>
              <a:rPr lang="en-US" sz="4400" b="1" dirty="0">
                <a:solidFill>
                  <a:schemeClr val="bg1"/>
                </a:solidFill>
                <a:latin typeface="Calibri" panose="020F0502020204030204" pitchFamily="34" charset="0"/>
                <a:cs typeface="Tahoma" pitchFamily="34" charset="0"/>
              </a:rPr>
              <a:t>Ps. 127:1</a:t>
            </a:r>
          </a:p>
          <a:p>
            <a:r>
              <a:rPr lang="en-US" sz="4400" dirty="0">
                <a:solidFill>
                  <a:schemeClr val="bg1"/>
                </a:solidFill>
                <a:latin typeface="Calibri" panose="020F0502020204030204" pitchFamily="34" charset="0"/>
                <a:cs typeface="Tahoma" pitchFamily="34" charset="0"/>
              </a:rPr>
              <a:t>Built on the word	</a:t>
            </a:r>
            <a:br>
              <a:rPr lang="en-US" sz="4400" dirty="0">
                <a:solidFill>
                  <a:schemeClr val="bg1"/>
                </a:solidFill>
                <a:latin typeface="Calibri" panose="020F0502020204030204" pitchFamily="34" charset="0"/>
                <a:cs typeface="Tahoma" pitchFamily="34" charset="0"/>
              </a:rPr>
            </a:br>
            <a:r>
              <a:rPr lang="en-US" sz="4400" dirty="0">
                <a:solidFill>
                  <a:schemeClr val="bg1"/>
                </a:solidFill>
                <a:latin typeface="Calibri" panose="020F0502020204030204" pitchFamily="34" charset="0"/>
                <a:cs typeface="Tahoma" pitchFamily="34" charset="0"/>
              </a:rPr>
              <a:t>	</a:t>
            </a:r>
            <a:r>
              <a:rPr lang="en-US" sz="4400" b="1" dirty="0">
                <a:solidFill>
                  <a:schemeClr val="bg1"/>
                </a:solidFill>
                <a:latin typeface="Calibri" panose="020F0502020204030204" pitchFamily="34" charset="0"/>
                <a:cs typeface="Tahoma" pitchFamily="34" charset="0"/>
              </a:rPr>
              <a:t>Mt. 7:24-27  </a:t>
            </a:r>
          </a:p>
          <a:p>
            <a:r>
              <a:rPr lang="en-US" sz="4400" dirty="0">
                <a:solidFill>
                  <a:schemeClr val="bg1"/>
                </a:solidFill>
                <a:latin typeface="Calibri" panose="020F0502020204030204" pitchFamily="34" charset="0"/>
                <a:cs typeface="Tahoma" pitchFamily="34" charset="0"/>
              </a:rPr>
              <a:t>Built in sanctification	</a:t>
            </a:r>
            <a:br>
              <a:rPr lang="en-US" sz="4400" dirty="0">
                <a:solidFill>
                  <a:schemeClr val="bg1"/>
                </a:solidFill>
                <a:latin typeface="Calibri" panose="020F0502020204030204" pitchFamily="34" charset="0"/>
                <a:cs typeface="Tahoma" pitchFamily="34" charset="0"/>
              </a:rPr>
            </a:br>
            <a:r>
              <a:rPr lang="en-US" sz="4400" dirty="0">
                <a:solidFill>
                  <a:schemeClr val="bg1"/>
                </a:solidFill>
                <a:latin typeface="Calibri" panose="020F0502020204030204" pitchFamily="34" charset="0"/>
                <a:cs typeface="Tahoma" pitchFamily="34" charset="0"/>
              </a:rPr>
              <a:t>	</a:t>
            </a:r>
            <a:r>
              <a:rPr lang="en-US" sz="4400" b="1" dirty="0">
                <a:solidFill>
                  <a:schemeClr val="bg1"/>
                </a:solidFill>
                <a:latin typeface="Calibri" panose="020F0502020204030204" pitchFamily="34" charset="0"/>
                <a:cs typeface="Tahoma" pitchFamily="34" charset="0"/>
              </a:rPr>
              <a:t>Josh. 24:15; Dt. 6:4-9; Jas. 4:4</a:t>
            </a:r>
            <a:endParaRPr lang="en-US" sz="4400" b="1" dirty="0">
              <a:solidFill>
                <a:schemeClr val="bg1"/>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3065308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endParaRPr lang="en-US" dirty="0"/>
          </a:p>
        </p:txBody>
      </p:sp>
      <p:pic>
        <p:nvPicPr>
          <p:cNvPr id="2050" name="Picture 2" descr="https://scontent-dfw1-1.xx.fbcdn.net/hphotos-xat1/v/t1.0-9/12036702_10208197553403562_3445037517277674918_n.jpg?oh=77777885331f8fdbfa6b78560e462885&amp;oe=575783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45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71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2"/>
            <a:ext cx="28575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1200151"/>
            <a:ext cx="56388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56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0" y="0"/>
            <a:ext cx="9144000" cy="6858000"/>
          </a:xfrm>
        </p:spPr>
        <p:style>
          <a:lnRef idx="0">
            <a:schemeClr val="accent2"/>
          </a:lnRef>
          <a:fillRef idx="3">
            <a:schemeClr val="accent2"/>
          </a:fillRef>
          <a:effectRef idx="3">
            <a:schemeClr val="accent2"/>
          </a:effectRef>
          <a:fontRef idx="minor">
            <a:schemeClr val="lt1"/>
          </a:fontRef>
        </p:style>
        <p:txBody>
          <a:bodyPr/>
          <a:lstStyle/>
          <a:p>
            <a:pPr>
              <a:defRPr/>
            </a:pPr>
            <a:r>
              <a:rPr lang="en-US" b="1" dirty="0">
                <a:solidFill>
                  <a:schemeClr val="bg1"/>
                </a:solidFill>
                <a:effectLst>
                  <a:outerShdw blurRad="38100" dist="38100" dir="2700000" algn="tl">
                    <a:srgbClr val="000000"/>
                  </a:outerShdw>
                </a:effectLst>
                <a:latin typeface="Calibri" pitchFamily="34" charset="0"/>
                <a:cs typeface="Calibri" pitchFamily="34" charset="0"/>
              </a:rPr>
              <a:t>Biblical examples of parenting </a:t>
            </a:r>
            <a:br>
              <a:rPr lang="en-US" b="1" dirty="0">
                <a:solidFill>
                  <a:schemeClr val="bg1"/>
                </a:solidFill>
                <a:effectLst>
                  <a:outerShdw blurRad="38100" dist="38100" dir="2700000" algn="tl">
                    <a:srgbClr val="000000"/>
                  </a:outerShdw>
                </a:effectLst>
                <a:latin typeface="Calibri" pitchFamily="34" charset="0"/>
                <a:cs typeface="Calibri" pitchFamily="34" charset="0"/>
              </a:rPr>
            </a:br>
            <a:r>
              <a:rPr lang="en-US" b="1" dirty="0">
                <a:solidFill>
                  <a:schemeClr val="bg1"/>
                </a:solidFill>
                <a:effectLst>
                  <a:outerShdw blurRad="38100" dist="38100" dir="2700000" algn="tl">
                    <a:srgbClr val="000000"/>
                  </a:outerShdw>
                </a:effectLst>
                <a:latin typeface="Calibri" pitchFamily="34" charset="0"/>
                <a:cs typeface="Calibri" pitchFamily="34" charset="0"/>
              </a:rPr>
              <a:t>(good and bad)</a:t>
            </a:r>
            <a:br>
              <a:rPr lang="en-US" b="1" dirty="0">
                <a:solidFill>
                  <a:schemeClr val="bg1"/>
                </a:solidFill>
                <a:effectLst>
                  <a:outerShdw blurRad="38100" dist="38100" dir="2700000" algn="tl">
                    <a:srgbClr val="000000"/>
                  </a:outerShdw>
                </a:effectLst>
                <a:latin typeface="Calibri" pitchFamily="34" charset="0"/>
                <a:cs typeface="Calibri" pitchFamily="34" charset="0"/>
              </a:rPr>
            </a:br>
            <a:br>
              <a:rPr lang="en-US" b="1" dirty="0">
                <a:solidFill>
                  <a:srgbClr val="FFFF00"/>
                </a:solidFill>
                <a:effectLst>
                  <a:outerShdw blurRad="38100" dist="38100" dir="2700000" algn="tl">
                    <a:srgbClr val="000000"/>
                  </a:outerShdw>
                </a:effectLst>
                <a:latin typeface="Rockwell" pitchFamily="18" charset="0"/>
              </a:rPr>
            </a:br>
            <a:br>
              <a:rPr lang="en-US" b="1" dirty="0">
                <a:solidFill>
                  <a:srgbClr val="FFFF00"/>
                </a:solidFill>
                <a:latin typeface="Rockwell" pitchFamily="18" charset="0"/>
              </a:rPr>
            </a:br>
            <a:br>
              <a:rPr lang="en-US" b="1" dirty="0">
                <a:solidFill>
                  <a:schemeClr val="bg1"/>
                </a:solidFill>
                <a:effectLst>
                  <a:outerShdw blurRad="38100" dist="38100" dir="2700000" algn="tl">
                    <a:srgbClr val="000000"/>
                  </a:outerShdw>
                </a:effectLst>
                <a:latin typeface="Rockwell" pitchFamily="18" charset="0"/>
              </a:rPr>
            </a:br>
            <a:br>
              <a:rPr lang="en-US" b="1" dirty="0">
                <a:solidFill>
                  <a:schemeClr val="bg1"/>
                </a:solidFill>
                <a:effectLst>
                  <a:outerShdw blurRad="38100" dist="38100" dir="2700000" algn="tl">
                    <a:srgbClr val="000000"/>
                  </a:outerShdw>
                </a:effectLst>
                <a:latin typeface="Rockwell" pitchFamily="18" charset="0"/>
              </a:rPr>
            </a:br>
            <a:br>
              <a:rPr lang="en-US" b="1" dirty="0">
                <a:solidFill>
                  <a:schemeClr val="bg1"/>
                </a:solidFill>
                <a:effectLst>
                  <a:outerShdw blurRad="38100" dist="38100" dir="2700000" algn="tl">
                    <a:srgbClr val="000000"/>
                  </a:outerShdw>
                </a:effectLst>
                <a:latin typeface="Rockwell" pitchFamily="18" charset="0"/>
              </a:rPr>
            </a:br>
            <a:br>
              <a:rPr lang="en-US" b="1" dirty="0">
                <a:solidFill>
                  <a:schemeClr val="bg1"/>
                </a:solidFill>
                <a:effectLst>
                  <a:outerShdw blurRad="38100" dist="38100" dir="2700000" algn="tl">
                    <a:srgbClr val="000000"/>
                  </a:outerShdw>
                </a:effectLst>
                <a:latin typeface="Rockwell" pitchFamily="18" charset="0"/>
              </a:rPr>
            </a:br>
            <a:br>
              <a:rPr lang="en-US" b="1" dirty="0">
                <a:solidFill>
                  <a:schemeClr val="bg1"/>
                </a:solidFill>
                <a:effectLst>
                  <a:outerShdw blurRad="38100" dist="38100" dir="2700000" algn="tl">
                    <a:srgbClr val="000000"/>
                  </a:outerShdw>
                </a:effectLst>
                <a:latin typeface="Rockwell" pitchFamily="18" charset="0"/>
              </a:rPr>
            </a:br>
            <a:endParaRPr lang="en-US" dirty="0"/>
          </a:p>
        </p:txBody>
      </p:sp>
      <p:sp>
        <p:nvSpPr>
          <p:cNvPr id="54275" name="Rectangle 1027"/>
          <p:cNvSpPr>
            <a:spLocks noGrp="1" noChangeArrowheads="1"/>
          </p:cNvSpPr>
          <p:nvPr>
            <p:ph type="body" idx="1"/>
          </p:nvPr>
        </p:nvSpPr>
        <p:spPr>
          <a:xfrm>
            <a:off x="0" y="1524000"/>
            <a:ext cx="9144000" cy="5334000"/>
          </a:xfrm>
          <a:solidFill>
            <a:schemeClr val="tx1"/>
          </a:solidFill>
        </p:spPr>
        <p:txBody>
          <a:bodyPr/>
          <a:lstStyle/>
          <a:p>
            <a:pPr>
              <a:lnSpc>
                <a:spcPct val="120000"/>
              </a:lnSpc>
            </a:pPr>
            <a:r>
              <a:rPr lang="en-US" b="1" dirty="0">
                <a:solidFill>
                  <a:schemeClr val="bg1"/>
                </a:solidFill>
                <a:latin typeface="Arial Narrow" pitchFamily="34" charset="0"/>
              </a:rPr>
              <a:t>(-)  choice of environ.	Lot  		Gen.13:12-13</a:t>
            </a:r>
          </a:p>
          <a:p>
            <a:pPr>
              <a:lnSpc>
                <a:spcPct val="120000"/>
              </a:lnSpc>
            </a:pPr>
            <a:r>
              <a:rPr lang="en-US" b="1" dirty="0">
                <a:solidFill>
                  <a:schemeClr val="bg1"/>
                </a:solidFill>
                <a:latin typeface="Arial Narrow" pitchFamily="34" charset="0"/>
              </a:rPr>
              <a:t>(-)  deceit &amp; favoritism      	R &amp; I / J.	G.25 &amp; 37</a:t>
            </a:r>
          </a:p>
          <a:p>
            <a:pPr>
              <a:lnSpc>
                <a:spcPct val="120000"/>
              </a:lnSpc>
            </a:pPr>
            <a:r>
              <a:rPr lang="en-US" b="1" dirty="0">
                <a:solidFill>
                  <a:schemeClr val="bg1"/>
                </a:solidFill>
                <a:latin typeface="Arial Narrow" pitchFamily="34" charset="0"/>
              </a:rPr>
              <a:t>(-)  not restraining		Eli		1S.2:22-23/ 3.13</a:t>
            </a:r>
          </a:p>
          <a:p>
            <a:pPr>
              <a:lnSpc>
                <a:spcPct val="120000"/>
              </a:lnSpc>
            </a:pPr>
            <a:r>
              <a:rPr lang="en-US" b="1" dirty="0">
                <a:solidFill>
                  <a:schemeClr val="bg1"/>
                </a:solidFill>
                <a:latin typeface="Arial Narrow" pitchFamily="34" charset="0"/>
              </a:rPr>
              <a:t>(-)  didn’t “displease” him	David          2Sam.13/ 1K.1.6</a:t>
            </a:r>
            <a:br>
              <a:rPr lang="en-US" b="1" dirty="0">
                <a:solidFill>
                  <a:schemeClr val="bg1"/>
                </a:solidFill>
                <a:latin typeface="Arial Narrow" pitchFamily="34" charset="0"/>
              </a:rPr>
            </a:br>
            <a:endParaRPr lang="en-US" b="1" dirty="0">
              <a:solidFill>
                <a:schemeClr val="bg1"/>
              </a:solidFill>
              <a:latin typeface="Arial Narrow" pitchFamily="34" charset="0"/>
            </a:endParaRPr>
          </a:p>
          <a:p>
            <a:pPr>
              <a:lnSpc>
                <a:spcPct val="120000"/>
              </a:lnSpc>
            </a:pPr>
            <a:r>
              <a:rPr lang="en-US" b="1" dirty="0">
                <a:solidFill>
                  <a:schemeClr val="bg1"/>
                </a:solidFill>
                <a:latin typeface="Arial Narrow" pitchFamily="34" charset="0"/>
              </a:rPr>
              <a:t>(+) lasting influence		Jonadab	Jer. 35:1-19</a:t>
            </a:r>
          </a:p>
          <a:p>
            <a:pPr>
              <a:lnSpc>
                <a:spcPct val="120000"/>
              </a:lnSpc>
            </a:pPr>
            <a:r>
              <a:rPr lang="en-US" b="1" dirty="0">
                <a:solidFill>
                  <a:schemeClr val="bg1"/>
                </a:solidFill>
                <a:latin typeface="Arial Narrow" pitchFamily="34" charset="0"/>
              </a:rPr>
              <a:t>(+) raised in the Word         L &gt; E &gt; T 	2Tim.1:5; 3:15			</a:t>
            </a:r>
            <a:endParaRPr lang="en-US" dirty="0">
              <a:solidFill>
                <a:schemeClr val="bg1"/>
              </a:solidFill>
              <a:latin typeface="Rockwell" pitchFamily="18" charset="0"/>
            </a:endParaRPr>
          </a:p>
        </p:txBody>
      </p:sp>
    </p:spTree>
    <p:extLst>
      <p:ext uri="{BB962C8B-B14F-4D97-AF65-F5344CB8AC3E}">
        <p14:creationId xmlns:p14="http://schemas.microsoft.com/office/powerpoint/2010/main" val="675015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4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r>
              <a:rPr lang="en-US" sz="4800" b="1" dirty="0">
                <a:solidFill>
                  <a:schemeClr val="bg1"/>
                </a:solidFill>
                <a:latin typeface="Arial" pitchFamily="34" charset="0"/>
              </a:rPr>
              <a:t> </a:t>
            </a:r>
            <a:br>
              <a:rPr lang="en-US" sz="6000" b="1" dirty="0">
                <a:solidFill>
                  <a:schemeClr val="bg1"/>
                </a:solidFill>
                <a:latin typeface="Arial Black" pitchFamily="34" charset="0"/>
              </a:rPr>
            </a:br>
            <a:br>
              <a:rPr lang="en-US" sz="6000" b="1" dirty="0">
                <a:solidFill>
                  <a:schemeClr val="bg1"/>
                </a:solidFill>
                <a:latin typeface="Arial Black" pitchFamily="34" charset="0"/>
              </a:rPr>
            </a:br>
            <a:br>
              <a:rPr lang="en-US" sz="6000" b="1" dirty="0">
                <a:solidFill>
                  <a:schemeClr val="bg1"/>
                </a:solidFill>
                <a:latin typeface="Arial Black" pitchFamily="34" charset="0"/>
              </a:rPr>
            </a:br>
            <a:br>
              <a:rPr lang="en-US" sz="8000" b="1" dirty="0">
                <a:solidFill>
                  <a:schemeClr val="bg1"/>
                </a:solidFill>
                <a:latin typeface="Arial Black" pitchFamily="34" charset="0"/>
              </a:rPr>
            </a:br>
            <a:endParaRPr lang="en-US" sz="8000" b="1" dirty="0">
              <a:latin typeface="Arial Black" pitchFamily="34" charset="0"/>
            </a:endParaRPr>
          </a:p>
        </p:txBody>
      </p:sp>
      <p:sp>
        <p:nvSpPr>
          <p:cNvPr id="5" name="Rounded Rectangle 4"/>
          <p:cNvSpPr/>
          <p:nvPr/>
        </p:nvSpPr>
        <p:spPr bwMode="auto">
          <a:xfrm>
            <a:off x="2500745" y="2209800"/>
            <a:ext cx="4267200" cy="3810000"/>
          </a:xfrm>
          <a:prstGeom prst="roundRect">
            <a:avLst>
              <a:gd name="adj" fmla="val 12304"/>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Black" pitchFamily="34" charset="0"/>
                <a:cs typeface="Arial" pitchFamily="34" charset="0"/>
              </a:rPr>
              <a:t>ROLES</a:t>
            </a:r>
          </a:p>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Josh. 24.15</a:t>
            </a:r>
          </a:p>
          <a:p>
            <a:pPr marL="0" marR="0" indent="0" algn="ctr" defTabSz="914400" rtl="0" eaLnBrk="0" fontAlgn="base" latinLnBrk="0" hangingPunct="0">
              <a:lnSpc>
                <a:spcPct val="100000"/>
              </a:lnSpc>
              <a:spcBef>
                <a:spcPct val="0"/>
              </a:spcBef>
              <a:spcAft>
                <a:spcPct val="0"/>
              </a:spcAft>
              <a:buClrTx/>
              <a:buSzTx/>
              <a:buFontTx/>
              <a:buNone/>
              <a:tabLst/>
            </a:pPr>
            <a:endPar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Eph.5.25 </a:t>
            </a:r>
          </a:p>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1Ptr. 3; 1Tm.5.14</a:t>
            </a:r>
          </a:p>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Eph.6:1-4</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8" name="Up Arrow 7"/>
          <p:cNvSpPr/>
          <p:nvPr/>
        </p:nvSpPr>
        <p:spPr bwMode="auto">
          <a:xfrm>
            <a:off x="1143000" y="464127"/>
            <a:ext cx="7010400" cy="5715000"/>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557749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normAutofit/>
          </a:bodyPr>
          <a:lstStyle/>
          <a:p>
            <a:br>
              <a:rPr lang="en-US" sz="5400" dirty="0">
                <a:solidFill>
                  <a:schemeClr val="bg1"/>
                </a:solidFill>
                <a:latin typeface="Arial" panose="020B0604020202020204" pitchFamily="34" charset="0"/>
                <a:cs typeface="Arial" panose="020B0604020202020204" pitchFamily="34" charset="0"/>
              </a:rPr>
            </a:br>
            <a:br>
              <a:rPr lang="en-US" sz="5400" dirty="0">
                <a:solidFill>
                  <a:schemeClr val="bg1"/>
                </a:solidFill>
                <a:latin typeface="Arial Black" pitchFamily="34" charset="0"/>
              </a:rPr>
            </a:br>
            <a:br>
              <a:rPr lang="en-US" sz="5400" dirty="0">
                <a:solidFill>
                  <a:schemeClr val="bg1"/>
                </a:solidFill>
                <a:latin typeface="Arial Black" pitchFamily="34" charset="0"/>
              </a:rPr>
            </a:br>
            <a:br>
              <a:rPr lang="en-US" sz="5400" dirty="0">
                <a:solidFill>
                  <a:schemeClr val="bg1"/>
                </a:solidFill>
                <a:latin typeface="Arial Black" pitchFamily="34" charset="0"/>
              </a:rPr>
            </a:br>
            <a:endParaRPr lang="en-US" sz="4800" dirty="0">
              <a:solidFill>
                <a:schemeClr val="bg1"/>
              </a:solidFill>
              <a:latin typeface="Arial" pitchFamily="34" charset="0"/>
              <a:cs typeface="Arial" pitchFamily="34" charset="0"/>
            </a:endParaRPr>
          </a:p>
        </p:txBody>
      </p:sp>
      <p:sp>
        <p:nvSpPr>
          <p:cNvPr id="3" name="Title 1">
            <a:extLst>
              <a:ext uri="{FF2B5EF4-FFF2-40B4-BE49-F238E27FC236}">
                <a16:creationId xmlns:a16="http://schemas.microsoft.com/office/drawing/2014/main" id="{FF45223E-0DC6-FC4C-AF00-F37A1134D061}"/>
              </a:ext>
            </a:extLst>
          </p:cNvPr>
          <p:cNvSpPr txBox="1">
            <a:spLocks/>
          </p:cNvSpPr>
          <p:nvPr/>
        </p:nvSpPr>
        <p:spPr bwMode="auto">
          <a:xfrm>
            <a:off x="0" y="2743200"/>
            <a:ext cx="9144000" cy="31242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algn="l"/>
            <a:r>
              <a:rPr lang="en-US" sz="5400" b="1" kern="0" dirty="0">
                <a:solidFill>
                  <a:schemeClr val="bg1"/>
                </a:solidFill>
                <a:latin typeface="Calibri" panose="020F0502020204030204" pitchFamily="34" charset="0"/>
                <a:cs typeface="Calibri" panose="020F0502020204030204" pitchFamily="34" charset="0"/>
              </a:rPr>
              <a:t>a.) learn to love</a:t>
            </a:r>
            <a:br>
              <a:rPr lang="en-US" sz="5400" b="1" kern="0" dirty="0">
                <a:solidFill>
                  <a:schemeClr val="bg1"/>
                </a:solidFill>
                <a:latin typeface="Calibri" panose="020F0502020204030204" pitchFamily="34" charset="0"/>
                <a:cs typeface="Calibri" panose="020F0502020204030204" pitchFamily="34" charset="0"/>
              </a:rPr>
            </a:br>
            <a:r>
              <a:rPr lang="en-US" sz="5400" b="1" kern="0" dirty="0">
                <a:solidFill>
                  <a:schemeClr val="bg1"/>
                </a:solidFill>
                <a:latin typeface="Calibri" panose="020F0502020204030204" pitchFamily="34" charset="0"/>
                <a:cs typeface="Calibri" panose="020F0502020204030204" pitchFamily="34" charset="0"/>
              </a:rPr>
              <a:t>b.) roads go places</a:t>
            </a:r>
            <a:br>
              <a:rPr lang="en-US" sz="5400" b="1" kern="0" dirty="0">
                <a:solidFill>
                  <a:schemeClr val="bg1"/>
                </a:solidFill>
                <a:latin typeface="Calibri" panose="020F0502020204030204" pitchFamily="34" charset="0"/>
                <a:cs typeface="Calibri" panose="020F0502020204030204" pitchFamily="34" charset="0"/>
              </a:rPr>
            </a:br>
            <a:r>
              <a:rPr lang="en-US" sz="5400" b="1" kern="0" dirty="0">
                <a:solidFill>
                  <a:schemeClr val="bg1"/>
                </a:solidFill>
                <a:latin typeface="Calibri" panose="020F0502020204030204" pitchFamily="34" charset="0"/>
                <a:cs typeface="Calibri" panose="020F0502020204030204" pitchFamily="34" charset="0"/>
              </a:rPr>
              <a:t>c.) lessons from Luke 15</a:t>
            </a:r>
          </a:p>
        </p:txBody>
      </p:sp>
      <p:sp>
        <p:nvSpPr>
          <p:cNvPr id="4" name="Rounded Rectangle 3">
            <a:extLst>
              <a:ext uri="{FF2B5EF4-FFF2-40B4-BE49-F238E27FC236}">
                <a16:creationId xmlns:a16="http://schemas.microsoft.com/office/drawing/2014/main" id="{F0C10586-9FE9-4C4E-BB68-580300E6CFB2}"/>
              </a:ext>
            </a:extLst>
          </p:cNvPr>
          <p:cNvSpPr/>
          <p:nvPr/>
        </p:nvSpPr>
        <p:spPr bwMode="auto">
          <a:xfrm>
            <a:off x="495300" y="381000"/>
            <a:ext cx="8153400" cy="1981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4400" b="1" dirty="0">
                <a:latin typeface="Arial" panose="020B0604020202020204" pitchFamily="34" charset="0"/>
                <a:cs typeface="Arial" panose="020B0604020202020204" pitchFamily="34" charset="0"/>
              </a:rPr>
              <a:t>3 messages for</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sons &amp; daughters:</a:t>
            </a:r>
            <a:endParaRPr kumimoji="0" lang="en-US" sz="4400" b="1" i="0" u="none" strike="noStrike" cap="none" normalizeH="0" baseline="0" dirty="0">
              <a:ln>
                <a:noFill/>
              </a:ln>
              <a:effectLst/>
              <a:latin typeface="Times New Roman" charset="0"/>
            </a:endParaRPr>
          </a:p>
        </p:txBody>
      </p:sp>
    </p:spTree>
    <p:extLst>
      <p:ext uri="{BB962C8B-B14F-4D97-AF65-F5344CB8AC3E}">
        <p14:creationId xmlns:p14="http://schemas.microsoft.com/office/powerpoint/2010/main" val="7756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normAutofit/>
          </a:bodyPr>
          <a:lstStyle/>
          <a:p>
            <a:br>
              <a:rPr lang="en-US" sz="5400" dirty="0">
                <a:solidFill>
                  <a:schemeClr val="bg1"/>
                </a:solidFill>
                <a:latin typeface="Arial" panose="020B0604020202020204" pitchFamily="34" charset="0"/>
                <a:cs typeface="Arial" panose="020B0604020202020204" pitchFamily="34" charset="0"/>
              </a:rPr>
            </a:br>
            <a:br>
              <a:rPr lang="en-US" sz="5400" dirty="0">
                <a:solidFill>
                  <a:schemeClr val="bg1"/>
                </a:solidFill>
                <a:latin typeface="Arial Black" pitchFamily="34" charset="0"/>
              </a:rPr>
            </a:br>
            <a:br>
              <a:rPr lang="en-US" sz="5400" dirty="0">
                <a:solidFill>
                  <a:schemeClr val="bg1"/>
                </a:solidFill>
                <a:latin typeface="Arial Black" pitchFamily="34" charset="0"/>
              </a:rPr>
            </a:br>
            <a:br>
              <a:rPr lang="en-US" sz="5400" dirty="0">
                <a:solidFill>
                  <a:schemeClr val="bg1"/>
                </a:solidFill>
                <a:latin typeface="Arial Black" pitchFamily="34" charset="0"/>
              </a:rPr>
            </a:br>
            <a:endParaRPr lang="en-US" sz="4800" dirty="0">
              <a:solidFill>
                <a:schemeClr val="bg1"/>
              </a:solidFill>
              <a:latin typeface="Arial" pitchFamily="34" charset="0"/>
              <a:cs typeface="Arial" pitchFamily="34" charset="0"/>
            </a:endParaRPr>
          </a:p>
        </p:txBody>
      </p:sp>
      <p:sp>
        <p:nvSpPr>
          <p:cNvPr id="3" name="Title 1">
            <a:extLst>
              <a:ext uri="{FF2B5EF4-FFF2-40B4-BE49-F238E27FC236}">
                <a16:creationId xmlns:a16="http://schemas.microsoft.com/office/drawing/2014/main" id="{FF45223E-0DC6-FC4C-AF00-F37A1134D061}"/>
              </a:ext>
            </a:extLst>
          </p:cNvPr>
          <p:cNvSpPr txBox="1">
            <a:spLocks/>
          </p:cNvSpPr>
          <p:nvPr/>
        </p:nvSpPr>
        <p:spPr bwMode="auto">
          <a:xfrm>
            <a:off x="0" y="2743200"/>
            <a:ext cx="9144000" cy="31242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algn="l"/>
            <a:r>
              <a:rPr lang="en-US" sz="5400" b="1" kern="0" dirty="0">
                <a:solidFill>
                  <a:schemeClr val="bg1"/>
                </a:solidFill>
                <a:latin typeface="Calibri" panose="020F0502020204030204" pitchFamily="34" charset="0"/>
                <a:cs typeface="Calibri" panose="020F0502020204030204" pitchFamily="34" charset="0"/>
              </a:rPr>
              <a:t>a.) learn to love</a:t>
            </a:r>
            <a:br>
              <a:rPr lang="en-US" sz="5400" b="1" kern="0" dirty="0">
                <a:solidFill>
                  <a:schemeClr val="bg1"/>
                </a:solidFill>
                <a:latin typeface="Calibri" panose="020F0502020204030204" pitchFamily="34" charset="0"/>
                <a:cs typeface="Calibri" panose="020F0502020204030204" pitchFamily="34" charset="0"/>
              </a:rPr>
            </a:br>
            <a:r>
              <a:rPr lang="en-US" sz="5400" b="1" kern="0" dirty="0">
                <a:solidFill>
                  <a:schemeClr val="bg1"/>
                </a:solidFill>
                <a:latin typeface="Calibri" panose="020F0502020204030204" pitchFamily="34" charset="0"/>
                <a:cs typeface="Calibri" panose="020F0502020204030204" pitchFamily="34" charset="0"/>
              </a:rPr>
              <a:t>   		Eph. 5.25 &amp; Titus 2.45</a:t>
            </a:r>
          </a:p>
          <a:p>
            <a:pPr algn="l"/>
            <a:endParaRPr lang="en-US" sz="5400" b="1"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2343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normAutofit/>
          </a:bodyPr>
          <a:lstStyle/>
          <a:p>
            <a:br>
              <a:rPr lang="en-US" sz="5400" dirty="0">
                <a:solidFill>
                  <a:schemeClr val="bg1"/>
                </a:solidFill>
                <a:latin typeface="Arial" panose="020B0604020202020204" pitchFamily="34" charset="0"/>
                <a:cs typeface="Arial" panose="020B0604020202020204" pitchFamily="34" charset="0"/>
              </a:rPr>
            </a:br>
            <a:br>
              <a:rPr lang="en-US" sz="5400" dirty="0">
                <a:solidFill>
                  <a:schemeClr val="bg1"/>
                </a:solidFill>
                <a:latin typeface="Arial Black" pitchFamily="34" charset="0"/>
              </a:rPr>
            </a:br>
            <a:br>
              <a:rPr lang="en-US" sz="5400" dirty="0">
                <a:solidFill>
                  <a:schemeClr val="bg1"/>
                </a:solidFill>
                <a:latin typeface="Arial Black" pitchFamily="34" charset="0"/>
              </a:rPr>
            </a:br>
            <a:br>
              <a:rPr lang="en-US" sz="5400" dirty="0">
                <a:solidFill>
                  <a:schemeClr val="bg1"/>
                </a:solidFill>
                <a:latin typeface="Arial Black" pitchFamily="34" charset="0"/>
              </a:rPr>
            </a:br>
            <a:endParaRPr lang="en-US" sz="4800" dirty="0">
              <a:solidFill>
                <a:schemeClr val="bg1"/>
              </a:solidFill>
              <a:latin typeface="Arial" pitchFamily="34" charset="0"/>
              <a:cs typeface="Arial" pitchFamily="34" charset="0"/>
            </a:endParaRPr>
          </a:p>
        </p:txBody>
      </p:sp>
      <p:sp>
        <p:nvSpPr>
          <p:cNvPr id="3" name="Title 1">
            <a:extLst>
              <a:ext uri="{FF2B5EF4-FFF2-40B4-BE49-F238E27FC236}">
                <a16:creationId xmlns:a16="http://schemas.microsoft.com/office/drawing/2014/main" id="{FF45223E-0DC6-FC4C-AF00-F37A1134D061}"/>
              </a:ext>
            </a:extLst>
          </p:cNvPr>
          <p:cNvSpPr txBox="1">
            <a:spLocks/>
          </p:cNvSpPr>
          <p:nvPr/>
        </p:nvSpPr>
        <p:spPr bwMode="auto">
          <a:xfrm>
            <a:off x="-7088" y="1676400"/>
            <a:ext cx="9144000" cy="31242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algn="l"/>
            <a:r>
              <a:rPr lang="en-US" sz="5400" b="1" kern="0" dirty="0">
                <a:solidFill>
                  <a:schemeClr val="bg1"/>
                </a:solidFill>
                <a:latin typeface="Calibri" panose="020F0502020204030204" pitchFamily="34" charset="0"/>
                <a:cs typeface="Calibri" panose="020F0502020204030204" pitchFamily="34" charset="0"/>
              </a:rPr>
              <a:t>c.) lessons from Luke 15</a:t>
            </a:r>
          </a:p>
        </p:txBody>
      </p:sp>
    </p:spTree>
    <p:extLst>
      <p:ext uri="{BB962C8B-B14F-4D97-AF65-F5344CB8AC3E}">
        <p14:creationId xmlns:p14="http://schemas.microsoft.com/office/powerpoint/2010/main" val="1174645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1FDA6B-620C-764F-B498-4E85E8266606}"/>
              </a:ext>
            </a:extLst>
          </p:cNvPr>
          <p:cNvSpPr txBox="1">
            <a:spLocks/>
          </p:cNvSpPr>
          <p:nvPr/>
        </p:nvSpPr>
        <p:spPr bwMode="auto">
          <a:xfrm>
            <a:off x="0" y="37214"/>
            <a:ext cx="9144000" cy="68580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5400" kern="0">
                <a:solidFill>
                  <a:schemeClr val="bg1"/>
                </a:solidFill>
                <a:latin typeface="Arial Black" pitchFamily="34" charset="0"/>
              </a:rPr>
              <a:t>Roads lead to places</a:t>
            </a:r>
            <a:br>
              <a:rPr lang="en-US" sz="5400" kern="0">
                <a:solidFill>
                  <a:schemeClr val="bg1"/>
                </a:solidFill>
                <a:latin typeface="Arial Black" pitchFamily="34" charset="0"/>
              </a:rPr>
            </a:br>
            <a:r>
              <a:rPr lang="en-US" sz="5400" kern="0">
                <a:solidFill>
                  <a:schemeClr val="bg1"/>
                </a:solidFill>
                <a:latin typeface="Arial Black" pitchFamily="34" charset="0"/>
              </a:rPr>
              <a:t>&amp;</a:t>
            </a:r>
            <a:br>
              <a:rPr lang="en-US" sz="5400" kern="0">
                <a:solidFill>
                  <a:schemeClr val="bg1"/>
                </a:solidFill>
                <a:latin typeface="Arial Black" pitchFamily="34" charset="0"/>
              </a:rPr>
            </a:br>
            <a:r>
              <a:rPr lang="en-US" sz="5400" kern="0">
                <a:solidFill>
                  <a:schemeClr val="bg1"/>
                </a:solidFill>
                <a:latin typeface="Arial Black" pitchFamily="34" charset="0"/>
              </a:rPr>
              <a:t>Two foolish sons</a:t>
            </a:r>
            <a:endParaRPr lang="en-US" sz="4800" kern="0" dirty="0">
              <a:solidFill>
                <a:schemeClr val="bg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3857B6EA-55E4-3F46-9C52-458260D02AA6}"/>
              </a:ext>
            </a:extLst>
          </p:cNvPr>
          <p:cNvPicPr>
            <a:picLocks noChangeAspect="1"/>
          </p:cNvPicPr>
          <p:nvPr/>
        </p:nvPicPr>
        <p:blipFill>
          <a:blip r:embed="rId2"/>
          <a:stretch>
            <a:fillRect/>
          </a:stretch>
        </p:blipFill>
        <p:spPr>
          <a:xfrm>
            <a:off x="34120" y="387202"/>
            <a:ext cx="9075759" cy="6083595"/>
          </a:xfrm>
          <a:prstGeom prst="rect">
            <a:avLst/>
          </a:prstGeom>
        </p:spPr>
      </p:pic>
      <p:sp>
        <p:nvSpPr>
          <p:cNvPr id="2" name="Title 1"/>
          <p:cNvSpPr>
            <a:spLocks noGrp="1"/>
          </p:cNvSpPr>
          <p:nvPr>
            <p:ph type="ctrTitle"/>
          </p:nvPr>
        </p:nvSpPr>
        <p:spPr>
          <a:xfrm>
            <a:off x="0" y="0"/>
            <a:ext cx="9144000" cy="6858000"/>
          </a:xfrm>
          <a:noFill/>
        </p:spPr>
        <p:txBody>
          <a:bodyPr>
            <a:normAutofit fontScale="90000"/>
          </a:bodyPr>
          <a:lstStyle/>
          <a:p>
            <a:br>
              <a:rPr lang="en-US" sz="5400" dirty="0">
                <a:solidFill>
                  <a:schemeClr val="bg1"/>
                </a:solidFill>
                <a:latin typeface="Arial Black" pitchFamily="34" charset="0"/>
              </a:rPr>
            </a:br>
            <a:br>
              <a:rPr lang="en-US" sz="5400" dirty="0">
                <a:solidFill>
                  <a:schemeClr val="bg1"/>
                </a:solidFill>
                <a:latin typeface="Arial Black" pitchFamily="34" charset="0"/>
              </a:rPr>
            </a:br>
            <a:br>
              <a:rPr lang="en-US" sz="5400" dirty="0">
                <a:solidFill>
                  <a:schemeClr val="bg1"/>
                </a:solidFill>
                <a:latin typeface="Arial Black" pitchFamily="34" charset="0"/>
              </a:rPr>
            </a:br>
            <a:br>
              <a:rPr lang="en-US" sz="5400" dirty="0">
                <a:solidFill>
                  <a:schemeClr val="bg1"/>
                </a:solidFill>
                <a:latin typeface="Arial Black" pitchFamily="34" charset="0"/>
              </a:rPr>
            </a:br>
            <a:br>
              <a:rPr lang="en-US" sz="5400" dirty="0">
                <a:solidFill>
                  <a:schemeClr val="bg1"/>
                </a:solidFill>
                <a:latin typeface="Arial Black" pitchFamily="34" charset="0"/>
              </a:rPr>
            </a:br>
            <a:br>
              <a:rPr lang="en-US" sz="5400" dirty="0">
                <a:solidFill>
                  <a:schemeClr val="bg1"/>
                </a:solidFill>
                <a:latin typeface="Arial Black" pitchFamily="34" charset="0"/>
              </a:rPr>
            </a:br>
            <a:r>
              <a:rPr lang="en-US" sz="5400" dirty="0">
                <a:solidFill>
                  <a:schemeClr val="bg1"/>
                </a:solidFill>
                <a:latin typeface="Arial Black" pitchFamily="34" charset="0"/>
              </a:rPr>
              <a:t>Roads lead to places</a:t>
            </a:r>
            <a:br>
              <a:rPr lang="en-US" sz="5400" dirty="0">
                <a:solidFill>
                  <a:schemeClr val="bg1"/>
                </a:solidFill>
                <a:latin typeface="Arial Black" pitchFamily="34" charset="0"/>
              </a:rPr>
            </a:br>
            <a:r>
              <a:rPr lang="en-US" sz="5400" dirty="0">
                <a:solidFill>
                  <a:schemeClr val="bg1"/>
                </a:solidFill>
                <a:latin typeface="Arial Black" pitchFamily="34" charset="0"/>
              </a:rPr>
              <a:t>(Prov. 4; Mt.7.12-14)</a:t>
            </a:r>
            <a:br>
              <a:rPr lang="en-US" sz="5400" dirty="0">
                <a:solidFill>
                  <a:schemeClr val="bg1"/>
                </a:solidFill>
                <a:latin typeface="Arial Black" pitchFamily="34" charset="0"/>
              </a:rPr>
            </a:br>
            <a:endParaRPr lang="en-US" sz="4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08861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07E3-23AC-B444-98CA-BC02424E1AAB}"/>
              </a:ext>
            </a:extLst>
          </p:cNvPr>
          <p:cNvSpPr>
            <a:spLocks noGrp="1"/>
          </p:cNvSpPr>
          <p:nvPr>
            <p:ph type="title"/>
          </p:nvPr>
        </p:nvSpPr>
        <p:spPr>
          <a:xfrm>
            <a:off x="685800" y="2667000"/>
            <a:ext cx="7772400" cy="1143000"/>
          </a:xfrm>
        </p:spPr>
        <p:txBody>
          <a:bodyPr/>
          <a:lstStyle/>
          <a:p>
            <a:r>
              <a:rPr lang="en-US" dirty="0">
                <a:latin typeface="Stencil" pitchFamily="82" charset="77"/>
              </a:rPr>
              <a:t>EXTRA SLIDES &amp; FAQ</a:t>
            </a:r>
          </a:p>
        </p:txBody>
      </p:sp>
    </p:spTree>
    <p:extLst>
      <p:ext uri="{BB962C8B-B14F-4D97-AF65-F5344CB8AC3E}">
        <p14:creationId xmlns:p14="http://schemas.microsoft.com/office/powerpoint/2010/main" val="1805211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3" name="Oval Callout 2"/>
          <p:cNvSpPr/>
          <p:nvPr/>
        </p:nvSpPr>
        <p:spPr bwMode="auto">
          <a:xfrm>
            <a:off x="1905000" y="1447800"/>
            <a:ext cx="5410200" cy="3810000"/>
          </a:xfrm>
          <a:prstGeom prst="wedgeEllipseCallout">
            <a:avLst>
              <a:gd name="adj1" fmla="val -52875"/>
              <a:gd name="adj2" fmla="val 59000"/>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algn="ctr"/>
            <a:endParaRPr lang="en-US" sz="4400" b="1" i="1" kern="0" dirty="0">
              <a:solidFill>
                <a:srgbClr val="000000"/>
              </a:solidFill>
              <a:latin typeface="Calibri" panose="020F0502020204030204" pitchFamily="34" charset="0"/>
            </a:endParaRPr>
          </a:p>
          <a:p>
            <a:pPr algn="ctr"/>
            <a:r>
              <a:rPr lang="en-US" sz="4400" b="1" i="1" kern="0" dirty="0">
                <a:solidFill>
                  <a:srgbClr val="000000"/>
                </a:solidFill>
                <a:latin typeface="Calibri" panose="020F0502020204030204" pitchFamily="34" charset="0"/>
              </a:rPr>
              <a:t>What about</a:t>
            </a:r>
            <a:br>
              <a:rPr lang="en-US" sz="4400" b="1" i="1" kern="0" dirty="0">
                <a:solidFill>
                  <a:srgbClr val="000000"/>
                </a:solidFill>
                <a:latin typeface="Calibri" panose="020F0502020204030204" pitchFamily="34" charset="0"/>
              </a:rPr>
            </a:br>
            <a:r>
              <a:rPr lang="en-US" sz="4400" b="1" i="1" kern="0" dirty="0">
                <a:solidFill>
                  <a:srgbClr val="000000"/>
                </a:solidFill>
                <a:latin typeface="Calibri" panose="020F0502020204030204" pitchFamily="34" charset="0"/>
              </a:rPr>
              <a:t>ADHD?</a:t>
            </a:r>
            <a:endParaRPr lang="en-US" dirty="0">
              <a:solidFill>
                <a:srgbClr val="000000"/>
              </a:solidFill>
            </a:endParaRPr>
          </a:p>
        </p:txBody>
      </p:sp>
    </p:spTree>
    <p:extLst>
      <p:ext uri="{BB962C8B-B14F-4D97-AF65-F5344CB8AC3E}">
        <p14:creationId xmlns:p14="http://schemas.microsoft.com/office/powerpoint/2010/main" val="1901565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5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24683</TotalTime>
  <Words>2670</Words>
  <Application>Microsoft Office PowerPoint</Application>
  <PresentationFormat>On-screen Show (4:3)</PresentationFormat>
  <Paragraphs>207</Paragraphs>
  <Slides>39</Slides>
  <Notes>11</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39</vt:i4>
      </vt:variant>
    </vt:vector>
  </HeadingPairs>
  <TitlesOfParts>
    <vt:vector size="57" baseType="lpstr">
      <vt:lpstr>Arial</vt:lpstr>
      <vt:lpstr>Arial Black</vt:lpstr>
      <vt:lpstr>Arial Narrow</vt:lpstr>
      <vt:lpstr>Arial Rounded MT Bold</vt:lpstr>
      <vt:lpstr>Berlin Sans FB Demi</vt:lpstr>
      <vt:lpstr>Calibri</vt:lpstr>
      <vt:lpstr>Calisto MT</vt:lpstr>
      <vt:lpstr>Rockwell</vt:lpstr>
      <vt:lpstr>Stencil</vt:lpstr>
      <vt:lpstr>Tahoma</vt:lpstr>
      <vt:lpstr>Times New Roman</vt:lpstr>
      <vt:lpstr>Wingdings</vt:lpstr>
      <vt:lpstr>Blank Presentation</vt:lpstr>
      <vt:lpstr>2_Blank Presentation</vt:lpstr>
      <vt:lpstr>7_Blank Presentation</vt:lpstr>
      <vt:lpstr>3_Blank Presentation</vt:lpstr>
      <vt:lpstr>5_Blank Presentation</vt:lpstr>
      <vt:lpstr>15_Blank Presentation</vt:lpstr>
      <vt:lpstr>extra charts</vt:lpstr>
      <vt:lpstr>something I’ve needed  &amp; would recommend: the improvement game     </vt:lpstr>
      <vt:lpstr>                   </vt:lpstr>
      <vt:lpstr>    </vt:lpstr>
      <vt:lpstr>    </vt:lpstr>
      <vt:lpstr>    </vt:lpstr>
      <vt:lpstr>      Roads lead to places (Prov. 4; Mt.7.12-14) </vt:lpstr>
      <vt:lpstr>EXTRA SLIDES &amp; FAQ</vt:lpstr>
      <vt:lpstr>PowerPoint Presentation</vt:lpstr>
      <vt:lpstr>PowerPoint Presentation</vt:lpstr>
      <vt:lpstr>PowerPoint Presentation</vt:lpstr>
      <vt:lpstr>parenting &amp;  meds</vt:lpstr>
      <vt:lpstr>two premises:</vt:lpstr>
      <vt:lpstr>PowerPoint Presentation</vt:lpstr>
      <vt:lpstr>GOOD PHYSICIANS</vt:lpstr>
      <vt:lpstr>ADHD</vt:lpstr>
      <vt:lpstr>NOV. 2014  http://time.com/3595712/the-5-trends-driving-the-surge-in-adhd/</vt:lpstr>
      <vt:lpstr>PowerPoint Presentation</vt:lpstr>
      <vt:lpstr>PowerPoint Presentation</vt:lpstr>
      <vt:lpstr>www.cdc.gov</vt:lpstr>
      <vt:lpstr>PowerPoint Presentation</vt:lpstr>
      <vt:lpstr>PowerPoint Presentation</vt:lpstr>
      <vt:lpstr>PowerPoint Presentation</vt:lpstr>
      <vt:lpstr>http://time.com/25370/doctor-adhd-does-not-exist/</vt:lpstr>
      <vt:lpstr>http://www.pbs.org/wgbh/pages/frontline/shows/medicating/drugs/stats.html The production of methylphenidate (Ritalin) and the legal production of amphetamine in the form of Adderall and Dexedrine in the U.S. has soared since 1990… these drugs are considered to be potential drugs of abuse under the Controlled Substances Act </vt:lpstr>
      <vt:lpstr>http://scienceblogs.com/retrospectacle/2007/07/27/the-neuroscience-of-adhd-1/</vt:lpstr>
      <vt:lpstr>PowerPoint Presentation</vt:lpstr>
      <vt:lpstr>The Trouble with boys, Peg Tyre</vt:lpstr>
      <vt:lpstr>PowerPoint Presentation</vt:lpstr>
      <vt:lpstr>PowerPoint Presentation</vt:lpstr>
      <vt:lpstr>DOES NOT MEAN:</vt:lpstr>
      <vt:lpstr>PowerPoint Presentation</vt:lpstr>
      <vt:lpstr>                   </vt:lpstr>
      <vt:lpstr>PARENTS</vt:lpstr>
      <vt:lpstr>The Homes We Need        </vt:lpstr>
      <vt:lpstr>PowerPoint Presentation</vt:lpstr>
      <vt:lpstr>PowerPoint Presentation</vt:lpstr>
      <vt:lpstr>Biblical examples of parenting  (good and bad)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&amp; Family</dc:title>
  <dc:creator>Scott Smelser</dc:creator>
  <cp:lastModifiedBy>Robert McDonald</cp:lastModifiedBy>
  <cp:revision>299</cp:revision>
  <dcterms:created xsi:type="dcterms:W3CDTF">2005-05-16T18:11:24Z</dcterms:created>
  <dcterms:modified xsi:type="dcterms:W3CDTF">2021-10-23T19:18:06Z</dcterms:modified>
</cp:coreProperties>
</file>