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8"/>
  </p:notesMasterIdLst>
  <p:sldIdLst>
    <p:sldId id="256" r:id="rId2"/>
    <p:sldId id="321" r:id="rId3"/>
    <p:sldId id="334" r:id="rId4"/>
    <p:sldId id="324" r:id="rId5"/>
    <p:sldId id="325" r:id="rId6"/>
    <p:sldId id="349" r:id="rId7"/>
    <p:sldId id="326" r:id="rId8"/>
    <p:sldId id="348" r:id="rId9"/>
    <p:sldId id="335" r:id="rId10"/>
    <p:sldId id="336" r:id="rId11"/>
    <p:sldId id="344" r:id="rId12"/>
    <p:sldId id="351" r:id="rId13"/>
    <p:sldId id="341" r:id="rId14"/>
    <p:sldId id="342" r:id="rId15"/>
    <p:sldId id="343" r:id="rId16"/>
    <p:sldId id="338" r:id="rId17"/>
    <p:sldId id="345" r:id="rId18"/>
    <p:sldId id="346" r:id="rId19"/>
    <p:sldId id="347" r:id="rId20"/>
    <p:sldId id="340" r:id="rId21"/>
    <p:sldId id="352" r:id="rId22"/>
    <p:sldId id="316" r:id="rId23"/>
    <p:sldId id="315" r:id="rId24"/>
    <p:sldId id="329" r:id="rId25"/>
    <p:sldId id="327" r:id="rId26"/>
    <p:sldId id="350" r:id="rId27"/>
  </p:sldIdLst>
  <p:sldSz cx="9144000" cy="6858000" type="screen4x3"/>
  <p:notesSz cx="7102475" cy="93884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3955" autoAdjust="0"/>
  </p:normalViewPr>
  <p:slideViewPr>
    <p:cSldViewPr>
      <p:cViewPr varScale="1">
        <p:scale>
          <a:sx n="82" d="100"/>
          <a:sy n="82" d="100"/>
        </p:scale>
        <p:origin x="1110" y="60"/>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7739" cy="471054"/>
          </a:xfrm>
          <a:prstGeom prst="rect">
            <a:avLst/>
          </a:prstGeom>
        </p:spPr>
        <p:txBody>
          <a:bodyPr vert="horz" lIns="94229" tIns="47114" rIns="94229" bIns="47114" rtlCol="0"/>
          <a:lstStyle>
            <a:lvl1pPr algn="l">
              <a:defRPr sz="1200"/>
            </a:lvl1pPr>
          </a:lstStyle>
          <a:p>
            <a:endParaRPr lang="en-US"/>
          </a:p>
        </p:txBody>
      </p:sp>
      <p:sp>
        <p:nvSpPr>
          <p:cNvPr id="3" name="Date Placeholder 2"/>
          <p:cNvSpPr>
            <a:spLocks noGrp="1"/>
          </p:cNvSpPr>
          <p:nvPr>
            <p:ph type="dt" idx="1"/>
          </p:nvPr>
        </p:nvSpPr>
        <p:spPr>
          <a:xfrm>
            <a:off x="4023092" y="0"/>
            <a:ext cx="3077739" cy="471054"/>
          </a:xfrm>
          <a:prstGeom prst="rect">
            <a:avLst/>
          </a:prstGeom>
        </p:spPr>
        <p:txBody>
          <a:bodyPr vert="horz" lIns="94229" tIns="47114" rIns="94229" bIns="47114" rtlCol="0"/>
          <a:lstStyle>
            <a:lvl1pPr algn="r">
              <a:defRPr sz="1200"/>
            </a:lvl1pPr>
          </a:lstStyle>
          <a:p>
            <a:fld id="{77A9BCAC-69C0-474A-8C72-33C31E5BE219}" type="datetimeFigureOut">
              <a:rPr lang="en-US" smtClean="0"/>
              <a:t>12/15/2021</a:t>
            </a:fld>
            <a:endParaRPr lang="en-US"/>
          </a:p>
        </p:txBody>
      </p:sp>
      <p:sp>
        <p:nvSpPr>
          <p:cNvPr id="4" name="Slide Image Placeholder 3"/>
          <p:cNvSpPr>
            <a:spLocks noGrp="1" noRot="1" noChangeAspect="1"/>
          </p:cNvSpPr>
          <p:nvPr>
            <p:ph type="sldImg" idx="2"/>
          </p:nvPr>
        </p:nvSpPr>
        <p:spPr>
          <a:xfrm>
            <a:off x="1438275" y="1173163"/>
            <a:ext cx="4225925" cy="3168650"/>
          </a:xfrm>
          <a:prstGeom prst="rect">
            <a:avLst/>
          </a:prstGeom>
          <a:noFill/>
          <a:ln w="12700">
            <a:solidFill>
              <a:prstClr val="black"/>
            </a:solidFill>
          </a:ln>
        </p:spPr>
        <p:txBody>
          <a:bodyPr vert="horz" lIns="94229" tIns="47114" rIns="94229" bIns="47114" rtlCol="0" anchor="ctr"/>
          <a:lstStyle/>
          <a:p>
            <a:endParaRPr lang="en-US"/>
          </a:p>
        </p:txBody>
      </p:sp>
      <p:sp>
        <p:nvSpPr>
          <p:cNvPr id="5" name="Notes Placeholder 4"/>
          <p:cNvSpPr>
            <a:spLocks noGrp="1"/>
          </p:cNvSpPr>
          <p:nvPr>
            <p:ph type="body" sz="quarter" idx="3"/>
          </p:nvPr>
        </p:nvSpPr>
        <p:spPr>
          <a:xfrm>
            <a:off x="710248" y="4518204"/>
            <a:ext cx="5681980" cy="3696712"/>
          </a:xfrm>
          <a:prstGeom prst="rect">
            <a:avLst/>
          </a:prstGeom>
        </p:spPr>
        <p:txBody>
          <a:bodyPr vert="horz" lIns="94229" tIns="47114" rIns="94229" bIns="47114"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917422"/>
            <a:ext cx="3077739" cy="471053"/>
          </a:xfrm>
          <a:prstGeom prst="rect">
            <a:avLst/>
          </a:prstGeom>
        </p:spPr>
        <p:txBody>
          <a:bodyPr vert="horz" lIns="94229" tIns="47114" rIns="94229" bIns="47114" rtlCol="0" anchor="b"/>
          <a:lstStyle>
            <a:lvl1pPr algn="l">
              <a:defRPr sz="1200"/>
            </a:lvl1pPr>
          </a:lstStyle>
          <a:p>
            <a:endParaRPr lang="en-US"/>
          </a:p>
        </p:txBody>
      </p:sp>
      <p:sp>
        <p:nvSpPr>
          <p:cNvPr id="7" name="Slide Number Placeholder 6"/>
          <p:cNvSpPr>
            <a:spLocks noGrp="1"/>
          </p:cNvSpPr>
          <p:nvPr>
            <p:ph type="sldNum" sz="quarter" idx="5"/>
          </p:nvPr>
        </p:nvSpPr>
        <p:spPr>
          <a:xfrm>
            <a:off x="4023092" y="8917422"/>
            <a:ext cx="3077739" cy="471053"/>
          </a:xfrm>
          <a:prstGeom prst="rect">
            <a:avLst/>
          </a:prstGeom>
        </p:spPr>
        <p:txBody>
          <a:bodyPr vert="horz" lIns="94229" tIns="47114" rIns="94229" bIns="47114" rtlCol="0" anchor="b"/>
          <a:lstStyle>
            <a:lvl1pPr algn="r">
              <a:defRPr sz="1200"/>
            </a:lvl1pPr>
          </a:lstStyle>
          <a:p>
            <a:fld id="{7892D14A-4F89-437E-B0B5-628632202710}" type="slidenum">
              <a:rPr lang="en-US" smtClean="0"/>
              <a:t>‹#›</a:t>
            </a:fld>
            <a:endParaRPr lang="en-US"/>
          </a:p>
        </p:txBody>
      </p:sp>
    </p:spTree>
    <p:extLst>
      <p:ext uri="{BB962C8B-B14F-4D97-AF65-F5344CB8AC3E}">
        <p14:creationId xmlns:p14="http://schemas.microsoft.com/office/powerpoint/2010/main" val="357724839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694AF600-FD88-4206-B796-C4C2F19145D5}" type="datetimeFigureOut">
              <a:rPr lang="en-US" smtClean="0"/>
              <a:t>12/15/2021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876456B-4E98-49F3-851D-A088FB51D965}" type="slidenum">
              <a:rPr lang="en-US" smtClean="0"/>
              <a:t>‹#›</a:t>
            </a:fld>
            <a:endParaRPr lang="en-US"/>
          </a:p>
        </p:txBody>
      </p:sp>
    </p:spTree>
    <p:extLst>
      <p:ext uri="{BB962C8B-B14F-4D97-AF65-F5344CB8AC3E}">
        <p14:creationId xmlns:p14="http://schemas.microsoft.com/office/powerpoint/2010/main" val="200343164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94AF600-FD88-4206-B796-C4C2F19145D5}" type="datetimeFigureOut">
              <a:rPr lang="en-US" smtClean="0"/>
              <a:t>12/15/2021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876456B-4E98-49F3-851D-A088FB51D965}" type="slidenum">
              <a:rPr lang="en-US" smtClean="0"/>
              <a:t>‹#›</a:t>
            </a:fld>
            <a:endParaRPr lang="en-US"/>
          </a:p>
        </p:txBody>
      </p:sp>
    </p:spTree>
    <p:extLst>
      <p:ext uri="{BB962C8B-B14F-4D97-AF65-F5344CB8AC3E}">
        <p14:creationId xmlns:p14="http://schemas.microsoft.com/office/powerpoint/2010/main" val="226970166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94AF600-FD88-4206-B796-C4C2F19145D5}" type="datetimeFigureOut">
              <a:rPr lang="en-US" smtClean="0"/>
              <a:t>12/15/2021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876456B-4E98-49F3-851D-A088FB51D965}" type="slidenum">
              <a:rPr lang="en-US" smtClean="0"/>
              <a:t>‹#›</a:t>
            </a:fld>
            <a:endParaRPr lang="en-US"/>
          </a:p>
        </p:txBody>
      </p:sp>
    </p:spTree>
    <p:extLst>
      <p:ext uri="{BB962C8B-B14F-4D97-AF65-F5344CB8AC3E}">
        <p14:creationId xmlns:p14="http://schemas.microsoft.com/office/powerpoint/2010/main" val="127132229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94AF600-FD88-4206-B796-C4C2F19145D5}" type="datetimeFigureOut">
              <a:rPr lang="en-US" smtClean="0"/>
              <a:t>12/15/2021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876456B-4E98-49F3-851D-A088FB51D965}" type="slidenum">
              <a:rPr lang="en-US" smtClean="0"/>
              <a:t>‹#›</a:t>
            </a:fld>
            <a:endParaRPr lang="en-US"/>
          </a:p>
        </p:txBody>
      </p:sp>
    </p:spTree>
    <p:extLst>
      <p:ext uri="{BB962C8B-B14F-4D97-AF65-F5344CB8AC3E}">
        <p14:creationId xmlns:p14="http://schemas.microsoft.com/office/powerpoint/2010/main" val="370176853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94AF600-FD88-4206-B796-C4C2F19145D5}" type="datetimeFigureOut">
              <a:rPr lang="en-US" smtClean="0"/>
              <a:t>12/15/2021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876456B-4E98-49F3-851D-A088FB51D965}" type="slidenum">
              <a:rPr lang="en-US" smtClean="0"/>
              <a:t>‹#›</a:t>
            </a:fld>
            <a:endParaRPr lang="en-US"/>
          </a:p>
        </p:txBody>
      </p:sp>
    </p:spTree>
    <p:extLst>
      <p:ext uri="{BB962C8B-B14F-4D97-AF65-F5344CB8AC3E}">
        <p14:creationId xmlns:p14="http://schemas.microsoft.com/office/powerpoint/2010/main" val="70499064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694AF600-FD88-4206-B796-C4C2F19145D5}" type="datetimeFigureOut">
              <a:rPr lang="en-US" smtClean="0"/>
              <a:t>12/15/2021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876456B-4E98-49F3-851D-A088FB51D965}" type="slidenum">
              <a:rPr lang="en-US" smtClean="0"/>
              <a:t>‹#›</a:t>
            </a:fld>
            <a:endParaRPr lang="en-US"/>
          </a:p>
        </p:txBody>
      </p:sp>
    </p:spTree>
    <p:extLst>
      <p:ext uri="{BB962C8B-B14F-4D97-AF65-F5344CB8AC3E}">
        <p14:creationId xmlns:p14="http://schemas.microsoft.com/office/powerpoint/2010/main" val="161819609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694AF600-FD88-4206-B796-C4C2F19145D5}" type="datetimeFigureOut">
              <a:rPr lang="en-US" smtClean="0"/>
              <a:t>12/15/2021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876456B-4E98-49F3-851D-A088FB51D965}" type="slidenum">
              <a:rPr lang="en-US" smtClean="0"/>
              <a:t>‹#›</a:t>
            </a:fld>
            <a:endParaRPr lang="en-US"/>
          </a:p>
        </p:txBody>
      </p:sp>
    </p:spTree>
    <p:extLst>
      <p:ext uri="{BB962C8B-B14F-4D97-AF65-F5344CB8AC3E}">
        <p14:creationId xmlns:p14="http://schemas.microsoft.com/office/powerpoint/2010/main" val="332309069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694AF600-FD88-4206-B796-C4C2F19145D5}" type="datetimeFigureOut">
              <a:rPr lang="en-US" smtClean="0"/>
              <a:t>12/15/2021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876456B-4E98-49F3-851D-A088FB51D965}" type="slidenum">
              <a:rPr lang="en-US" smtClean="0"/>
              <a:t>‹#›</a:t>
            </a:fld>
            <a:endParaRPr lang="en-US"/>
          </a:p>
        </p:txBody>
      </p:sp>
    </p:spTree>
    <p:extLst>
      <p:ext uri="{BB962C8B-B14F-4D97-AF65-F5344CB8AC3E}">
        <p14:creationId xmlns:p14="http://schemas.microsoft.com/office/powerpoint/2010/main" val="87951679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94AF600-FD88-4206-B796-C4C2F19145D5}" type="datetimeFigureOut">
              <a:rPr lang="en-US" smtClean="0"/>
              <a:t>12/15/2021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876456B-4E98-49F3-851D-A088FB51D965}" type="slidenum">
              <a:rPr lang="en-US" smtClean="0"/>
              <a:t>‹#›</a:t>
            </a:fld>
            <a:endParaRPr lang="en-US"/>
          </a:p>
        </p:txBody>
      </p:sp>
    </p:spTree>
    <p:extLst>
      <p:ext uri="{BB962C8B-B14F-4D97-AF65-F5344CB8AC3E}">
        <p14:creationId xmlns:p14="http://schemas.microsoft.com/office/powerpoint/2010/main" val="59701771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694AF600-FD88-4206-B796-C4C2F19145D5}" type="datetimeFigureOut">
              <a:rPr lang="en-US" smtClean="0"/>
              <a:t>12/15/2021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876456B-4E98-49F3-851D-A088FB51D965}" type="slidenum">
              <a:rPr lang="en-US" smtClean="0"/>
              <a:t>‹#›</a:t>
            </a:fld>
            <a:endParaRPr lang="en-US"/>
          </a:p>
        </p:txBody>
      </p:sp>
    </p:spTree>
    <p:extLst>
      <p:ext uri="{BB962C8B-B14F-4D97-AF65-F5344CB8AC3E}">
        <p14:creationId xmlns:p14="http://schemas.microsoft.com/office/powerpoint/2010/main" val="184418256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694AF600-FD88-4206-B796-C4C2F19145D5}" type="datetimeFigureOut">
              <a:rPr lang="en-US" smtClean="0"/>
              <a:t>12/15/2021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876456B-4E98-49F3-851D-A088FB51D965}" type="slidenum">
              <a:rPr lang="en-US" smtClean="0"/>
              <a:t>‹#›</a:t>
            </a:fld>
            <a:endParaRPr lang="en-US"/>
          </a:p>
        </p:txBody>
      </p:sp>
    </p:spTree>
    <p:extLst>
      <p:ext uri="{BB962C8B-B14F-4D97-AF65-F5344CB8AC3E}">
        <p14:creationId xmlns:p14="http://schemas.microsoft.com/office/powerpoint/2010/main" val="12608791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94AF600-FD88-4206-B796-C4C2F19145D5}" type="datetimeFigureOut">
              <a:rPr lang="en-US" smtClean="0"/>
              <a:t>12/15/2021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876456B-4E98-49F3-851D-A088FB51D965}" type="slidenum">
              <a:rPr lang="en-US" smtClean="0"/>
              <a:t>‹#›</a:t>
            </a:fld>
            <a:endParaRPr lang="en-US"/>
          </a:p>
        </p:txBody>
      </p:sp>
    </p:spTree>
    <p:extLst>
      <p:ext uri="{BB962C8B-B14F-4D97-AF65-F5344CB8AC3E}">
        <p14:creationId xmlns:p14="http://schemas.microsoft.com/office/powerpoint/2010/main" val="124704860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209800" y="5337880"/>
            <a:ext cx="4724400" cy="1969770"/>
          </a:xfrm>
          <a:prstGeom prst="rect">
            <a:avLst/>
          </a:prstGeom>
          <a:noFill/>
        </p:spPr>
        <p:txBody>
          <a:bodyPr wrap="square" rtlCol="0">
            <a:spAutoFit/>
          </a:bodyPr>
          <a:lstStyle/>
          <a:p>
            <a:pPr algn="ctr"/>
            <a:r>
              <a:rPr lang="en-US" sz="3200" b="1" i="1" dirty="0"/>
              <a:t>Old Testament Survey</a:t>
            </a:r>
          </a:p>
          <a:p>
            <a:pPr algn="ctr"/>
            <a:r>
              <a:rPr lang="en-US" b="1" i="1" dirty="0"/>
              <a:t>Lesson 5 – The Law</a:t>
            </a:r>
          </a:p>
          <a:p>
            <a:pPr algn="ctr"/>
            <a:endParaRPr lang="en-US" b="1" i="1" dirty="0"/>
          </a:p>
          <a:p>
            <a:pPr algn="ctr"/>
            <a:r>
              <a:rPr lang="en-US" b="1" i="1" dirty="0"/>
              <a:t>“….our tutor to bring us to Christ” (Gal 3:24)</a:t>
            </a:r>
          </a:p>
          <a:p>
            <a:pPr algn="ctr"/>
            <a:endParaRPr lang="en-US" b="1" i="1" dirty="0"/>
          </a:p>
          <a:p>
            <a:endParaRPr lang="en-US" dirty="0"/>
          </a:p>
        </p:txBody>
      </p:sp>
      <p:pic>
        <p:nvPicPr>
          <p:cNvPr id="2" name="Picture 1">
            <a:extLst>
              <a:ext uri="{FF2B5EF4-FFF2-40B4-BE49-F238E27FC236}">
                <a16:creationId xmlns:a16="http://schemas.microsoft.com/office/drawing/2014/main" id="{CF98E475-F258-4EB8-89B6-D03A693E908A}"/>
              </a:ext>
            </a:extLst>
          </p:cNvPr>
          <p:cNvPicPr>
            <a:picLocks noChangeAspect="1"/>
          </p:cNvPicPr>
          <p:nvPr/>
        </p:nvPicPr>
        <p:blipFill>
          <a:blip r:embed="rId2"/>
          <a:stretch>
            <a:fillRect/>
          </a:stretch>
        </p:blipFill>
        <p:spPr>
          <a:xfrm>
            <a:off x="152400" y="71438"/>
            <a:ext cx="4343400" cy="2443162"/>
          </a:xfrm>
          <a:prstGeom prst="rect">
            <a:avLst/>
          </a:prstGeom>
        </p:spPr>
      </p:pic>
      <p:pic>
        <p:nvPicPr>
          <p:cNvPr id="7" name="Picture 6">
            <a:extLst>
              <a:ext uri="{FF2B5EF4-FFF2-40B4-BE49-F238E27FC236}">
                <a16:creationId xmlns:a16="http://schemas.microsoft.com/office/drawing/2014/main" id="{F8058F86-1CBA-4D17-9F0F-34E02503267D}"/>
              </a:ext>
            </a:extLst>
          </p:cNvPr>
          <p:cNvPicPr>
            <a:picLocks noChangeAspect="1"/>
          </p:cNvPicPr>
          <p:nvPr/>
        </p:nvPicPr>
        <p:blipFill>
          <a:blip r:embed="rId3"/>
          <a:stretch>
            <a:fillRect/>
          </a:stretch>
        </p:blipFill>
        <p:spPr>
          <a:xfrm>
            <a:off x="725471" y="2763642"/>
            <a:ext cx="3197258" cy="2555384"/>
          </a:xfrm>
          <a:prstGeom prst="rect">
            <a:avLst/>
          </a:prstGeom>
        </p:spPr>
      </p:pic>
      <p:pic>
        <p:nvPicPr>
          <p:cNvPr id="8" name="Picture 7">
            <a:extLst>
              <a:ext uri="{FF2B5EF4-FFF2-40B4-BE49-F238E27FC236}">
                <a16:creationId xmlns:a16="http://schemas.microsoft.com/office/drawing/2014/main" id="{80F3B681-DEF4-4CB1-8E59-B61873E288B7}"/>
              </a:ext>
            </a:extLst>
          </p:cNvPr>
          <p:cNvPicPr>
            <a:picLocks noChangeAspect="1"/>
          </p:cNvPicPr>
          <p:nvPr/>
        </p:nvPicPr>
        <p:blipFill>
          <a:blip r:embed="rId4"/>
          <a:stretch>
            <a:fillRect/>
          </a:stretch>
        </p:blipFill>
        <p:spPr>
          <a:xfrm>
            <a:off x="5445274" y="2763642"/>
            <a:ext cx="2758798" cy="2555384"/>
          </a:xfrm>
          <a:prstGeom prst="rect">
            <a:avLst/>
          </a:prstGeom>
        </p:spPr>
      </p:pic>
      <p:pic>
        <p:nvPicPr>
          <p:cNvPr id="9" name="Picture 8">
            <a:extLst>
              <a:ext uri="{FF2B5EF4-FFF2-40B4-BE49-F238E27FC236}">
                <a16:creationId xmlns:a16="http://schemas.microsoft.com/office/drawing/2014/main" id="{84580AD2-C8EC-4FAF-8769-0327C5C74599}"/>
              </a:ext>
            </a:extLst>
          </p:cNvPr>
          <p:cNvPicPr>
            <a:picLocks noChangeAspect="1"/>
          </p:cNvPicPr>
          <p:nvPr/>
        </p:nvPicPr>
        <p:blipFill>
          <a:blip r:embed="rId5"/>
          <a:stretch>
            <a:fillRect/>
          </a:stretch>
        </p:blipFill>
        <p:spPr>
          <a:xfrm>
            <a:off x="4648202" y="57296"/>
            <a:ext cx="4368540" cy="2457304"/>
          </a:xfrm>
          <a:prstGeom prst="rect">
            <a:avLst/>
          </a:prstGeom>
        </p:spPr>
      </p:pic>
    </p:spTree>
    <p:extLst>
      <p:ext uri="{BB962C8B-B14F-4D97-AF65-F5344CB8AC3E}">
        <p14:creationId xmlns:p14="http://schemas.microsoft.com/office/powerpoint/2010/main" val="245758043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ED58D0-714C-443A-9939-2BA449399699}"/>
              </a:ext>
            </a:extLst>
          </p:cNvPr>
          <p:cNvSpPr>
            <a:spLocks noGrp="1"/>
          </p:cNvSpPr>
          <p:nvPr>
            <p:ph type="title"/>
          </p:nvPr>
        </p:nvSpPr>
        <p:spPr/>
        <p:txBody>
          <a:bodyPr/>
          <a:lstStyle/>
          <a:p>
            <a:r>
              <a:rPr lang="en-US" dirty="0"/>
              <a:t>Summary of The OT Law</a:t>
            </a:r>
          </a:p>
        </p:txBody>
      </p:sp>
      <p:sp>
        <p:nvSpPr>
          <p:cNvPr id="3" name="Content Placeholder 2">
            <a:extLst>
              <a:ext uri="{FF2B5EF4-FFF2-40B4-BE49-F238E27FC236}">
                <a16:creationId xmlns:a16="http://schemas.microsoft.com/office/drawing/2014/main" id="{CBCC2013-C4C6-4334-98A8-72F2F8A36526}"/>
              </a:ext>
            </a:extLst>
          </p:cNvPr>
          <p:cNvSpPr>
            <a:spLocks noGrp="1"/>
          </p:cNvSpPr>
          <p:nvPr>
            <p:ph idx="1"/>
          </p:nvPr>
        </p:nvSpPr>
        <p:spPr>
          <a:xfrm>
            <a:off x="460342" y="1371600"/>
            <a:ext cx="8455058" cy="5486400"/>
          </a:xfrm>
        </p:spPr>
        <p:txBody>
          <a:bodyPr>
            <a:normAutofit fontScale="85000" lnSpcReduction="20000"/>
          </a:bodyPr>
          <a:lstStyle/>
          <a:p>
            <a:r>
              <a:rPr lang="en-US" dirty="0"/>
              <a:t>Divinely given through Moses from Exodus through Deuteronomy</a:t>
            </a:r>
          </a:p>
          <a:p>
            <a:pPr lvl="1"/>
            <a:r>
              <a:rPr lang="en-US" dirty="0"/>
              <a:t>Across 40 years, from Mt Sinai to the eastern border of Canaan</a:t>
            </a:r>
          </a:p>
          <a:p>
            <a:r>
              <a:rPr lang="en-US" dirty="0"/>
              <a:t>Called “the </a:t>
            </a:r>
            <a:r>
              <a:rPr lang="en-US" dirty="0" err="1"/>
              <a:t>torah</a:t>
            </a:r>
            <a:r>
              <a:rPr lang="en-US" dirty="0"/>
              <a:t>”</a:t>
            </a:r>
          </a:p>
          <a:p>
            <a:pPr lvl="1"/>
            <a:r>
              <a:rPr lang="en-US" sz="2600" dirty="0">
                <a:latin typeface="Calibri" panose="020F0502020204030204" pitchFamily="34" charset="0"/>
                <a:cs typeface="Times New Roman" panose="02020603050405020304" pitchFamily="18" charset="0"/>
              </a:rPr>
              <a:t>"to teach” or “to instruct"</a:t>
            </a:r>
          </a:p>
          <a:p>
            <a:r>
              <a:rPr lang="en-US" dirty="0"/>
              <a:t>A total of ~613 statues</a:t>
            </a:r>
          </a:p>
          <a:p>
            <a:r>
              <a:rPr lang="en-US" dirty="0"/>
              <a:t>Addressed the spiritual, civil, social, health, and family aspects of the Israelite life</a:t>
            </a:r>
          </a:p>
          <a:p>
            <a:r>
              <a:rPr lang="en-US" dirty="0"/>
              <a:t>Purpose:</a:t>
            </a:r>
          </a:p>
          <a:p>
            <a:pPr lvl="1"/>
            <a:r>
              <a:rPr lang="en-US" sz="2600" dirty="0" err="1">
                <a:effectLst/>
                <a:latin typeface="Calibri" panose="020F0502020204030204" pitchFamily="34" charset="0"/>
                <a:ea typeface="Calibri" panose="020F0502020204030204" pitchFamily="34" charset="0"/>
                <a:cs typeface="Times New Roman" panose="02020603050405020304" pitchFamily="18" charset="0"/>
              </a:rPr>
              <a:t>Deut</a:t>
            </a:r>
            <a:r>
              <a:rPr lang="en-US" sz="2600" dirty="0">
                <a:effectLst/>
                <a:latin typeface="Calibri" panose="020F0502020204030204" pitchFamily="34" charset="0"/>
                <a:ea typeface="Calibri" panose="020F0502020204030204" pitchFamily="34" charset="0"/>
                <a:cs typeface="Times New Roman" panose="02020603050405020304" pitchFamily="18" charset="0"/>
              </a:rPr>
              <a:t> 6:24-25. </a:t>
            </a:r>
            <a:r>
              <a:rPr lang="en-US" sz="2600" b="1" i="1"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And the Lord commanded us to observe all these statutes, to fear the Lord our God, for our good always</a:t>
            </a:r>
            <a:r>
              <a:rPr lang="en-US" sz="2600" dirty="0">
                <a:effectLst/>
                <a:latin typeface="Calibri" panose="020F0502020204030204" pitchFamily="34" charset="0"/>
                <a:ea typeface="Calibri" panose="020F0502020204030204" pitchFamily="34" charset="0"/>
                <a:cs typeface="Times New Roman" panose="02020603050405020304" pitchFamily="18" charset="0"/>
              </a:rPr>
              <a:t>, that He might preserve us alive, as it is this day. Then it will be righteousness for us, if we are careful to observe all these commandments before the Lord our God, as He has commanded us.'</a:t>
            </a:r>
            <a:endParaRPr lang="en-US" sz="3900" dirty="0"/>
          </a:p>
          <a:p>
            <a:endParaRPr lang="en-US" dirty="0"/>
          </a:p>
        </p:txBody>
      </p:sp>
    </p:spTree>
    <p:extLst>
      <p:ext uri="{BB962C8B-B14F-4D97-AF65-F5344CB8AC3E}">
        <p14:creationId xmlns:p14="http://schemas.microsoft.com/office/powerpoint/2010/main" val="35240507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0" end="0"/>
                                            </p:txEl>
                                          </p:spTgt>
                                        </p:tgtEl>
                                        <p:attrNameLst>
                                          <p:attrName>ppt_c</p:attrName>
                                        </p:attrNameLst>
                                      </p:cBhvr>
                                      <p:to>
                                        <a:schemeClr val="bg2"/>
                                      </p:to>
                                    </p:animClr>
                                  </p:sub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1" end="1"/>
                                            </p:txEl>
                                          </p:spTgt>
                                        </p:tgtEl>
                                        <p:attrNameLst>
                                          <p:attrName>ppt_c</p:attrName>
                                        </p:attrNameLst>
                                      </p:cBhvr>
                                      <p:to>
                                        <a:schemeClr val="bg2"/>
                                      </p:to>
                                    </p:animClr>
                                  </p:sub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2" end="2"/>
                                            </p:txEl>
                                          </p:spTgt>
                                        </p:tgtEl>
                                        <p:attrNameLst>
                                          <p:attrName>ppt_c</p:attrName>
                                        </p:attrNameLst>
                                      </p:cBhvr>
                                      <p:to>
                                        <a:schemeClr val="bg2"/>
                                      </p:to>
                                    </p:animClr>
                                  </p:subTnLst>
                                </p:cTn>
                              </p:par>
                              <p:par>
                                <p:cTn id="13" presetID="1" presetClass="entr" presetSubtype="0" fill="hold" grpId="0"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3" end="3"/>
                                            </p:txEl>
                                          </p:spTgt>
                                        </p:tgtEl>
                                        <p:attrNameLst>
                                          <p:attrName>ppt_c</p:attrName>
                                        </p:attrNameLst>
                                      </p:cBhvr>
                                      <p:to>
                                        <a:schemeClr val="bg2"/>
                                      </p:to>
                                    </p:animClr>
                                  </p:sub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4" end="4"/>
                                            </p:txEl>
                                          </p:spTgt>
                                        </p:tgtEl>
                                        <p:attrNameLst>
                                          <p:attrName>ppt_c</p:attrName>
                                        </p:attrNameLst>
                                      </p:cBhvr>
                                      <p:to>
                                        <a:schemeClr val="bg2"/>
                                      </p:to>
                                    </p:animClr>
                                  </p:sub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5" end="5"/>
                                            </p:txEl>
                                          </p:spTgt>
                                        </p:tgtEl>
                                        <p:attrNameLst>
                                          <p:attrName>ppt_c</p:attrName>
                                        </p:attrNameLst>
                                      </p:cBhvr>
                                      <p:to>
                                        <a:schemeClr val="bg2"/>
                                      </p:to>
                                    </p:animClr>
                                  </p:sub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9B945A-A781-463E-BCFF-1536F8CEBAC3}"/>
              </a:ext>
            </a:extLst>
          </p:cNvPr>
          <p:cNvSpPr>
            <a:spLocks noGrp="1"/>
          </p:cNvSpPr>
          <p:nvPr>
            <p:ph type="title"/>
          </p:nvPr>
        </p:nvSpPr>
        <p:spPr>
          <a:xfrm>
            <a:off x="304800" y="0"/>
            <a:ext cx="8229600" cy="1143000"/>
          </a:xfrm>
        </p:spPr>
        <p:txBody>
          <a:bodyPr/>
          <a:lstStyle/>
          <a:p>
            <a:r>
              <a:rPr lang="en-US" dirty="0"/>
              <a:t>Key Teachings (1)</a:t>
            </a:r>
          </a:p>
        </p:txBody>
      </p:sp>
      <p:sp>
        <p:nvSpPr>
          <p:cNvPr id="3" name="Content Placeholder 2">
            <a:extLst>
              <a:ext uri="{FF2B5EF4-FFF2-40B4-BE49-F238E27FC236}">
                <a16:creationId xmlns:a16="http://schemas.microsoft.com/office/drawing/2014/main" id="{FA30BD6B-7E04-4EDF-9561-11EF7C1614C5}"/>
              </a:ext>
            </a:extLst>
          </p:cNvPr>
          <p:cNvSpPr>
            <a:spLocks noGrp="1"/>
          </p:cNvSpPr>
          <p:nvPr>
            <p:ph idx="1"/>
          </p:nvPr>
        </p:nvSpPr>
        <p:spPr>
          <a:xfrm>
            <a:off x="457200" y="1168924"/>
            <a:ext cx="8229600" cy="5612876"/>
          </a:xfrm>
        </p:spPr>
        <p:txBody>
          <a:bodyPr>
            <a:normAutofit/>
          </a:bodyPr>
          <a:lstStyle/>
          <a:p>
            <a:pPr>
              <a:lnSpc>
                <a:spcPct val="107000"/>
              </a:lnSpc>
              <a:spcBef>
                <a:spcPts val="0"/>
              </a:spcBef>
              <a:buFont typeface="Symbol" panose="05050102010706020507" pitchFamily="18" charset="2"/>
              <a:buChar char=""/>
            </a:pPr>
            <a:r>
              <a:rPr lang="en-US" sz="2400" dirty="0" err="1">
                <a:latin typeface="Calibri" panose="020F0502020204030204" pitchFamily="34" charset="0"/>
                <a:ea typeface="Calibri" panose="020F0502020204030204" pitchFamily="34" charset="0"/>
                <a:cs typeface="Times New Roman" panose="02020603050405020304" pitchFamily="18" charset="0"/>
              </a:rPr>
              <a:t>Deut</a:t>
            </a:r>
            <a:r>
              <a:rPr lang="en-US" sz="2400" dirty="0">
                <a:latin typeface="Calibri" panose="020F0502020204030204" pitchFamily="34" charset="0"/>
                <a:ea typeface="Calibri" panose="020F0502020204030204" pitchFamily="34" charset="0"/>
                <a:cs typeface="Times New Roman" panose="02020603050405020304" pitchFamily="18" charset="0"/>
              </a:rPr>
              <a:t> 4:5-6</a:t>
            </a:r>
          </a:p>
          <a:p>
            <a:pPr lvl="1">
              <a:lnSpc>
                <a:spcPct val="107000"/>
              </a:lnSpc>
              <a:spcBef>
                <a:spcPts val="0"/>
              </a:spcBef>
              <a:buFont typeface="Symbol" panose="05050102010706020507" pitchFamily="18" charset="2"/>
              <a:buChar char=""/>
            </a:pPr>
            <a:r>
              <a:rPr lang="en-US" sz="2000" dirty="0">
                <a:latin typeface="Calibri" panose="020F0502020204030204" pitchFamily="34" charset="0"/>
                <a:ea typeface="Calibri" panose="020F0502020204030204" pitchFamily="34" charset="0"/>
                <a:cs typeface="Times New Roman" panose="02020603050405020304" pitchFamily="18" charset="0"/>
              </a:rPr>
              <a:t>5 "</a:t>
            </a:r>
            <a:r>
              <a:rPr lang="en-US" sz="2000" b="1" i="1" dirty="0">
                <a:solidFill>
                  <a:srgbClr val="0070C0"/>
                </a:solidFill>
                <a:latin typeface="Calibri" panose="020F0502020204030204" pitchFamily="34" charset="0"/>
                <a:ea typeface="Calibri" panose="020F0502020204030204" pitchFamily="34" charset="0"/>
                <a:cs typeface="Times New Roman" panose="02020603050405020304" pitchFamily="18" charset="0"/>
              </a:rPr>
              <a:t>Surely I have taught you statutes and judgments, just as the Lord my God commanded me</a:t>
            </a:r>
            <a:r>
              <a:rPr lang="en-US" sz="2000" dirty="0">
                <a:latin typeface="Calibri" panose="020F0502020204030204" pitchFamily="34" charset="0"/>
                <a:ea typeface="Calibri" panose="020F0502020204030204" pitchFamily="34" charset="0"/>
                <a:cs typeface="Times New Roman" panose="02020603050405020304" pitchFamily="18" charset="0"/>
              </a:rPr>
              <a:t>, that you should act according to them in the land which you go to possess. 6 </a:t>
            </a:r>
            <a:r>
              <a:rPr lang="en-US" sz="2000" b="1" i="1" dirty="0">
                <a:solidFill>
                  <a:srgbClr val="0070C0"/>
                </a:solidFill>
                <a:latin typeface="Calibri" panose="020F0502020204030204" pitchFamily="34" charset="0"/>
                <a:ea typeface="Calibri" panose="020F0502020204030204" pitchFamily="34" charset="0"/>
                <a:cs typeface="Times New Roman" panose="02020603050405020304" pitchFamily="18" charset="0"/>
              </a:rPr>
              <a:t>Therefore be careful to observe them</a:t>
            </a:r>
            <a:r>
              <a:rPr lang="en-US" sz="2000" dirty="0">
                <a:latin typeface="Calibri" panose="020F0502020204030204" pitchFamily="34" charset="0"/>
                <a:ea typeface="Calibri" panose="020F0502020204030204" pitchFamily="34" charset="0"/>
                <a:cs typeface="Times New Roman" panose="02020603050405020304" pitchFamily="18" charset="0"/>
              </a:rPr>
              <a:t>; for this is your wisdom and your understanding in the sight of the peoples who will hear all these statutes, and say, 'Surely this great nation is a wise and understanding people.’</a:t>
            </a:r>
            <a:endParaRPr lang="en-US" sz="2000" dirty="0"/>
          </a:p>
          <a:p>
            <a:pPr marL="342900" marR="0" lvl="0" indent="-342900">
              <a:lnSpc>
                <a:spcPct val="107000"/>
              </a:lnSpc>
              <a:spcBef>
                <a:spcPts val="0"/>
              </a:spcBef>
              <a:spcAft>
                <a:spcPts val="0"/>
              </a:spcAft>
              <a:buFont typeface="Symbol" panose="05050102010706020507" pitchFamily="18" charset="2"/>
              <a:buChar char=""/>
            </a:pP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Char char=""/>
            </a:pPr>
            <a:r>
              <a:rPr lang="en-US" sz="2400" dirty="0" err="1">
                <a:effectLst/>
                <a:latin typeface="Calibri" panose="020F0502020204030204" pitchFamily="34" charset="0"/>
                <a:ea typeface="Calibri" panose="020F0502020204030204" pitchFamily="34" charset="0"/>
                <a:cs typeface="Times New Roman" panose="02020603050405020304" pitchFamily="18" charset="0"/>
              </a:rPr>
              <a:t>Deut</a:t>
            </a:r>
            <a:r>
              <a:rPr lang="en-US" sz="2400" dirty="0">
                <a:effectLst/>
                <a:latin typeface="Calibri" panose="020F0502020204030204" pitchFamily="34" charset="0"/>
                <a:ea typeface="Calibri" panose="020F0502020204030204" pitchFamily="34" charset="0"/>
                <a:cs typeface="Times New Roman" panose="02020603050405020304" pitchFamily="18" charset="0"/>
              </a:rPr>
              <a:t> 6:6-9</a:t>
            </a:r>
          </a:p>
          <a:p>
            <a:pPr lvl="1" indent="-342900">
              <a:lnSpc>
                <a:spcPct val="107000"/>
              </a:lnSpc>
              <a:spcBef>
                <a:spcPts val="0"/>
              </a:spcBef>
              <a:buFont typeface="Symbol" panose="05050102010706020507" pitchFamily="18" charset="2"/>
              <a:buChar char=""/>
            </a:pPr>
            <a:r>
              <a:rPr lang="en-US" sz="2000" dirty="0">
                <a:effectLst/>
                <a:latin typeface="Calibri" panose="020F0502020204030204" pitchFamily="34" charset="0"/>
                <a:ea typeface="Calibri" panose="020F0502020204030204" pitchFamily="34" charset="0"/>
                <a:cs typeface="Times New Roman" panose="02020603050405020304" pitchFamily="18" charset="0"/>
              </a:rPr>
              <a:t>"</a:t>
            </a:r>
            <a:r>
              <a:rPr lang="en-US" sz="2000" b="1" i="1"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And these words which I command you today shall be in your heart</a:t>
            </a:r>
            <a:r>
              <a:rPr lang="en-US" sz="2000" dirty="0">
                <a:effectLst/>
                <a:latin typeface="Calibri" panose="020F0502020204030204" pitchFamily="34" charset="0"/>
                <a:ea typeface="Calibri" panose="020F0502020204030204" pitchFamily="34" charset="0"/>
                <a:cs typeface="Times New Roman" panose="02020603050405020304" pitchFamily="18" charset="0"/>
              </a:rPr>
              <a:t>. </a:t>
            </a:r>
            <a:r>
              <a:rPr lang="en-US" sz="2000" b="1" i="1"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You shall teach them diligently to your children</a:t>
            </a:r>
            <a:r>
              <a:rPr lang="en-US" sz="2000" dirty="0">
                <a:effectLst/>
                <a:latin typeface="Calibri" panose="020F0502020204030204" pitchFamily="34" charset="0"/>
                <a:ea typeface="Calibri" panose="020F0502020204030204" pitchFamily="34" charset="0"/>
                <a:cs typeface="Times New Roman" panose="02020603050405020304" pitchFamily="18" charset="0"/>
              </a:rPr>
              <a:t>, and shall talk of them when you sit in your house, when you walk by the way, when you lie down, and when you rise up.  You shall bind them as a sign on your hand, and they shall be as frontlets between your eyes.  You shall write them on the doorposts of your house and on your gates.</a:t>
            </a:r>
          </a:p>
          <a:p>
            <a:pPr marL="342900" marR="0" lvl="0" indent="-342900">
              <a:lnSpc>
                <a:spcPct val="107000"/>
              </a:lnSpc>
              <a:spcBef>
                <a:spcPts val="0"/>
              </a:spcBef>
              <a:spcAft>
                <a:spcPts val="0"/>
              </a:spcAft>
              <a:buFont typeface="Symbol" panose="05050102010706020507" pitchFamily="18" charset="2"/>
              <a:buChar char=""/>
            </a:pP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Char char=""/>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8935331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0" end="0"/>
                                            </p:txEl>
                                          </p:spTgt>
                                        </p:tgtEl>
                                        <p:attrNameLst>
                                          <p:attrName>ppt_c</p:attrName>
                                        </p:attrNameLst>
                                      </p:cBhvr>
                                      <p:to>
                                        <a:schemeClr val="bg2"/>
                                      </p:to>
                                    </p:animClr>
                                  </p:sub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1" end="1"/>
                                            </p:txEl>
                                          </p:spTgt>
                                        </p:tgtEl>
                                        <p:attrNameLst>
                                          <p:attrName>ppt_c</p:attrName>
                                        </p:attrNameLst>
                                      </p:cBhvr>
                                      <p:to>
                                        <a:schemeClr val="bg2"/>
                                      </p:to>
                                    </p:animClr>
                                  </p:sub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3" end="3"/>
                                            </p:txEl>
                                          </p:spTgt>
                                        </p:tgtEl>
                                        <p:attrNameLst>
                                          <p:attrName>ppt_c</p:attrName>
                                        </p:attrNameLst>
                                      </p:cBhvr>
                                      <p:to>
                                        <a:schemeClr val="bg2"/>
                                      </p:to>
                                    </p:animClr>
                                  </p:subTnLst>
                                </p:cTn>
                              </p:par>
                              <p:par>
                                <p:cTn id="13" presetID="1" presetClass="entr" presetSubtype="0" fill="hold" grpId="0"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4" end="4"/>
                                            </p:txEl>
                                          </p:spTgt>
                                        </p:tgtEl>
                                        <p:attrNameLst>
                                          <p:attrName>ppt_c</p:attrName>
                                        </p:attrNameLst>
                                      </p:cBhvr>
                                      <p:to>
                                        <a:schemeClr val="bg2"/>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9B945A-A781-463E-BCFF-1536F8CEBAC3}"/>
              </a:ext>
            </a:extLst>
          </p:cNvPr>
          <p:cNvSpPr>
            <a:spLocks noGrp="1"/>
          </p:cNvSpPr>
          <p:nvPr>
            <p:ph type="title"/>
          </p:nvPr>
        </p:nvSpPr>
        <p:spPr>
          <a:xfrm>
            <a:off x="304800" y="0"/>
            <a:ext cx="8229600" cy="1143000"/>
          </a:xfrm>
        </p:spPr>
        <p:txBody>
          <a:bodyPr/>
          <a:lstStyle/>
          <a:p>
            <a:r>
              <a:rPr lang="en-US" dirty="0"/>
              <a:t>Key Teachings (2)</a:t>
            </a:r>
          </a:p>
        </p:txBody>
      </p:sp>
      <p:sp>
        <p:nvSpPr>
          <p:cNvPr id="3" name="Content Placeholder 2">
            <a:extLst>
              <a:ext uri="{FF2B5EF4-FFF2-40B4-BE49-F238E27FC236}">
                <a16:creationId xmlns:a16="http://schemas.microsoft.com/office/drawing/2014/main" id="{FA30BD6B-7E04-4EDF-9561-11EF7C1614C5}"/>
              </a:ext>
            </a:extLst>
          </p:cNvPr>
          <p:cNvSpPr>
            <a:spLocks noGrp="1"/>
          </p:cNvSpPr>
          <p:nvPr>
            <p:ph idx="1"/>
          </p:nvPr>
        </p:nvSpPr>
        <p:spPr>
          <a:xfrm>
            <a:off x="457200" y="1168924"/>
            <a:ext cx="8229600" cy="5612876"/>
          </a:xfrm>
        </p:spPr>
        <p:txBody>
          <a:bodyPr>
            <a:normAutofit/>
          </a:bodyPr>
          <a:lstStyle/>
          <a:p>
            <a:pPr marL="342900" marR="0" lvl="0" indent="-342900">
              <a:lnSpc>
                <a:spcPct val="107000"/>
              </a:lnSpc>
              <a:spcBef>
                <a:spcPts val="0"/>
              </a:spcBef>
              <a:spcAft>
                <a:spcPts val="0"/>
              </a:spcAft>
              <a:buFont typeface="Symbol" panose="05050102010706020507" pitchFamily="18" charset="2"/>
              <a:buChar char=""/>
            </a:pP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Char char=""/>
            </a:pPr>
            <a:r>
              <a:rPr lang="en-US" sz="2800" dirty="0" err="1">
                <a:effectLst/>
                <a:latin typeface="Calibri" panose="020F0502020204030204" pitchFamily="34" charset="0"/>
                <a:ea typeface="Calibri" panose="020F0502020204030204" pitchFamily="34" charset="0"/>
                <a:cs typeface="Times New Roman" panose="02020603050405020304" pitchFamily="18" charset="0"/>
              </a:rPr>
              <a:t>Deut</a:t>
            </a:r>
            <a:r>
              <a:rPr lang="en-US" sz="2800" dirty="0">
                <a:effectLst/>
                <a:latin typeface="Calibri" panose="020F0502020204030204" pitchFamily="34" charset="0"/>
                <a:ea typeface="Calibri" panose="020F0502020204030204" pitchFamily="34" charset="0"/>
                <a:cs typeface="Times New Roman" panose="02020603050405020304" pitchFamily="18" charset="0"/>
              </a:rPr>
              <a:t> 12:32</a:t>
            </a:r>
          </a:p>
          <a:p>
            <a:pPr lvl="1" indent="-342900">
              <a:lnSpc>
                <a:spcPct val="107000"/>
              </a:lnSpc>
              <a:spcBef>
                <a:spcPts val="0"/>
              </a:spcBef>
              <a:buFont typeface="Symbol" panose="05050102010706020507" pitchFamily="18" charset="2"/>
              <a:buChar char=""/>
            </a:pPr>
            <a:r>
              <a:rPr lang="en-US" sz="2000" dirty="0">
                <a:effectLst/>
                <a:latin typeface="Calibri" panose="020F0502020204030204" pitchFamily="34" charset="0"/>
                <a:ea typeface="Calibri" panose="020F0502020204030204" pitchFamily="34" charset="0"/>
                <a:cs typeface="Times New Roman" panose="02020603050405020304" pitchFamily="18" charset="0"/>
              </a:rPr>
              <a:t>"</a:t>
            </a:r>
            <a:r>
              <a:rPr lang="en-US" sz="2000" b="1" i="1"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Whatever I command you, be careful to observe it; you shall not add to it nor take away from it</a:t>
            </a:r>
            <a:r>
              <a:rPr lang="en-US" sz="2000" dirty="0">
                <a:effectLst/>
                <a:latin typeface="Calibri" panose="020F0502020204030204" pitchFamily="34" charset="0"/>
                <a:ea typeface="Calibri" panose="020F0502020204030204" pitchFamily="34" charset="0"/>
                <a:cs typeface="Times New Roman" panose="02020603050405020304" pitchFamily="18" charset="0"/>
              </a:rPr>
              <a:t>.</a:t>
            </a:r>
          </a:p>
          <a:p>
            <a:pPr>
              <a:lnSpc>
                <a:spcPct val="107000"/>
              </a:lnSpc>
              <a:spcBef>
                <a:spcPts val="0"/>
              </a:spcBef>
              <a:buFont typeface="Symbol" panose="05050102010706020507" pitchFamily="18" charset="2"/>
              <a:buChar char=""/>
            </a:pPr>
            <a:endParaRPr lang="en-US" sz="24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Bef>
                <a:spcPts val="0"/>
              </a:spcBef>
              <a:buFont typeface="Symbol" panose="05050102010706020507" pitchFamily="18" charset="2"/>
              <a:buChar char=""/>
            </a:pPr>
            <a:r>
              <a:rPr lang="en-US" sz="2800" dirty="0" err="1">
                <a:latin typeface="Calibri" panose="020F0502020204030204" pitchFamily="34" charset="0"/>
                <a:ea typeface="Calibri" panose="020F0502020204030204" pitchFamily="34" charset="0"/>
                <a:cs typeface="Times New Roman" panose="02020603050405020304" pitchFamily="18" charset="0"/>
              </a:rPr>
              <a:t>Deut</a:t>
            </a:r>
            <a:r>
              <a:rPr lang="en-US" sz="2800" dirty="0">
                <a:latin typeface="Calibri" panose="020F0502020204030204" pitchFamily="34" charset="0"/>
                <a:ea typeface="Calibri" panose="020F0502020204030204" pitchFamily="34" charset="0"/>
                <a:cs typeface="Times New Roman" panose="02020603050405020304" pitchFamily="18" charset="0"/>
              </a:rPr>
              <a:t> 18:15</a:t>
            </a:r>
          </a:p>
          <a:p>
            <a:pPr lvl="1">
              <a:lnSpc>
                <a:spcPct val="107000"/>
              </a:lnSpc>
              <a:spcBef>
                <a:spcPts val="0"/>
              </a:spcBef>
              <a:buFont typeface="Symbol" panose="05050102010706020507" pitchFamily="18" charset="2"/>
              <a:buChar char=""/>
            </a:pPr>
            <a:r>
              <a:rPr lang="en-US" sz="2000" dirty="0">
                <a:effectLst/>
                <a:latin typeface="Calibri" panose="020F0502020204030204" pitchFamily="34" charset="0"/>
                <a:ea typeface="Calibri" panose="020F0502020204030204" pitchFamily="34" charset="0"/>
                <a:cs typeface="Times New Roman" panose="02020603050405020304" pitchFamily="18" charset="0"/>
              </a:rPr>
              <a:t>"</a:t>
            </a:r>
            <a:r>
              <a:rPr lang="en-US" sz="2000" b="1" i="1"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The Lord your God will raise up for you a Prophet like me from your midst, from your brethren. Him you shall hear</a:t>
            </a:r>
            <a:r>
              <a:rPr lang="en-US" sz="2000" b="1" i="1" dirty="0">
                <a:effectLst/>
                <a:latin typeface="Calibri" panose="020F0502020204030204" pitchFamily="34" charset="0"/>
                <a:ea typeface="Calibri" panose="020F0502020204030204" pitchFamily="34" charset="0"/>
                <a:cs typeface="Times New Roman" panose="02020603050405020304" pitchFamily="18" charset="0"/>
              </a:rPr>
              <a:t>”</a:t>
            </a:r>
          </a:p>
          <a:p>
            <a:pPr lvl="1">
              <a:lnSpc>
                <a:spcPct val="107000"/>
              </a:lnSpc>
              <a:spcBef>
                <a:spcPts val="0"/>
              </a:spcBef>
              <a:buFont typeface="Symbol" panose="05050102010706020507" pitchFamily="18" charset="2"/>
              <a:buChar char=""/>
            </a:pP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Char char=""/>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9799298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1" end="1"/>
                                            </p:txEl>
                                          </p:spTgt>
                                        </p:tgtEl>
                                        <p:attrNameLst>
                                          <p:attrName>ppt_c</p:attrName>
                                        </p:attrNameLst>
                                      </p:cBhvr>
                                      <p:to>
                                        <a:schemeClr val="bg2"/>
                                      </p:to>
                                    </p:animClr>
                                  </p:subTnLst>
                                </p:cTn>
                              </p:par>
                              <p:par>
                                <p:cTn id="7" presetID="1" presetClass="entr" presetSubtype="0" fill="hold" grpId="0"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2" end="2"/>
                                            </p:txEl>
                                          </p:spTgt>
                                        </p:tgtEl>
                                        <p:attrNameLst>
                                          <p:attrName>ppt_c</p:attrName>
                                        </p:attrNameLst>
                                      </p:cBhvr>
                                      <p:to>
                                        <a:schemeClr val="bg2"/>
                                      </p:to>
                                    </p:animClr>
                                  </p:sub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CD4B16-1A56-4B42-B5E4-BECD532FD423}"/>
              </a:ext>
            </a:extLst>
          </p:cNvPr>
          <p:cNvSpPr>
            <a:spLocks noGrp="1"/>
          </p:cNvSpPr>
          <p:nvPr>
            <p:ph type="title"/>
          </p:nvPr>
        </p:nvSpPr>
        <p:spPr>
          <a:xfrm>
            <a:off x="457200" y="0"/>
            <a:ext cx="8229600" cy="1143000"/>
          </a:xfrm>
        </p:spPr>
        <p:txBody>
          <a:bodyPr/>
          <a:lstStyle/>
          <a:p>
            <a:r>
              <a:rPr lang="en-US" dirty="0"/>
              <a:t>34 Categories (1)</a:t>
            </a:r>
          </a:p>
        </p:txBody>
      </p:sp>
      <p:sp>
        <p:nvSpPr>
          <p:cNvPr id="3" name="Content Placeholder 2">
            <a:extLst>
              <a:ext uri="{FF2B5EF4-FFF2-40B4-BE49-F238E27FC236}">
                <a16:creationId xmlns:a16="http://schemas.microsoft.com/office/drawing/2014/main" id="{CA9476B0-2510-471D-879B-D99C5CD6FCB5}"/>
              </a:ext>
            </a:extLst>
          </p:cNvPr>
          <p:cNvSpPr>
            <a:spLocks noGrp="1"/>
          </p:cNvSpPr>
          <p:nvPr>
            <p:ph idx="1"/>
          </p:nvPr>
        </p:nvSpPr>
        <p:spPr>
          <a:xfrm>
            <a:off x="461128" y="1066800"/>
            <a:ext cx="4034672" cy="5334000"/>
          </a:xfrm>
        </p:spPr>
        <p:txBody>
          <a:bodyPr>
            <a:normAutofit/>
          </a:bodyPr>
          <a:lstStyle/>
          <a:p>
            <a:pPr marL="0" indent="0">
              <a:buNone/>
            </a:pPr>
            <a:r>
              <a:rPr lang="en-US" sz="2800" u="sng" dirty="0"/>
              <a:t>Spiritual laws</a:t>
            </a:r>
          </a:p>
          <a:p>
            <a:pPr marL="514350" indent="-514350">
              <a:buFont typeface="+mj-lt"/>
              <a:buAutoNum type="arabicPeriod"/>
            </a:pPr>
            <a:r>
              <a:rPr lang="en-US" sz="2400" dirty="0"/>
              <a:t>God</a:t>
            </a:r>
          </a:p>
          <a:p>
            <a:pPr marL="514350" indent="-514350">
              <a:buFont typeface="+mj-lt"/>
              <a:buAutoNum type="arabicPeriod"/>
            </a:pPr>
            <a:r>
              <a:rPr lang="en-US" sz="2400" dirty="0"/>
              <a:t>The Law</a:t>
            </a:r>
          </a:p>
          <a:p>
            <a:pPr marL="514350" indent="-514350">
              <a:buFont typeface="+mj-lt"/>
              <a:buAutoNum type="arabicPeriod"/>
            </a:pPr>
            <a:r>
              <a:rPr lang="en-US" sz="2400" dirty="0"/>
              <a:t>Signs &amp; Symbols</a:t>
            </a:r>
          </a:p>
          <a:p>
            <a:pPr marL="514350" indent="-514350">
              <a:buFont typeface="+mj-lt"/>
              <a:buAutoNum type="arabicPeriod"/>
            </a:pPr>
            <a:r>
              <a:rPr lang="en-US" sz="2400" dirty="0"/>
              <a:t>Prayer &amp; Blessing</a:t>
            </a:r>
          </a:p>
          <a:p>
            <a:pPr marL="514350" indent="-514350">
              <a:buFont typeface="+mj-lt"/>
              <a:buAutoNum type="arabicPeriod"/>
            </a:pPr>
            <a:r>
              <a:rPr lang="en-US" sz="2400" dirty="0"/>
              <a:t>Prophecy</a:t>
            </a:r>
          </a:p>
          <a:p>
            <a:pPr marL="514350" indent="-514350">
              <a:buFont typeface="+mj-lt"/>
              <a:buAutoNum type="arabicPeriod"/>
            </a:pPr>
            <a:r>
              <a:rPr lang="en-US" sz="2400" dirty="0"/>
              <a:t>High Priests, Priests, Levites</a:t>
            </a:r>
          </a:p>
          <a:p>
            <a:pPr marL="514350" indent="-514350">
              <a:buFont typeface="+mj-lt"/>
              <a:buAutoNum type="arabicPeriod"/>
            </a:pPr>
            <a:r>
              <a:rPr lang="en-US" sz="2400" dirty="0"/>
              <a:t>The Temple, the Sanctuary, Sacred Objects</a:t>
            </a:r>
          </a:p>
          <a:p>
            <a:pPr marL="514350" indent="-514350">
              <a:buFont typeface="+mj-lt"/>
              <a:buAutoNum type="arabicPeriod"/>
            </a:pPr>
            <a:r>
              <a:rPr lang="en-US" sz="2400" dirty="0"/>
              <a:t>Sacrifices &amp; Offerings</a:t>
            </a:r>
          </a:p>
          <a:p>
            <a:pPr marL="514350" indent="-514350">
              <a:buFont typeface="+mj-lt"/>
              <a:buAutoNum type="arabicPeriod"/>
            </a:pPr>
            <a:endParaRPr lang="en-US" sz="1800" dirty="0"/>
          </a:p>
          <a:p>
            <a:endParaRPr lang="en-US" dirty="0"/>
          </a:p>
          <a:p>
            <a:endParaRPr lang="en-US" dirty="0"/>
          </a:p>
        </p:txBody>
      </p:sp>
      <p:sp>
        <p:nvSpPr>
          <p:cNvPr id="4" name="Content Placeholder 2">
            <a:extLst>
              <a:ext uri="{FF2B5EF4-FFF2-40B4-BE49-F238E27FC236}">
                <a16:creationId xmlns:a16="http://schemas.microsoft.com/office/drawing/2014/main" id="{BFA01FFF-4A8B-4846-9773-1CD47DD27138}"/>
              </a:ext>
            </a:extLst>
          </p:cNvPr>
          <p:cNvSpPr txBox="1">
            <a:spLocks/>
          </p:cNvSpPr>
          <p:nvPr/>
        </p:nvSpPr>
        <p:spPr>
          <a:xfrm>
            <a:off x="4880728" y="1142999"/>
            <a:ext cx="3810000" cy="5257801"/>
          </a:xfrm>
          <a:prstGeom prst="rect">
            <a:avLst/>
          </a:prstGeom>
        </p:spPr>
        <p:txBody>
          <a:bodyPr vert="horz" lIns="91440" tIns="45720" rIns="91440" bIns="45720" rtlCol="0">
            <a:normAutofit fontScale="55000" lnSpcReduction="20000"/>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en-US" sz="5100" u="sng" dirty="0"/>
              <a:t>Spiritual laws (cont.)</a:t>
            </a:r>
          </a:p>
          <a:p>
            <a:pPr marL="514350" indent="-514350">
              <a:buFont typeface="+mj-lt"/>
              <a:buAutoNum type="arabicPeriod" startAt="9"/>
            </a:pPr>
            <a:r>
              <a:rPr lang="en-US" sz="4400" dirty="0"/>
              <a:t>Ritual Purity &amp; Impurity</a:t>
            </a:r>
          </a:p>
          <a:p>
            <a:pPr marL="514350" indent="-514350">
              <a:buFont typeface="+mj-lt"/>
              <a:buAutoNum type="arabicPeriod" startAt="9"/>
            </a:pPr>
            <a:r>
              <a:rPr lang="en-US" sz="4400" dirty="0"/>
              <a:t>Nazarites</a:t>
            </a:r>
          </a:p>
          <a:p>
            <a:pPr marL="514350" indent="-514350">
              <a:buFont typeface="+mj-lt"/>
              <a:buAutoNum type="arabicPeriod" startAt="9"/>
            </a:pPr>
            <a:r>
              <a:rPr lang="en-US" sz="4400" dirty="0"/>
              <a:t>Vows, Oaths, Swearing</a:t>
            </a:r>
          </a:p>
          <a:p>
            <a:pPr marL="514350" indent="-514350">
              <a:buFont typeface="+mj-lt"/>
              <a:buAutoNum type="arabicPeriod" startAt="9"/>
            </a:pPr>
            <a:r>
              <a:rPr lang="en-US" sz="4400" dirty="0"/>
              <a:t>Idolatry, Idolaters, Idolatrous Practices</a:t>
            </a:r>
          </a:p>
          <a:p>
            <a:pPr marL="514350" indent="-514350">
              <a:buFont typeface="+mj-lt"/>
              <a:buAutoNum type="arabicPeriod" startAt="9"/>
            </a:pPr>
            <a:r>
              <a:rPr lang="en-US" sz="4400" dirty="0"/>
              <a:t>Sabbatical &amp; Jubilee Years</a:t>
            </a:r>
          </a:p>
          <a:p>
            <a:pPr marL="514350" indent="-514350">
              <a:buFont typeface="+mj-lt"/>
              <a:buAutoNum type="arabicPeriod" startAt="9"/>
            </a:pPr>
            <a:r>
              <a:rPr lang="en-US" sz="4400" dirty="0"/>
              <a:t>The Firstborn</a:t>
            </a:r>
          </a:p>
          <a:p>
            <a:pPr marL="514350" indent="-514350">
              <a:buFont typeface="+mj-lt"/>
              <a:buAutoNum type="arabicPeriod" startAt="9"/>
            </a:pPr>
            <a:r>
              <a:rPr lang="en-US" sz="4400" dirty="0"/>
              <a:t>Tithes, Taxes, Offerings</a:t>
            </a:r>
          </a:p>
          <a:p>
            <a:pPr marL="514350" indent="-514350">
              <a:buFont typeface="+mj-lt"/>
              <a:buAutoNum type="arabicPeriod" startAt="9"/>
            </a:pPr>
            <a:r>
              <a:rPr lang="en-US" sz="4400" dirty="0"/>
              <a:t>Times &amp; Seasons</a:t>
            </a:r>
          </a:p>
          <a:p>
            <a:endParaRPr lang="en-US" sz="4300" dirty="0"/>
          </a:p>
        </p:txBody>
      </p:sp>
    </p:spTree>
    <p:extLst>
      <p:ext uri="{BB962C8B-B14F-4D97-AF65-F5344CB8AC3E}">
        <p14:creationId xmlns:p14="http://schemas.microsoft.com/office/powerpoint/2010/main" val="327557184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CD4B16-1A56-4B42-B5E4-BECD532FD423}"/>
              </a:ext>
            </a:extLst>
          </p:cNvPr>
          <p:cNvSpPr>
            <a:spLocks noGrp="1"/>
          </p:cNvSpPr>
          <p:nvPr>
            <p:ph type="title"/>
          </p:nvPr>
        </p:nvSpPr>
        <p:spPr>
          <a:xfrm>
            <a:off x="457200" y="0"/>
            <a:ext cx="8229600" cy="1143000"/>
          </a:xfrm>
        </p:spPr>
        <p:txBody>
          <a:bodyPr/>
          <a:lstStyle/>
          <a:p>
            <a:r>
              <a:rPr lang="en-US" dirty="0"/>
              <a:t>34 Categories (2)</a:t>
            </a:r>
          </a:p>
        </p:txBody>
      </p:sp>
      <p:sp>
        <p:nvSpPr>
          <p:cNvPr id="4" name="Content Placeholder 2">
            <a:extLst>
              <a:ext uri="{FF2B5EF4-FFF2-40B4-BE49-F238E27FC236}">
                <a16:creationId xmlns:a16="http://schemas.microsoft.com/office/drawing/2014/main" id="{BFA01FFF-4A8B-4846-9773-1CD47DD27138}"/>
              </a:ext>
            </a:extLst>
          </p:cNvPr>
          <p:cNvSpPr txBox="1">
            <a:spLocks/>
          </p:cNvSpPr>
          <p:nvPr/>
        </p:nvSpPr>
        <p:spPr>
          <a:xfrm>
            <a:off x="481553" y="1143000"/>
            <a:ext cx="4090447" cy="533400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en-US" u="sng" dirty="0"/>
              <a:t>Civil laws</a:t>
            </a:r>
          </a:p>
          <a:p>
            <a:pPr marL="742950" indent="-742950">
              <a:buFont typeface="+mj-lt"/>
              <a:buAutoNum type="arabicPeriod" startAt="17"/>
            </a:pPr>
            <a:r>
              <a:rPr lang="en-US" sz="2800" dirty="0"/>
              <a:t>Judicial Proceedings</a:t>
            </a:r>
          </a:p>
          <a:p>
            <a:pPr marL="742950" indent="-742950">
              <a:buFont typeface="+mj-lt"/>
              <a:buAutoNum type="arabicPeriod" startAt="17"/>
            </a:pPr>
            <a:r>
              <a:rPr lang="en-US" sz="2800" dirty="0"/>
              <a:t>Injuries &amp; Damages</a:t>
            </a:r>
          </a:p>
          <a:p>
            <a:pPr marL="742950" indent="-742950">
              <a:buFont typeface="+mj-lt"/>
              <a:buAutoNum type="arabicPeriod" startAt="17"/>
            </a:pPr>
            <a:r>
              <a:rPr lang="en-US" sz="2800" dirty="0"/>
              <a:t>Property &amp; Property Rights</a:t>
            </a:r>
          </a:p>
          <a:p>
            <a:pPr marL="742950" indent="-742950">
              <a:buFont typeface="+mj-lt"/>
              <a:buAutoNum type="arabicPeriod" startAt="17"/>
            </a:pPr>
            <a:r>
              <a:rPr lang="en-US" sz="2800" dirty="0"/>
              <a:t>Criminal Laws</a:t>
            </a:r>
          </a:p>
          <a:p>
            <a:pPr marL="742950" indent="-742950">
              <a:buFont typeface="+mj-lt"/>
              <a:buAutoNum type="arabicPeriod" startAt="17"/>
            </a:pPr>
            <a:r>
              <a:rPr lang="en-US" sz="2800" dirty="0"/>
              <a:t>Punishment &amp; Restitution</a:t>
            </a:r>
          </a:p>
          <a:p>
            <a:pPr marL="742950" indent="-742950">
              <a:buFont typeface="+mj-lt"/>
              <a:buAutoNum type="arabicPeriod" startAt="17"/>
            </a:pPr>
            <a:r>
              <a:rPr lang="en-US" sz="2800" dirty="0"/>
              <a:t>The King</a:t>
            </a:r>
          </a:p>
          <a:p>
            <a:pPr marL="742950" indent="-742950">
              <a:buFont typeface="+mj-lt"/>
              <a:buAutoNum type="arabicPeriod" startAt="17"/>
            </a:pPr>
            <a:r>
              <a:rPr lang="en-US" sz="2800" dirty="0"/>
              <a:t>Wars</a:t>
            </a:r>
          </a:p>
          <a:p>
            <a:pPr marL="742950" indent="-742950">
              <a:buFont typeface="+mj-lt"/>
              <a:buAutoNum type="arabicPeriod" startAt="17"/>
            </a:pPr>
            <a:endParaRPr lang="en-US" sz="4400" dirty="0"/>
          </a:p>
          <a:p>
            <a:endParaRPr lang="en-US" sz="4300" dirty="0"/>
          </a:p>
        </p:txBody>
      </p:sp>
      <p:sp>
        <p:nvSpPr>
          <p:cNvPr id="5" name="Content Placeholder 2">
            <a:extLst>
              <a:ext uri="{FF2B5EF4-FFF2-40B4-BE49-F238E27FC236}">
                <a16:creationId xmlns:a16="http://schemas.microsoft.com/office/drawing/2014/main" id="{8969BDF0-A871-49A2-9B24-F5C8CEF3D7DC}"/>
              </a:ext>
            </a:extLst>
          </p:cNvPr>
          <p:cNvSpPr txBox="1">
            <a:spLocks/>
          </p:cNvSpPr>
          <p:nvPr/>
        </p:nvSpPr>
        <p:spPr>
          <a:xfrm>
            <a:off x="5105400" y="1143000"/>
            <a:ext cx="3691772" cy="533400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en-US" u="sng" dirty="0"/>
              <a:t>Social laws</a:t>
            </a:r>
          </a:p>
          <a:p>
            <a:pPr marL="514350" indent="-514350">
              <a:buFont typeface="+mj-lt"/>
              <a:buAutoNum type="arabicPeriod" startAt="24"/>
            </a:pPr>
            <a:r>
              <a:rPr lang="en-US" sz="2800" dirty="0"/>
              <a:t>Love &amp; Brotherhood</a:t>
            </a:r>
          </a:p>
          <a:p>
            <a:pPr marL="514350" indent="-514350">
              <a:buFont typeface="+mj-lt"/>
              <a:buAutoNum type="arabicPeriod" startAt="24"/>
            </a:pPr>
            <a:r>
              <a:rPr lang="en-US" sz="2800" dirty="0"/>
              <a:t>The Poor</a:t>
            </a:r>
          </a:p>
          <a:p>
            <a:pPr marL="514350" indent="-514350">
              <a:buFont typeface="+mj-lt"/>
              <a:buAutoNum type="arabicPeriod" startAt="24"/>
            </a:pPr>
            <a:r>
              <a:rPr lang="en-US" sz="2800" dirty="0"/>
              <a:t>Treatment of Gentiles</a:t>
            </a:r>
          </a:p>
          <a:p>
            <a:pPr marL="514350" indent="-514350">
              <a:buFont typeface="+mj-lt"/>
              <a:buAutoNum type="arabicPeriod" startAt="24"/>
            </a:pPr>
            <a:r>
              <a:rPr lang="en-US" sz="2800" dirty="0"/>
              <a:t>Business Practices</a:t>
            </a:r>
          </a:p>
          <a:p>
            <a:pPr marL="514350" indent="-514350">
              <a:buFont typeface="+mj-lt"/>
              <a:buAutoNum type="arabicPeriod" startAt="24"/>
            </a:pPr>
            <a:r>
              <a:rPr lang="en-US" sz="2800" dirty="0"/>
              <a:t>Employee, Servants, Slaves</a:t>
            </a:r>
          </a:p>
          <a:p>
            <a:pPr marL="514350" indent="-514350">
              <a:buFont typeface="+mj-lt"/>
              <a:buAutoNum type="arabicPeriod" startAt="24"/>
            </a:pPr>
            <a:r>
              <a:rPr lang="en-US" sz="2800" dirty="0"/>
              <a:t>Clothing</a:t>
            </a:r>
          </a:p>
        </p:txBody>
      </p:sp>
    </p:spTree>
    <p:extLst>
      <p:ext uri="{BB962C8B-B14F-4D97-AF65-F5344CB8AC3E}">
        <p14:creationId xmlns:p14="http://schemas.microsoft.com/office/powerpoint/2010/main" val="72017475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CD4B16-1A56-4B42-B5E4-BECD532FD423}"/>
              </a:ext>
            </a:extLst>
          </p:cNvPr>
          <p:cNvSpPr>
            <a:spLocks noGrp="1"/>
          </p:cNvSpPr>
          <p:nvPr>
            <p:ph type="title"/>
          </p:nvPr>
        </p:nvSpPr>
        <p:spPr>
          <a:xfrm>
            <a:off x="457200" y="0"/>
            <a:ext cx="8229600" cy="1143000"/>
          </a:xfrm>
        </p:spPr>
        <p:txBody>
          <a:bodyPr/>
          <a:lstStyle/>
          <a:p>
            <a:r>
              <a:rPr lang="en-US" dirty="0"/>
              <a:t>34 Categories (3)</a:t>
            </a:r>
          </a:p>
        </p:txBody>
      </p:sp>
      <p:sp>
        <p:nvSpPr>
          <p:cNvPr id="4" name="Content Placeholder 2">
            <a:extLst>
              <a:ext uri="{FF2B5EF4-FFF2-40B4-BE49-F238E27FC236}">
                <a16:creationId xmlns:a16="http://schemas.microsoft.com/office/drawing/2014/main" id="{BFA01FFF-4A8B-4846-9773-1CD47DD27138}"/>
              </a:ext>
            </a:extLst>
          </p:cNvPr>
          <p:cNvSpPr txBox="1">
            <a:spLocks/>
          </p:cNvSpPr>
          <p:nvPr/>
        </p:nvSpPr>
        <p:spPr>
          <a:xfrm>
            <a:off x="481553" y="1143000"/>
            <a:ext cx="4090447" cy="571500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en-US" sz="3600" u="sng" dirty="0"/>
              <a:t>Health laws</a:t>
            </a:r>
          </a:p>
          <a:p>
            <a:pPr marL="514350" indent="-514350">
              <a:buFont typeface="+mj-lt"/>
              <a:buAutoNum type="arabicPeriod" startAt="30"/>
            </a:pPr>
            <a:r>
              <a:rPr lang="en-US" sz="2400" dirty="0"/>
              <a:t>Agriculture &amp; Animal Husbandry</a:t>
            </a:r>
          </a:p>
          <a:p>
            <a:pPr marL="514350" indent="-514350">
              <a:buFont typeface="+mj-lt"/>
              <a:buAutoNum type="arabicPeriod" startAt="30"/>
            </a:pPr>
            <a:r>
              <a:rPr lang="en-US" sz="2400" dirty="0"/>
              <a:t>Lepers &amp; Leprosy</a:t>
            </a:r>
          </a:p>
          <a:p>
            <a:pPr marL="514350" indent="-514350">
              <a:buFont typeface="+mj-lt"/>
              <a:buAutoNum type="arabicPeriod" startAt="30"/>
            </a:pPr>
            <a:r>
              <a:rPr lang="en-US" sz="2400" dirty="0"/>
              <a:t>Dietary Laws</a:t>
            </a:r>
          </a:p>
          <a:p>
            <a:endParaRPr lang="en-US" sz="4300" dirty="0"/>
          </a:p>
        </p:txBody>
      </p:sp>
      <p:sp>
        <p:nvSpPr>
          <p:cNvPr id="5" name="Content Placeholder 2">
            <a:extLst>
              <a:ext uri="{FF2B5EF4-FFF2-40B4-BE49-F238E27FC236}">
                <a16:creationId xmlns:a16="http://schemas.microsoft.com/office/drawing/2014/main" id="{8969BDF0-A871-49A2-9B24-F5C8CEF3D7DC}"/>
              </a:ext>
            </a:extLst>
          </p:cNvPr>
          <p:cNvSpPr txBox="1">
            <a:spLocks/>
          </p:cNvSpPr>
          <p:nvPr/>
        </p:nvSpPr>
        <p:spPr>
          <a:xfrm>
            <a:off x="5105400" y="1143000"/>
            <a:ext cx="3691772" cy="4525963"/>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en-US" sz="3600" u="sng" dirty="0"/>
              <a:t>Family laws</a:t>
            </a:r>
          </a:p>
          <a:p>
            <a:pPr marL="514350" indent="-514350">
              <a:buFont typeface="+mj-lt"/>
              <a:buAutoNum type="arabicPeriod" startAt="33"/>
            </a:pPr>
            <a:r>
              <a:rPr lang="en-US" sz="2400" dirty="0"/>
              <a:t>Marriage, Divorce, Family</a:t>
            </a:r>
          </a:p>
          <a:p>
            <a:pPr marL="514350" indent="-514350">
              <a:buFont typeface="+mj-lt"/>
              <a:buAutoNum type="arabicPeriod" startAt="33"/>
            </a:pPr>
            <a:r>
              <a:rPr lang="en-US" sz="2400" dirty="0"/>
              <a:t>Forbidden Sexual Relations</a:t>
            </a:r>
          </a:p>
          <a:p>
            <a:pPr marL="0" indent="0">
              <a:buNone/>
            </a:pPr>
            <a:endParaRPr lang="en-US" dirty="0"/>
          </a:p>
        </p:txBody>
      </p:sp>
    </p:spTree>
    <p:extLst>
      <p:ext uri="{BB962C8B-B14F-4D97-AF65-F5344CB8AC3E}">
        <p14:creationId xmlns:p14="http://schemas.microsoft.com/office/powerpoint/2010/main" val="24428807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C75808-FB82-4BB1-8553-896AF2C12CF1}"/>
              </a:ext>
            </a:extLst>
          </p:cNvPr>
          <p:cNvSpPr>
            <a:spLocks noGrp="1"/>
          </p:cNvSpPr>
          <p:nvPr>
            <p:ph type="title"/>
          </p:nvPr>
        </p:nvSpPr>
        <p:spPr>
          <a:xfrm>
            <a:off x="458771" y="31423"/>
            <a:ext cx="8229600" cy="1143000"/>
          </a:xfrm>
        </p:spPr>
        <p:txBody>
          <a:bodyPr/>
          <a:lstStyle/>
          <a:p>
            <a:r>
              <a:rPr lang="en-US" dirty="0"/>
              <a:t>OT Law Jeopardy</a:t>
            </a:r>
          </a:p>
        </p:txBody>
      </p:sp>
      <p:sp>
        <p:nvSpPr>
          <p:cNvPr id="3" name="Content Placeholder 2">
            <a:extLst>
              <a:ext uri="{FF2B5EF4-FFF2-40B4-BE49-F238E27FC236}">
                <a16:creationId xmlns:a16="http://schemas.microsoft.com/office/drawing/2014/main" id="{025A4AE4-7251-4616-A09A-0FE1F144983A}"/>
              </a:ext>
            </a:extLst>
          </p:cNvPr>
          <p:cNvSpPr>
            <a:spLocks noGrp="1"/>
          </p:cNvSpPr>
          <p:nvPr>
            <p:ph idx="1"/>
          </p:nvPr>
        </p:nvSpPr>
        <p:spPr>
          <a:xfrm>
            <a:off x="458771" y="1295400"/>
            <a:ext cx="8229600" cy="4525963"/>
          </a:xfrm>
        </p:spPr>
        <p:txBody>
          <a:bodyPr/>
          <a:lstStyle/>
          <a:p>
            <a:endParaRPr lang="en-US" dirty="0"/>
          </a:p>
          <a:p>
            <a:r>
              <a:rPr lang="en-US" dirty="0"/>
              <a:t>Select categories for questions regarding the 34 topics</a:t>
            </a:r>
          </a:p>
        </p:txBody>
      </p:sp>
    </p:spTree>
    <p:extLst>
      <p:ext uri="{BB962C8B-B14F-4D97-AF65-F5344CB8AC3E}">
        <p14:creationId xmlns:p14="http://schemas.microsoft.com/office/powerpoint/2010/main" val="209774879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2E3E26-2844-45ED-B73E-DF1175372112}"/>
              </a:ext>
            </a:extLst>
          </p:cNvPr>
          <p:cNvSpPr>
            <a:spLocks noGrp="1"/>
          </p:cNvSpPr>
          <p:nvPr>
            <p:ph type="title"/>
          </p:nvPr>
        </p:nvSpPr>
        <p:spPr>
          <a:xfrm>
            <a:off x="457200" y="0"/>
            <a:ext cx="8229600" cy="1143000"/>
          </a:xfrm>
        </p:spPr>
        <p:txBody>
          <a:bodyPr/>
          <a:lstStyle/>
          <a:p>
            <a:r>
              <a:rPr lang="en-US" dirty="0"/>
              <a:t>Categories</a:t>
            </a:r>
          </a:p>
        </p:txBody>
      </p:sp>
      <p:graphicFrame>
        <p:nvGraphicFramePr>
          <p:cNvPr id="4" name="Table 4">
            <a:extLst>
              <a:ext uri="{FF2B5EF4-FFF2-40B4-BE49-F238E27FC236}">
                <a16:creationId xmlns:a16="http://schemas.microsoft.com/office/drawing/2014/main" id="{EFD43EA6-393B-4AC2-B1DF-7D477ABB3069}"/>
              </a:ext>
            </a:extLst>
          </p:cNvPr>
          <p:cNvGraphicFramePr>
            <a:graphicFrameLocks noGrp="1"/>
          </p:cNvGraphicFramePr>
          <p:nvPr>
            <p:ph idx="1"/>
            <p:extLst>
              <p:ext uri="{D42A27DB-BD31-4B8C-83A1-F6EECF244321}">
                <p14:modId xmlns:p14="http://schemas.microsoft.com/office/powerpoint/2010/main" val="3963095100"/>
              </p:ext>
            </p:extLst>
          </p:nvPr>
        </p:nvGraphicFramePr>
        <p:xfrm>
          <a:off x="76200" y="1295400"/>
          <a:ext cx="8915401" cy="5334004"/>
        </p:xfrm>
        <a:graphic>
          <a:graphicData uri="http://schemas.openxmlformats.org/drawingml/2006/table">
            <a:tbl>
              <a:tblPr firstRow="1" bandRow="1">
                <a:tableStyleId>{5C22544A-7EE6-4342-B048-85BDC9FD1C3A}</a:tableStyleId>
              </a:tblPr>
              <a:tblGrid>
                <a:gridCol w="2871061">
                  <a:extLst>
                    <a:ext uri="{9D8B030D-6E8A-4147-A177-3AD203B41FA5}">
                      <a16:colId xmlns:a16="http://schemas.microsoft.com/office/drawing/2014/main" val="4081835412"/>
                    </a:ext>
                  </a:extLst>
                </a:gridCol>
                <a:gridCol w="3022170">
                  <a:extLst>
                    <a:ext uri="{9D8B030D-6E8A-4147-A177-3AD203B41FA5}">
                      <a16:colId xmlns:a16="http://schemas.microsoft.com/office/drawing/2014/main" val="683086943"/>
                    </a:ext>
                  </a:extLst>
                </a:gridCol>
                <a:gridCol w="3022170">
                  <a:extLst>
                    <a:ext uri="{9D8B030D-6E8A-4147-A177-3AD203B41FA5}">
                      <a16:colId xmlns:a16="http://schemas.microsoft.com/office/drawing/2014/main" val="3037642688"/>
                    </a:ext>
                  </a:extLst>
                </a:gridCol>
              </a:tblGrid>
              <a:tr h="410308">
                <a:tc>
                  <a:txBody>
                    <a:bodyPr/>
                    <a:lstStyle/>
                    <a:p>
                      <a:endParaRPr lang="en-US" dirty="0"/>
                    </a:p>
                  </a:txBody>
                  <a:tcPr/>
                </a:tc>
                <a:tc>
                  <a:txBody>
                    <a:bodyPr/>
                    <a:lstStyle/>
                    <a:p>
                      <a:endParaRPr lang="en-US" dirty="0"/>
                    </a:p>
                  </a:txBody>
                  <a:tcPr/>
                </a:tc>
                <a:tc>
                  <a:txBody>
                    <a:bodyPr/>
                    <a:lstStyle/>
                    <a:p>
                      <a:endParaRPr lang="en-US" dirty="0"/>
                    </a:p>
                  </a:txBody>
                  <a:tcPr/>
                </a:tc>
                <a:extLst>
                  <a:ext uri="{0D108BD9-81ED-4DB2-BD59-A6C34878D82A}">
                    <a16:rowId xmlns:a16="http://schemas.microsoft.com/office/drawing/2014/main" val="747484256"/>
                  </a:ext>
                </a:extLst>
              </a:tr>
              <a:tr h="410308">
                <a:tc>
                  <a:txBody>
                    <a:bodyPr/>
                    <a:lstStyle/>
                    <a:p>
                      <a:pPr marL="0" indent="0">
                        <a:buNone/>
                      </a:pPr>
                      <a:r>
                        <a:rPr lang="en-US" dirty="0"/>
                        <a:t>1. God</a:t>
                      </a:r>
                    </a:p>
                  </a:txBody>
                  <a:tcPr/>
                </a:tc>
                <a:tc>
                  <a:txBody>
                    <a:bodyPr/>
                    <a:lstStyle/>
                    <a:p>
                      <a:r>
                        <a:rPr lang="en-US" dirty="0"/>
                        <a:t>13. Employees, Servants</a:t>
                      </a:r>
                    </a:p>
                  </a:txBody>
                  <a:tcPr/>
                </a:tc>
                <a:tc>
                  <a:txBody>
                    <a:bodyPr/>
                    <a:lstStyle/>
                    <a:p>
                      <a:r>
                        <a:rPr lang="en-US" dirty="0"/>
                        <a:t>24. Clothing</a:t>
                      </a:r>
                    </a:p>
                  </a:txBody>
                  <a:tcPr/>
                </a:tc>
                <a:extLst>
                  <a:ext uri="{0D108BD9-81ED-4DB2-BD59-A6C34878D82A}">
                    <a16:rowId xmlns:a16="http://schemas.microsoft.com/office/drawing/2014/main" val="472968973"/>
                  </a:ext>
                </a:extLst>
              </a:tr>
              <a:tr h="410308">
                <a:tc>
                  <a:txBody>
                    <a:bodyPr/>
                    <a:lstStyle/>
                    <a:p>
                      <a:r>
                        <a:rPr lang="en-US" dirty="0"/>
                        <a:t>2. The Law</a:t>
                      </a:r>
                    </a:p>
                  </a:txBody>
                  <a:tcPr/>
                </a:tc>
                <a:tc>
                  <a:txBody>
                    <a:bodyPr/>
                    <a:lstStyle/>
                    <a:p>
                      <a:r>
                        <a:rPr lang="en-US" dirty="0"/>
                        <a:t>14. Vows, Oaths, Swearing</a:t>
                      </a:r>
                    </a:p>
                  </a:txBody>
                  <a:tcPr/>
                </a:tc>
                <a:tc>
                  <a:txBody>
                    <a:bodyPr/>
                    <a:lstStyle/>
                    <a:p>
                      <a:r>
                        <a:rPr lang="en-US" dirty="0"/>
                        <a:t>25. The Firstborn</a:t>
                      </a:r>
                    </a:p>
                  </a:txBody>
                  <a:tcPr/>
                </a:tc>
                <a:extLst>
                  <a:ext uri="{0D108BD9-81ED-4DB2-BD59-A6C34878D82A}">
                    <a16:rowId xmlns:a16="http://schemas.microsoft.com/office/drawing/2014/main" val="2425188355"/>
                  </a:ext>
                </a:extLst>
              </a:tr>
              <a:tr h="410308">
                <a:tc>
                  <a:txBody>
                    <a:bodyPr/>
                    <a:lstStyle/>
                    <a:p>
                      <a:r>
                        <a:rPr lang="en-US" dirty="0"/>
                        <a:t>3. Signs, Symbols</a:t>
                      </a:r>
                    </a:p>
                  </a:txBody>
                  <a:tcPr/>
                </a:tc>
                <a:tc>
                  <a:txBody>
                    <a:bodyPr/>
                    <a:lstStyle/>
                    <a:p>
                      <a:r>
                        <a:rPr lang="en-US" dirty="0"/>
                        <a:t>15. Sabbatical, Jubilee Years</a:t>
                      </a:r>
                    </a:p>
                  </a:txBody>
                  <a:tcPr/>
                </a:tc>
                <a:tc>
                  <a:txBody>
                    <a:bodyPr/>
                    <a:lstStyle/>
                    <a:p>
                      <a:r>
                        <a:rPr lang="en-US" dirty="0"/>
                        <a:t>26. Priests, Levites</a:t>
                      </a:r>
                    </a:p>
                  </a:txBody>
                  <a:tcPr/>
                </a:tc>
                <a:extLst>
                  <a:ext uri="{0D108BD9-81ED-4DB2-BD59-A6C34878D82A}">
                    <a16:rowId xmlns:a16="http://schemas.microsoft.com/office/drawing/2014/main" val="2091917682"/>
                  </a:ext>
                </a:extLst>
              </a:tr>
              <a:tr h="410308">
                <a:tc>
                  <a:txBody>
                    <a:bodyPr/>
                    <a:lstStyle/>
                    <a:p>
                      <a:r>
                        <a:rPr lang="en-US" dirty="0"/>
                        <a:t>4. Prayer, Blessing</a:t>
                      </a:r>
                    </a:p>
                  </a:txBody>
                  <a:tcPr/>
                </a:tc>
                <a:tc>
                  <a:txBody>
                    <a:bodyPr/>
                    <a:lstStyle/>
                    <a:p>
                      <a:r>
                        <a:rPr lang="en-US" dirty="0"/>
                        <a:t>16. Court, Judicial Proceedings</a:t>
                      </a:r>
                    </a:p>
                  </a:txBody>
                  <a:tcPr/>
                </a:tc>
                <a:tc>
                  <a:txBody>
                    <a:bodyPr/>
                    <a:lstStyle/>
                    <a:p>
                      <a:r>
                        <a:rPr lang="en-US" dirty="0"/>
                        <a:t>27. Tithes, Taxes, Offerings</a:t>
                      </a:r>
                    </a:p>
                  </a:txBody>
                  <a:tcPr/>
                </a:tc>
                <a:extLst>
                  <a:ext uri="{0D108BD9-81ED-4DB2-BD59-A6C34878D82A}">
                    <a16:rowId xmlns:a16="http://schemas.microsoft.com/office/drawing/2014/main" val="22552172"/>
                  </a:ext>
                </a:extLst>
              </a:tr>
              <a:tr h="410308">
                <a:tc>
                  <a:txBody>
                    <a:bodyPr/>
                    <a:lstStyle/>
                    <a:p>
                      <a:r>
                        <a:rPr lang="en-US" dirty="0"/>
                        <a:t>5. Love, Brotherhood</a:t>
                      </a:r>
                    </a:p>
                  </a:txBody>
                  <a:tcPr/>
                </a:tc>
                <a:tc>
                  <a:txBody>
                    <a:bodyPr/>
                    <a:lstStyle/>
                    <a:p>
                      <a:r>
                        <a:rPr lang="en-US" dirty="0"/>
                        <a:t>17. Injuries, Damages</a:t>
                      </a:r>
                    </a:p>
                  </a:txBody>
                  <a:tcPr/>
                </a:tc>
                <a:tc>
                  <a:txBody>
                    <a:bodyPr/>
                    <a:lstStyle/>
                    <a:p>
                      <a:r>
                        <a:rPr lang="en-US" dirty="0"/>
                        <a:t>28. The Temple</a:t>
                      </a:r>
                    </a:p>
                  </a:txBody>
                  <a:tcPr/>
                </a:tc>
                <a:extLst>
                  <a:ext uri="{0D108BD9-81ED-4DB2-BD59-A6C34878D82A}">
                    <a16:rowId xmlns:a16="http://schemas.microsoft.com/office/drawing/2014/main" val="3345883929"/>
                  </a:ext>
                </a:extLst>
              </a:tr>
              <a:tr h="410308">
                <a:tc>
                  <a:txBody>
                    <a:bodyPr/>
                    <a:lstStyle/>
                    <a:p>
                      <a:r>
                        <a:rPr lang="en-US" dirty="0"/>
                        <a:t>6 The Poor</a:t>
                      </a:r>
                    </a:p>
                  </a:txBody>
                  <a:tcPr/>
                </a:tc>
                <a:tc>
                  <a:txBody>
                    <a:bodyPr/>
                    <a:lstStyle/>
                    <a:p>
                      <a:r>
                        <a:rPr lang="en-US" dirty="0"/>
                        <a:t>18. Property, Property Rights</a:t>
                      </a:r>
                    </a:p>
                  </a:txBody>
                  <a:tcPr/>
                </a:tc>
                <a:tc>
                  <a:txBody>
                    <a:bodyPr/>
                    <a:lstStyle/>
                    <a:p>
                      <a:r>
                        <a:rPr lang="en-US" dirty="0"/>
                        <a:t>29. Sacrifices, Offerings</a:t>
                      </a:r>
                    </a:p>
                  </a:txBody>
                  <a:tcPr/>
                </a:tc>
                <a:extLst>
                  <a:ext uri="{0D108BD9-81ED-4DB2-BD59-A6C34878D82A}">
                    <a16:rowId xmlns:a16="http://schemas.microsoft.com/office/drawing/2014/main" val="2052493113"/>
                  </a:ext>
                </a:extLst>
              </a:tr>
              <a:tr h="410308">
                <a:tc>
                  <a:txBody>
                    <a:bodyPr/>
                    <a:lstStyle/>
                    <a:p>
                      <a:r>
                        <a:rPr lang="en-US" dirty="0"/>
                        <a:t>7. Treatment of Gentiles</a:t>
                      </a:r>
                    </a:p>
                  </a:txBody>
                  <a:tcPr/>
                </a:tc>
                <a:tc>
                  <a:txBody>
                    <a:bodyPr/>
                    <a:lstStyle/>
                    <a:p>
                      <a:r>
                        <a:rPr lang="en-US" dirty="0"/>
                        <a:t>19. Criminal Laws</a:t>
                      </a:r>
                    </a:p>
                  </a:txBody>
                  <a:tcPr/>
                </a:tc>
                <a:tc>
                  <a:txBody>
                    <a:bodyPr/>
                    <a:lstStyle/>
                    <a:p>
                      <a:r>
                        <a:rPr lang="en-US" dirty="0"/>
                        <a:t>30. Ritual Purity &amp; Impurity</a:t>
                      </a:r>
                    </a:p>
                  </a:txBody>
                  <a:tcPr/>
                </a:tc>
                <a:extLst>
                  <a:ext uri="{0D108BD9-81ED-4DB2-BD59-A6C34878D82A}">
                    <a16:rowId xmlns:a16="http://schemas.microsoft.com/office/drawing/2014/main" val="1906766456"/>
                  </a:ext>
                </a:extLst>
              </a:tr>
              <a:tr h="410308">
                <a:tc>
                  <a:txBody>
                    <a:bodyPr/>
                    <a:lstStyle/>
                    <a:p>
                      <a:r>
                        <a:rPr lang="en-US" dirty="0"/>
                        <a:t>8. Marriage, Divorce</a:t>
                      </a:r>
                    </a:p>
                  </a:txBody>
                  <a:tcPr/>
                </a:tc>
                <a:tc>
                  <a:txBody>
                    <a:bodyPr/>
                    <a:lstStyle/>
                    <a:p>
                      <a:r>
                        <a:rPr lang="en-US" dirty="0"/>
                        <a:t>20. Punishment &amp; Restitution</a:t>
                      </a:r>
                    </a:p>
                  </a:txBody>
                  <a:tcPr/>
                </a:tc>
                <a:tc>
                  <a:txBody>
                    <a:bodyPr/>
                    <a:lstStyle/>
                    <a:p>
                      <a:r>
                        <a:rPr lang="en-US" dirty="0"/>
                        <a:t>31. Lepers, Leprosy</a:t>
                      </a:r>
                    </a:p>
                  </a:txBody>
                  <a:tcPr/>
                </a:tc>
                <a:extLst>
                  <a:ext uri="{0D108BD9-81ED-4DB2-BD59-A6C34878D82A}">
                    <a16:rowId xmlns:a16="http://schemas.microsoft.com/office/drawing/2014/main" val="1921859101"/>
                  </a:ext>
                </a:extLst>
              </a:tr>
              <a:tr h="410308">
                <a:tc>
                  <a:txBody>
                    <a:bodyPr/>
                    <a:lstStyle/>
                    <a:p>
                      <a:r>
                        <a:rPr lang="en-US" dirty="0"/>
                        <a:t>9. Sexual Relations</a:t>
                      </a:r>
                    </a:p>
                  </a:txBody>
                  <a:tcPr/>
                </a:tc>
                <a:tc>
                  <a:txBody>
                    <a:bodyPr/>
                    <a:lstStyle/>
                    <a:p>
                      <a:r>
                        <a:rPr lang="en-US" dirty="0"/>
                        <a:t>21. Prophecy</a:t>
                      </a:r>
                    </a:p>
                  </a:txBody>
                  <a:tcPr/>
                </a:tc>
                <a:tc>
                  <a:txBody>
                    <a:bodyPr/>
                    <a:lstStyle/>
                    <a:p>
                      <a:r>
                        <a:rPr lang="en-US" dirty="0"/>
                        <a:t>32. The King</a:t>
                      </a:r>
                    </a:p>
                  </a:txBody>
                  <a:tcPr/>
                </a:tc>
                <a:extLst>
                  <a:ext uri="{0D108BD9-81ED-4DB2-BD59-A6C34878D82A}">
                    <a16:rowId xmlns:a16="http://schemas.microsoft.com/office/drawing/2014/main" val="4021643929"/>
                  </a:ext>
                </a:extLst>
              </a:tr>
              <a:tr h="410308">
                <a:tc>
                  <a:txBody>
                    <a:bodyPr/>
                    <a:lstStyle/>
                    <a:p>
                      <a:r>
                        <a:rPr lang="en-US" dirty="0"/>
                        <a:t>10. Times, Seasons</a:t>
                      </a:r>
                    </a:p>
                  </a:txBody>
                  <a:tcPr/>
                </a:tc>
                <a:tc>
                  <a:txBody>
                    <a:bodyPr/>
                    <a:lstStyle/>
                    <a:p>
                      <a:r>
                        <a:rPr lang="en-US" dirty="0"/>
                        <a:t>22. Idolatry, Idolaters</a:t>
                      </a:r>
                    </a:p>
                  </a:txBody>
                  <a:tcPr/>
                </a:tc>
                <a:tc>
                  <a:txBody>
                    <a:bodyPr/>
                    <a:lstStyle/>
                    <a:p>
                      <a:r>
                        <a:rPr lang="en-US" dirty="0"/>
                        <a:t>33. Nazarites</a:t>
                      </a:r>
                    </a:p>
                  </a:txBody>
                  <a:tcPr/>
                </a:tc>
                <a:extLst>
                  <a:ext uri="{0D108BD9-81ED-4DB2-BD59-A6C34878D82A}">
                    <a16:rowId xmlns:a16="http://schemas.microsoft.com/office/drawing/2014/main" val="3057685415"/>
                  </a:ext>
                </a:extLst>
              </a:tr>
              <a:tr h="410308">
                <a:tc>
                  <a:txBody>
                    <a:bodyPr/>
                    <a:lstStyle/>
                    <a:p>
                      <a:r>
                        <a:rPr lang="en-US" dirty="0"/>
                        <a:t>11. Dietary Laws</a:t>
                      </a:r>
                    </a:p>
                  </a:txBody>
                  <a:tcPr/>
                </a:tc>
                <a:tc>
                  <a:txBody>
                    <a:bodyPr/>
                    <a:lstStyle/>
                    <a:p>
                      <a:r>
                        <a:rPr lang="en-US" dirty="0"/>
                        <a:t>23. Agriculture, Husbandry</a:t>
                      </a:r>
                    </a:p>
                  </a:txBody>
                  <a:tcPr/>
                </a:tc>
                <a:tc>
                  <a:txBody>
                    <a:bodyPr/>
                    <a:lstStyle/>
                    <a:p>
                      <a:r>
                        <a:rPr lang="en-US" dirty="0"/>
                        <a:t>34. Wars</a:t>
                      </a:r>
                    </a:p>
                  </a:txBody>
                  <a:tcPr/>
                </a:tc>
                <a:extLst>
                  <a:ext uri="{0D108BD9-81ED-4DB2-BD59-A6C34878D82A}">
                    <a16:rowId xmlns:a16="http://schemas.microsoft.com/office/drawing/2014/main" val="3546745786"/>
                  </a:ext>
                </a:extLst>
              </a:tr>
              <a:tr h="410308">
                <a:tc>
                  <a:txBody>
                    <a:bodyPr/>
                    <a:lstStyle/>
                    <a:p>
                      <a:r>
                        <a:rPr lang="en-US" dirty="0"/>
                        <a:t>12. Business Practices</a:t>
                      </a:r>
                    </a:p>
                  </a:txBody>
                  <a:tcPr/>
                </a:tc>
                <a:tc>
                  <a:txBody>
                    <a:bodyPr/>
                    <a:lstStyle/>
                    <a:p>
                      <a:endParaRPr lang="en-US" dirty="0"/>
                    </a:p>
                  </a:txBody>
                  <a:tcPr/>
                </a:tc>
                <a:tc>
                  <a:txBody>
                    <a:bodyPr/>
                    <a:lstStyle/>
                    <a:p>
                      <a:endParaRPr lang="en-US" dirty="0"/>
                    </a:p>
                  </a:txBody>
                  <a:tcPr/>
                </a:tc>
                <a:extLst>
                  <a:ext uri="{0D108BD9-81ED-4DB2-BD59-A6C34878D82A}">
                    <a16:rowId xmlns:a16="http://schemas.microsoft.com/office/drawing/2014/main" val="1146195752"/>
                  </a:ext>
                </a:extLst>
              </a:tr>
            </a:tbl>
          </a:graphicData>
        </a:graphic>
      </p:graphicFrame>
    </p:spTree>
    <p:extLst>
      <p:ext uri="{BB962C8B-B14F-4D97-AF65-F5344CB8AC3E}">
        <p14:creationId xmlns:p14="http://schemas.microsoft.com/office/powerpoint/2010/main" val="207843770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C8DD05-8B0A-45F9-9266-470A26984173}"/>
              </a:ext>
            </a:extLst>
          </p:cNvPr>
          <p:cNvSpPr>
            <a:spLocks noGrp="1"/>
          </p:cNvSpPr>
          <p:nvPr>
            <p:ph type="title"/>
          </p:nvPr>
        </p:nvSpPr>
        <p:spPr>
          <a:xfrm>
            <a:off x="457200" y="0"/>
            <a:ext cx="8229600" cy="1143000"/>
          </a:xfrm>
        </p:spPr>
        <p:txBody>
          <a:bodyPr/>
          <a:lstStyle/>
          <a:p>
            <a:r>
              <a:rPr lang="en-US" dirty="0"/>
              <a:t>NT Teachings (1)</a:t>
            </a:r>
          </a:p>
        </p:txBody>
      </p:sp>
      <p:sp>
        <p:nvSpPr>
          <p:cNvPr id="3" name="Content Placeholder 2">
            <a:extLst>
              <a:ext uri="{FF2B5EF4-FFF2-40B4-BE49-F238E27FC236}">
                <a16:creationId xmlns:a16="http://schemas.microsoft.com/office/drawing/2014/main" id="{6E17F5E2-434E-4D6F-9F9D-094C02B0A586}"/>
              </a:ext>
            </a:extLst>
          </p:cNvPr>
          <p:cNvSpPr>
            <a:spLocks noGrp="1"/>
          </p:cNvSpPr>
          <p:nvPr>
            <p:ph idx="1"/>
          </p:nvPr>
        </p:nvSpPr>
        <p:spPr>
          <a:xfrm>
            <a:off x="152400" y="1066800"/>
            <a:ext cx="8839200" cy="5943600"/>
          </a:xfrm>
        </p:spPr>
        <p:txBody>
          <a:bodyPr>
            <a:normAutofit fontScale="77500" lnSpcReduction="20000"/>
          </a:bodyPr>
          <a:lstStyle/>
          <a:p>
            <a:r>
              <a:rPr lang="en-US" dirty="0">
                <a:latin typeface="Calibri" panose="020F0502020204030204" pitchFamily="34" charset="0"/>
                <a:ea typeface="Calibri" panose="020F0502020204030204" pitchFamily="34" charset="0"/>
                <a:cs typeface="Times New Roman" panose="02020603050405020304" pitchFamily="18" charset="0"/>
              </a:rPr>
              <a:t>Matt 22:35-40. </a:t>
            </a:r>
          </a:p>
          <a:p>
            <a:pPr lvl="1"/>
            <a:r>
              <a:rPr lang="en-US" dirty="0">
                <a:latin typeface="Calibri" panose="020F0502020204030204" pitchFamily="34" charset="0"/>
                <a:ea typeface="Calibri" panose="020F0502020204030204" pitchFamily="34" charset="0"/>
                <a:cs typeface="Times New Roman" panose="02020603050405020304" pitchFamily="18" charset="0"/>
              </a:rPr>
              <a:t>35 Then one of them, a lawyer, asked Him a question, testing Him, and saying, 36 "</a:t>
            </a:r>
            <a:r>
              <a:rPr lang="en-US" b="1" i="1" dirty="0">
                <a:solidFill>
                  <a:srgbClr val="FF0000"/>
                </a:solidFill>
                <a:latin typeface="Calibri" panose="020F0502020204030204" pitchFamily="34" charset="0"/>
                <a:ea typeface="Calibri" panose="020F0502020204030204" pitchFamily="34" charset="0"/>
                <a:cs typeface="Times New Roman" panose="02020603050405020304" pitchFamily="18" charset="0"/>
              </a:rPr>
              <a:t>Teacher, which is the great commandment in the law?</a:t>
            </a:r>
            <a:r>
              <a:rPr lang="en-US" dirty="0">
                <a:latin typeface="Calibri" panose="020F0502020204030204" pitchFamily="34" charset="0"/>
                <a:ea typeface="Calibri" panose="020F0502020204030204" pitchFamily="34" charset="0"/>
                <a:cs typeface="Times New Roman" panose="02020603050405020304" pitchFamily="18" charset="0"/>
              </a:rPr>
              <a:t>"  37 Jesus said to him, "</a:t>
            </a:r>
            <a:r>
              <a:rPr lang="en-US" b="1" i="1" dirty="0">
                <a:solidFill>
                  <a:srgbClr val="FF0000"/>
                </a:solidFill>
                <a:latin typeface="Calibri" panose="020F0502020204030204" pitchFamily="34" charset="0"/>
                <a:ea typeface="Calibri" panose="020F0502020204030204" pitchFamily="34" charset="0"/>
                <a:cs typeface="Times New Roman" panose="02020603050405020304" pitchFamily="18" charset="0"/>
              </a:rPr>
              <a:t>'You shall love the Lord your God with all your heart, with all your soul, and with all your mind.</a:t>
            </a:r>
            <a:r>
              <a:rPr lang="en-US" dirty="0">
                <a:latin typeface="Calibri" panose="020F0502020204030204" pitchFamily="34" charset="0"/>
                <a:ea typeface="Calibri" panose="020F0502020204030204" pitchFamily="34" charset="0"/>
                <a:cs typeface="Times New Roman" panose="02020603050405020304" pitchFamily="18" charset="0"/>
              </a:rPr>
              <a:t>'  38 This is the first and great commandment.  39 And the second is like it: </a:t>
            </a:r>
            <a:r>
              <a:rPr lang="en-US" b="1" i="1" dirty="0">
                <a:solidFill>
                  <a:srgbClr val="FF0000"/>
                </a:solidFill>
                <a:latin typeface="Calibri" panose="020F0502020204030204" pitchFamily="34" charset="0"/>
                <a:ea typeface="Calibri" panose="020F0502020204030204" pitchFamily="34" charset="0"/>
                <a:cs typeface="Times New Roman" panose="02020603050405020304" pitchFamily="18" charset="0"/>
              </a:rPr>
              <a:t>'You shall love your neighbor as yourself.'</a:t>
            </a:r>
            <a:r>
              <a:rPr lang="en-US" dirty="0">
                <a:latin typeface="Calibri" panose="020F0502020204030204" pitchFamily="34" charset="0"/>
                <a:ea typeface="Calibri" panose="020F0502020204030204" pitchFamily="34" charset="0"/>
                <a:cs typeface="Times New Roman" panose="02020603050405020304" pitchFamily="18" charset="0"/>
              </a:rPr>
              <a:t>  40 On these two commandments hang all the Law and the Prophets."</a:t>
            </a:r>
            <a:endParaRPr lang="en-US" dirty="0">
              <a:effectLst/>
              <a:latin typeface="Calibri" panose="020F0502020204030204" pitchFamily="34" charset="0"/>
              <a:ea typeface="Calibri" panose="020F0502020204030204" pitchFamily="34" charset="0"/>
              <a:cs typeface="Times New Roman" panose="02020603050405020304" pitchFamily="18" charset="0"/>
            </a:endParaRPr>
          </a:p>
          <a:p>
            <a:r>
              <a:rPr lang="en-US" dirty="0">
                <a:effectLst/>
                <a:latin typeface="Calibri" panose="020F0502020204030204" pitchFamily="34" charset="0"/>
                <a:ea typeface="Calibri" panose="020F0502020204030204" pitchFamily="34" charset="0"/>
                <a:cs typeface="Times New Roman" panose="02020603050405020304" pitchFamily="18" charset="0"/>
              </a:rPr>
              <a:t>Luke 24:44 </a:t>
            </a:r>
          </a:p>
          <a:p>
            <a:pPr lvl="1"/>
            <a:r>
              <a:rPr lang="en-US" dirty="0">
                <a:effectLst/>
                <a:latin typeface="Calibri" panose="020F0502020204030204" pitchFamily="34" charset="0"/>
                <a:ea typeface="Calibri" panose="020F0502020204030204" pitchFamily="34" charset="0"/>
                <a:cs typeface="Times New Roman" panose="02020603050405020304" pitchFamily="18" charset="0"/>
              </a:rPr>
              <a:t>44 Then He said to them, "These are the words which I spoke to you while I was still with you, that </a:t>
            </a:r>
            <a:r>
              <a:rPr lang="en-US" b="1" i="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all things must be fulfilled which were written in the Law of Moses and the Prophets and the Psalms concerning Me</a:t>
            </a:r>
            <a:r>
              <a:rPr lang="en-US" dirty="0">
                <a:effectLst/>
                <a:latin typeface="Calibri" panose="020F0502020204030204" pitchFamily="34" charset="0"/>
                <a:ea typeface="Calibri" panose="020F0502020204030204" pitchFamily="34" charset="0"/>
                <a:cs typeface="Times New Roman" panose="02020603050405020304" pitchFamily="18" charset="0"/>
              </a:rPr>
              <a:t>." </a:t>
            </a:r>
          </a:p>
          <a:p>
            <a:r>
              <a:rPr lang="en-US" dirty="0">
                <a:effectLst/>
                <a:latin typeface="Calibri" panose="020F0502020204030204" pitchFamily="34" charset="0"/>
                <a:ea typeface="Calibri" panose="020F0502020204030204" pitchFamily="34" charset="0"/>
                <a:cs typeface="Times New Roman" panose="02020603050405020304" pitchFamily="18" charset="0"/>
              </a:rPr>
              <a:t>Rom 8:3-4</a:t>
            </a:r>
          </a:p>
          <a:p>
            <a:pPr lvl="1"/>
            <a:r>
              <a:rPr lang="en-US" dirty="0">
                <a:effectLst/>
                <a:latin typeface="Calibri" panose="020F0502020204030204" pitchFamily="34" charset="0"/>
                <a:ea typeface="Calibri" panose="020F0502020204030204" pitchFamily="34" charset="0"/>
                <a:cs typeface="Times New Roman" panose="02020603050405020304" pitchFamily="18" charset="0"/>
              </a:rPr>
              <a:t>3 </a:t>
            </a:r>
            <a:r>
              <a:rPr lang="en-US" b="1" i="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For what the law could not do in that it was weak through the flesh, God did by sending His own Son </a:t>
            </a:r>
            <a:r>
              <a:rPr lang="en-US" dirty="0">
                <a:effectLst/>
                <a:latin typeface="Calibri" panose="020F0502020204030204" pitchFamily="34" charset="0"/>
                <a:ea typeface="Calibri" panose="020F0502020204030204" pitchFamily="34" charset="0"/>
                <a:cs typeface="Times New Roman" panose="02020603050405020304" pitchFamily="18" charset="0"/>
              </a:rPr>
              <a:t>in the likeness of sinful flesh, on account of sin: He condemned sin in the flesh, 4 that the righteous requirement of the law might be fulfilled in us who do not walk according to the flesh but according to the Spirit</a:t>
            </a:r>
          </a:p>
          <a:p>
            <a:endParaRPr lang="en-US" dirty="0"/>
          </a:p>
        </p:txBody>
      </p:sp>
    </p:spTree>
    <p:extLst>
      <p:ext uri="{BB962C8B-B14F-4D97-AF65-F5344CB8AC3E}">
        <p14:creationId xmlns:p14="http://schemas.microsoft.com/office/powerpoint/2010/main" val="5393326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0" end="0"/>
                                            </p:txEl>
                                          </p:spTgt>
                                        </p:tgtEl>
                                        <p:attrNameLst>
                                          <p:attrName>ppt_c</p:attrName>
                                        </p:attrNameLst>
                                      </p:cBhvr>
                                      <p:to>
                                        <a:schemeClr val="bg2"/>
                                      </p:to>
                                    </p:animClr>
                                  </p:sub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1" end="1"/>
                                            </p:txEl>
                                          </p:spTgt>
                                        </p:tgtEl>
                                        <p:attrNameLst>
                                          <p:attrName>ppt_c</p:attrName>
                                        </p:attrNameLst>
                                      </p:cBhvr>
                                      <p:to>
                                        <a:schemeClr val="bg2"/>
                                      </p:to>
                                    </p:animClr>
                                  </p:sub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2" end="2"/>
                                            </p:txEl>
                                          </p:spTgt>
                                        </p:tgtEl>
                                        <p:attrNameLst>
                                          <p:attrName>ppt_c</p:attrName>
                                        </p:attrNameLst>
                                      </p:cBhvr>
                                      <p:to>
                                        <a:schemeClr val="bg2"/>
                                      </p:to>
                                    </p:animClr>
                                  </p:subTnLst>
                                </p:cTn>
                              </p:par>
                              <p:par>
                                <p:cTn id="13" presetID="1" presetClass="entr" presetSubtype="0" fill="hold" grpId="0"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3" end="3"/>
                                            </p:txEl>
                                          </p:spTgt>
                                        </p:tgtEl>
                                        <p:attrNameLst>
                                          <p:attrName>ppt_c</p:attrName>
                                        </p:attrNameLst>
                                      </p:cBhvr>
                                      <p:to>
                                        <a:schemeClr val="bg2"/>
                                      </p:to>
                                    </p:animClr>
                                  </p:sub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C8DD05-8B0A-45F9-9266-470A26984173}"/>
              </a:ext>
            </a:extLst>
          </p:cNvPr>
          <p:cNvSpPr>
            <a:spLocks noGrp="1"/>
          </p:cNvSpPr>
          <p:nvPr>
            <p:ph type="title"/>
          </p:nvPr>
        </p:nvSpPr>
        <p:spPr>
          <a:xfrm>
            <a:off x="457200" y="0"/>
            <a:ext cx="8229600" cy="1143000"/>
          </a:xfrm>
        </p:spPr>
        <p:txBody>
          <a:bodyPr/>
          <a:lstStyle/>
          <a:p>
            <a:r>
              <a:rPr lang="en-US" dirty="0"/>
              <a:t>NT Teachings (2)</a:t>
            </a:r>
          </a:p>
        </p:txBody>
      </p:sp>
      <p:sp>
        <p:nvSpPr>
          <p:cNvPr id="3" name="Content Placeholder 2">
            <a:extLst>
              <a:ext uri="{FF2B5EF4-FFF2-40B4-BE49-F238E27FC236}">
                <a16:creationId xmlns:a16="http://schemas.microsoft.com/office/drawing/2014/main" id="{6E17F5E2-434E-4D6F-9F9D-094C02B0A586}"/>
              </a:ext>
            </a:extLst>
          </p:cNvPr>
          <p:cNvSpPr>
            <a:spLocks noGrp="1"/>
          </p:cNvSpPr>
          <p:nvPr>
            <p:ph idx="1"/>
          </p:nvPr>
        </p:nvSpPr>
        <p:spPr>
          <a:xfrm>
            <a:off x="479981" y="990600"/>
            <a:ext cx="8229600" cy="5867400"/>
          </a:xfrm>
        </p:spPr>
        <p:txBody>
          <a:bodyPr>
            <a:normAutofit fontScale="92500"/>
          </a:bodyPr>
          <a:lstStyle/>
          <a:p>
            <a:pPr>
              <a:lnSpc>
                <a:spcPct val="107000"/>
              </a:lnSpc>
              <a:spcBef>
                <a:spcPts val="0"/>
              </a:spcBef>
              <a:spcAft>
                <a:spcPts val="800"/>
              </a:spcAft>
            </a:pPr>
            <a:r>
              <a:rPr lang="en-US" sz="2600" dirty="0">
                <a:effectLst/>
                <a:latin typeface="Calibri" panose="020F0502020204030204" pitchFamily="34" charset="0"/>
                <a:ea typeface="Calibri" panose="020F0502020204030204" pitchFamily="34" charset="0"/>
                <a:cs typeface="Times New Roman" panose="02020603050405020304" pitchFamily="18" charset="0"/>
              </a:rPr>
              <a:t>Gal 3:23-25</a:t>
            </a:r>
          </a:p>
          <a:p>
            <a:pPr lvl="1">
              <a:lnSpc>
                <a:spcPct val="107000"/>
              </a:lnSpc>
              <a:spcBef>
                <a:spcPts val="0"/>
              </a:spcBef>
              <a:spcAft>
                <a:spcPts val="800"/>
              </a:spcAft>
            </a:pPr>
            <a:r>
              <a:rPr lang="en-US" sz="2200" dirty="0">
                <a:effectLst/>
                <a:latin typeface="Calibri" panose="020F0502020204030204" pitchFamily="34" charset="0"/>
                <a:ea typeface="Calibri" panose="020F0502020204030204" pitchFamily="34" charset="0"/>
                <a:cs typeface="Times New Roman" panose="02020603050405020304" pitchFamily="18" charset="0"/>
              </a:rPr>
              <a:t>23 But before faith came, we were kept under guard by the law, kept for the faith which would afterward be revealed. 24 </a:t>
            </a:r>
            <a:r>
              <a:rPr lang="en-US" sz="2200" b="1" i="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Therefore the law was our tutor to bring us to Christ</a:t>
            </a:r>
            <a:r>
              <a:rPr lang="en-US" sz="2200" dirty="0">
                <a:effectLst/>
                <a:latin typeface="Calibri" panose="020F0502020204030204" pitchFamily="34" charset="0"/>
                <a:ea typeface="Calibri" panose="020F0502020204030204" pitchFamily="34" charset="0"/>
                <a:cs typeface="Times New Roman" panose="02020603050405020304" pitchFamily="18" charset="0"/>
              </a:rPr>
              <a:t>, that we might be justified by faith. 25 But after faith has come, we are no longer under a tutor. </a:t>
            </a:r>
          </a:p>
          <a:p>
            <a:pPr>
              <a:lnSpc>
                <a:spcPct val="107000"/>
              </a:lnSpc>
              <a:spcBef>
                <a:spcPts val="0"/>
              </a:spcBef>
              <a:spcAft>
                <a:spcPts val="800"/>
              </a:spcAft>
            </a:pPr>
            <a:r>
              <a:rPr lang="en-US" sz="2600" dirty="0">
                <a:effectLst/>
                <a:latin typeface="Calibri" panose="020F0502020204030204" pitchFamily="34" charset="0"/>
                <a:ea typeface="Calibri" panose="020F0502020204030204" pitchFamily="34" charset="0"/>
                <a:cs typeface="Times New Roman" panose="02020603050405020304" pitchFamily="18" charset="0"/>
              </a:rPr>
              <a:t>Heb 10:1</a:t>
            </a:r>
          </a:p>
          <a:p>
            <a:pPr lvl="1">
              <a:lnSpc>
                <a:spcPct val="107000"/>
              </a:lnSpc>
              <a:spcBef>
                <a:spcPts val="0"/>
              </a:spcBef>
              <a:spcAft>
                <a:spcPts val="800"/>
              </a:spcAft>
            </a:pPr>
            <a:r>
              <a:rPr lang="en-US" sz="2200" b="1" i="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For the law</a:t>
            </a:r>
            <a:r>
              <a:rPr lang="en-US" sz="2200" dirty="0">
                <a:effectLst/>
                <a:latin typeface="Calibri" panose="020F0502020204030204" pitchFamily="34" charset="0"/>
                <a:ea typeface="Calibri" panose="020F0502020204030204" pitchFamily="34" charset="0"/>
                <a:cs typeface="Times New Roman" panose="02020603050405020304" pitchFamily="18" charset="0"/>
              </a:rPr>
              <a:t>, having a shadow of the good things to come, and not the very image of the things, </a:t>
            </a:r>
            <a:r>
              <a:rPr lang="en-US" sz="2200" b="1" i="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can never with these same sacrifices</a:t>
            </a:r>
            <a:r>
              <a:rPr lang="en-US" sz="2200" dirty="0">
                <a:effectLst/>
                <a:latin typeface="Calibri" panose="020F0502020204030204" pitchFamily="34" charset="0"/>
                <a:ea typeface="Calibri" panose="020F0502020204030204" pitchFamily="34" charset="0"/>
                <a:cs typeface="Times New Roman" panose="02020603050405020304" pitchFamily="18" charset="0"/>
              </a:rPr>
              <a:t>, which they offer continually year by year, </a:t>
            </a:r>
            <a:r>
              <a:rPr lang="en-US" sz="2200" b="1" i="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make those who approach perfect</a:t>
            </a:r>
            <a:r>
              <a:rPr lang="en-US" sz="2200" dirty="0">
                <a:effectLst/>
                <a:latin typeface="Calibri" panose="020F0502020204030204" pitchFamily="34" charset="0"/>
                <a:ea typeface="Calibri" panose="020F0502020204030204" pitchFamily="34" charset="0"/>
                <a:cs typeface="Times New Roman" panose="02020603050405020304" pitchFamily="18" charset="0"/>
              </a:rPr>
              <a:t>.</a:t>
            </a:r>
          </a:p>
          <a:p>
            <a:r>
              <a:rPr lang="en-US" sz="2600" dirty="0"/>
              <a:t>Col 2:13-14</a:t>
            </a:r>
          </a:p>
          <a:p>
            <a:pPr lvl="1"/>
            <a:r>
              <a:rPr lang="en-US" sz="2200" dirty="0"/>
              <a:t>13 And you, being dead in your trespasses and the uncircumcision of your flesh, He has made alive together with Him, having forgiven you all trespasses, 14 having wiped out the handwriting of requirements that was against us, which was contrary to us. </a:t>
            </a:r>
            <a:r>
              <a:rPr lang="en-US" sz="2200" b="1" i="1" dirty="0">
                <a:solidFill>
                  <a:srgbClr val="FF0000"/>
                </a:solidFill>
              </a:rPr>
              <a:t>And He has taken it out of the way, having nailed it to the cross.</a:t>
            </a:r>
          </a:p>
          <a:p>
            <a:endParaRPr lang="en-US" dirty="0"/>
          </a:p>
          <a:p>
            <a:endParaRPr lang="en-US" dirty="0"/>
          </a:p>
        </p:txBody>
      </p:sp>
    </p:spTree>
    <p:extLst>
      <p:ext uri="{BB962C8B-B14F-4D97-AF65-F5344CB8AC3E}">
        <p14:creationId xmlns:p14="http://schemas.microsoft.com/office/powerpoint/2010/main" val="11858952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0" end="0"/>
                                            </p:txEl>
                                          </p:spTgt>
                                        </p:tgtEl>
                                        <p:attrNameLst>
                                          <p:attrName>ppt_c</p:attrName>
                                        </p:attrNameLst>
                                      </p:cBhvr>
                                      <p:to>
                                        <a:schemeClr val="bg2"/>
                                      </p:to>
                                    </p:animClr>
                                  </p:sub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1" end="1"/>
                                            </p:txEl>
                                          </p:spTgt>
                                        </p:tgtEl>
                                        <p:attrNameLst>
                                          <p:attrName>ppt_c</p:attrName>
                                        </p:attrNameLst>
                                      </p:cBhvr>
                                      <p:to>
                                        <a:schemeClr val="bg2"/>
                                      </p:to>
                                    </p:animClr>
                                  </p:sub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2" end="2"/>
                                            </p:txEl>
                                          </p:spTgt>
                                        </p:tgtEl>
                                        <p:attrNameLst>
                                          <p:attrName>ppt_c</p:attrName>
                                        </p:attrNameLst>
                                      </p:cBhvr>
                                      <p:to>
                                        <a:schemeClr val="bg2"/>
                                      </p:to>
                                    </p:animClr>
                                  </p:subTnLst>
                                </p:cTn>
                              </p:par>
                              <p:par>
                                <p:cTn id="13" presetID="1" presetClass="entr" presetSubtype="0" fill="hold" grpId="0"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3" end="3"/>
                                            </p:txEl>
                                          </p:spTgt>
                                        </p:tgtEl>
                                        <p:attrNameLst>
                                          <p:attrName>ppt_c</p:attrName>
                                        </p:attrNameLst>
                                      </p:cBhvr>
                                      <p:to>
                                        <a:schemeClr val="bg2"/>
                                      </p:to>
                                    </p:animClr>
                                  </p:sub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4BFB6E-0793-4A0A-B3D5-8E13BFB11153}"/>
              </a:ext>
            </a:extLst>
          </p:cNvPr>
          <p:cNvSpPr>
            <a:spLocks noGrp="1"/>
          </p:cNvSpPr>
          <p:nvPr>
            <p:ph type="title"/>
          </p:nvPr>
        </p:nvSpPr>
        <p:spPr/>
        <p:txBody>
          <a:bodyPr/>
          <a:lstStyle/>
          <a:p>
            <a:r>
              <a:rPr lang="en-US" dirty="0"/>
              <a:t>Structure of the Old Testament</a:t>
            </a:r>
          </a:p>
        </p:txBody>
      </p:sp>
      <p:graphicFrame>
        <p:nvGraphicFramePr>
          <p:cNvPr id="4" name="Table 4">
            <a:extLst>
              <a:ext uri="{FF2B5EF4-FFF2-40B4-BE49-F238E27FC236}">
                <a16:creationId xmlns:a16="http://schemas.microsoft.com/office/drawing/2014/main" id="{083BA2C2-0823-4BAB-92EA-46045317DC66}"/>
              </a:ext>
            </a:extLst>
          </p:cNvPr>
          <p:cNvGraphicFramePr>
            <a:graphicFrameLocks noGrp="1"/>
          </p:cNvGraphicFramePr>
          <p:nvPr>
            <p:extLst>
              <p:ext uri="{D42A27DB-BD31-4B8C-83A1-F6EECF244321}">
                <p14:modId xmlns:p14="http://schemas.microsoft.com/office/powerpoint/2010/main" val="1021756421"/>
              </p:ext>
            </p:extLst>
          </p:nvPr>
        </p:nvGraphicFramePr>
        <p:xfrm>
          <a:off x="304800" y="1417638"/>
          <a:ext cx="8534400" cy="5237310"/>
        </p:xfrm>
        <a:graphic>
          <a:graphicData uri="http://schemas.openxmlformats.org/drawingml/2006/table">
            <a:tbl>
              <a:tblPr firstRow="1" bandRow="1">
                <a:tableStyleId>{5C22544A-7EE6-4342-B048-85BDC9FD1C3A}</a:tableStyleId>
              </a:tblPr>
              <a:tblGrid>
                <a:gridCol w="3505200">
                  <a:extLst>
                    <a:ext uri="{9D8B030D-6E8A-4147-A177-3AD203B41FA5}">
                      <a16:colId xmlns:a16="http://schemas.microsoft.com/office/drawing/2014/main" val="544832130"/>
                    </a:ext>
                  </a:extLst>
                </a:gridCol>
                <a:gridCol w="5029200">
                  <a:extLst>
                    <a:ext uri="{9D8B030D-6E8A-4147-A177-3AD203B41FA5}">
                      <a16:colId xmlns:a16="http://schemas.microsoft.com/office/drawing/2014/main" val="1760239213"/>
                    </a:ext>
                  </a:extLst>
                </a:gridCol>
              </a:tblGrid>
              <a:tr h="507534">
                <a:tc>
                  <a:txBody>
                    <a:bodyPr/>
                    <a:lstStyle/>
                    <a:p>
                      <a:r>
                        <a:rPr lang="en-US" sz="3200" dirty="0"/>
                        <a:t>Section</a:t>
                      </a:r>
                    </a:p>
                  </a:txBody>
                  <a:tcPr/>
                </a:tc>
                <a:tc>
                  <a:txBody>
                    <a:bodyPr/>
                    <a:lstStyle/>
                    <a:p>
                      <a:r>
                        <a:rPr lang="en-US" sz="3200" dirty="0"/>
                        <a:t>Key Topics</a:t>
                      </a:r>
                    </a:p>
                  </a:txBody>
                  <a:tcPr/>
                </a:tc>
                <a:extLst>
                  <a:ext uri="{0D108BD9-81ED-4DB2-BD59-A6C34878D82A}">
                    <a16:rowId xmlns:a16="http://schemas.microsoft.com/office/drawing/2014/main" val="1661336317"/>
                  </a:ext>
                </a:extLst>
              </a:tr>
              <a:tr h="876018">
                <a:tc>
                  <a:txBody>
                    <a:bodyPr/>
                    <a:lstStyle/>
                    <a:p>
                      <a:r>
                        <a:rPr lang="en-US" sz="2400" dirty="0"/>
                        <a:t>Genesis - Deuteronomy</a:t>
                      </a:r>
                    </a:p>
                  </a:txBody>
                  <a:tcPr>
                    <a:solidFill>
                      <a:srgbClr val="FFFF00"/>
                    </a:solidFill>
                  </a:tcPr>
                </a:tc>
                <a:tc>
                  <a:txBody>
                    <a:bodyPr/>
                    <a:lstStyle/>
                    <a:p>
                      <a:r>
                        <a:rPr lang="en-US" sz="2400" dirty="0"/>
                        <a:t>Creation through the exodus</a:t>
                      </a:r>
                    </a:p>
                    <a:p>
                      <a:r>
                        <a:rPr lang="en-US" sz="2400" dirty="0"/>
                        <a:t>Books of the law</a:t>
                      </a:r>
                    </a:p>
                  </a:txBody>
                  <a:tcPr>
                    <a:solidFill>
                      <a:srgbClr val="FFFF00"/>
                    </a:solidFill>
                  </a:tcPr>
                </a:tc>
                <a:extLst>
                  <a:ext uri="{0D108BD9-81ED-4DB2-BD59-A6C34878D82A}">
                    <a16:rowId xmlns:a16="http://schemas.microsoft.com/office/drawing/2014/main" val="2141805486"/>
                  </a:ext>
                </a:extLst>
              </a:tr>
              <a:tr h="876018">
                <a:tc>
                  <a:txBody>
                    <a:bodyPr/>
                    <a:lstStyle/>
                    <a:p>
                      <a:r>
                        <a:rPr lang="en-US" sz="2400" dirty="0"/>
                        <a:t>Joshua - Ruth</a:t>
                      </a:r>
                    </a:p>
                  </a:txBody>
                  <a:tcPr/>
                </a:tc>
                <a:tc>
                  <a:txBody>
                    <a:bodyPr/>
                    <a:lstStyle/>
                    <a:p>
                      <a:r>
                        <a:rPr lang="en-US" sz="2400" dirty="0"/>
                        <a:t>Conquest of Canaan through the time of the judges</a:t>
                      </a:r>
                    </a:p>
                  </a:txBody>
                  <a:tcPr/>
                </a:tc>
                <a:extLst>
                  <a:ext uri="{0D108BD9-81ED-4DB2-BD59-A6C34878D82A}">
                    <a16:rowId xmlns:a16="http://schemas.microsoft.com/office/drawing/2014/main" val="3307215803"/>
                  </a:ext>
                </a:extLst>
              </a:tr>
              <a:tr h="876018">
                <a:tc>
                  <a:txBody>
                    <a:bodyPr/>
                    <a:lstStyle/>
                    <a:p>
                      <a:r>
                        <a:rPr lang="en-US" sz="2400" dirty="0"/>
                        <a:t>1 Samuel – 2 Chronicles</a:t>
                      </a:r>
                    </a:p>
                  </a:txBody>
                  <a:tcPr/>
                </a:tc>
                <a:tc>
                  <a:txBody>
                    <a:bodyPr/>
                    <a:lstStyle/>
                    <a:p>
                      <a:r>
                        <a:rPr lang="en-US" sz="2400" dirty="0"/>
                        <a:t>The time of the kings, the divided kingdom, and the captivity</a:t>
                      </a:r>
                    </a:p>
                  </a:txBody>
                  <a:tcPr/>
                </a:tc>
                <a:extLst>
                  <a:ext uri="{0D108BD9-81ED-4DB2-BD59-A6C34878D82A}">
                    <a16:rowId xmlns:a16="http://schemas.microsoft.com/office/drawing/2014/main" val="3801844217"/>
                  </a:ext>
                </a:extLst>
              </a:tr>
              <a:tr h="507534">
                <a:tc>
                  <a:txBody>
                    <a:bodyPr/>
                    <a:lstStyle/>
                    <a:p>
                      <a:r>
                        <a:rPr lang="en-US" sz="2400" dirty="0"/>
                        <a:t>Ezra - Esther</a:t>
                      </a:r>
                    </a:p>
                  </a:txBody>
                  <a:tcPr/>
                </a:tc>
                <a:tc>
                  <a:txBody>
                    <a:bodyPr/>
                    <a:lstStyle/>
                    <a:p>
                      <a:r>
                        <a:rPr lang="en-US" sz="2400" dirty="0"/>
                        <a:t>The return to Judah</a:t>
                      </a:r>
                    </a:p>
                  </a:txBody>
                  <a:tcPr/>
                </a:tc>
                <a:extLst>
                  <a:ext uri="{0D108BD9-81ED-4DB2-BD59-A6C34878D82A}">
                    <a16:rowId xmlns:a16="http://schemas.microsoft.com/office/drawing/2014/main" val="1549132539"/>
                  </a:ext>
                </a:extLst>
              </a:tr>
              <a:tr h="507534">
                <a:tc>
                  <a:txBody>
                    <a:bodyPr/>
                    <a:lstStyle/>
                    <a:p>
                      <a:r>
                        <a:rPr lang="en-US" sz="2400" dirty="0"/>
                        <a:t>Psalms – Song of Solomon</a:t>
                      </a:r>
                    </a:p>
                  </a:txBody>
                  <a:tcPr/>
                </a:tc>
                <a:tc>
                  <a:txBody>
                    <a:bodyPr/>
                    <a:lstStyle/>
                    <a:p>
                      <a:r>
                        <a:rPr lang="en-US" sz="2400" dirty="0"/>
                        <a:t>Books of poetry and wisdom</a:t>
                      </a:r>
                    </a:p>
                  </a:txBody>
                  <a:tcPr/>
                </a:tc>
                <a:extLst>
                  <a:ext uri="{0D108BD9-81ED-4DB2-BD59-A6C34878D82A}">
                    <a16:rowId xmlns:a16="http://schemas.microsoft.com/office/drawing/2014/main" val="1953817672"/>
                  </a:ext>
                </a:extLst>
              </a:tr>
              <a:tr h="507534">
                <a:tc>
                  <a:txBody>
                    <a:bodyPr/>
                    <a:lstStyle/>
                    <a:p>
                      <a:r>
                        <a:rPr lang="en-US" sz="2400" dirty="0"/>
                        <a:t>Isaiah - Daniel</a:t>
                      </a:r>
                    </a:p>
                  </a:txBody>
                  <a:tcPr/>
                </a:tc>
                <a:tc>
                  <a:txBody>
                    <a:bodyPr/>
                    <a:lstStyle/>
                    <a:p>
                      <a:r>
                        <a:rPr lang="en-US" sz="2400" dirty="0"/>
                        <a:t>Major prophets</a:t>
                      </a:r>
                    </a:p>
                  </a:txBody>
                  <a:tcPr/>
                </a:tc>
                <a:extLst>
                  <a:ext uri="{0D108BD9-81ED-4DB2-BD59-A6C34878D82A}">
                    <a16:rowId xmlns:a16="http://schemas.microsoft.com/office/drawing/2014/main" val="1187851841"/>
                  </a:ext>
                </a:extLst>
              </a:tr>
              <a:tr h="507534">
                <a:tc>
                  <a:txBody>
                    <a:bodyPr/>
                    <a:lstStyle/>
                    <a:p>
                      <a:r>
                        <a:rPr lang="en-US" sz="2400" dirty="0"/>
                        <a:t>Hosea - Malachi</a:t>
                      </a:r>
                    </a:p>
                  </a:txBody>
                  <a:tcPr/>
                </a:tc>
                <a:tc>
                  <a:txBody>
                    <a:bodyPr/>
                    <a:lstStyle/>
                    <a:p>
                      <a:r>
                        <a:rPr lang="en-US" sz="2400" dirty="0"/>
                        <a:t>Minor prophets</a:t>
                      </a:r>
                    </a:p>
                  </a:txBody>
                  <a:tcPr/>
                </a:tc>
                <a:extLst>
                  <a:ext uri="{0D108BD9-81ED-4DB2-BD59-A6C34878D82A}">
                    <a16:rowId xmlns:a16="http://schemas.microsoft.com/office/drawing/2014/main" val="2954341310"/>
                  </a:ext>
                </a:extLst>
              </a:tr>
            </a:tbl>
          </a:graphicData>
        </a:graphic>
      </p:graphicFrame>
    </p:spTree>
    <p:extLst>
      <p:ext uri="{BB962C8B-B14F-4D97-AF65-F5344CB8AC3E}">
        <p14:creationId xmlns:p14="http://schemas.microsoft.com/office/powerpoint/2010/main" val="82617281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A74845-4135-4B17-9F4F-8C9D7D5A5F96}"/>
              </a:ext>
            </a:extLst>
          </p:cNvPr>
          <p:cNvSpPr>
            <a:spLocks noGrp="1"/>
          </p:cNvSpPr>
          <p:nvPr>
            <p:ph type="title"/>
          </p:nvPr>
        </p:nvSpPr>
        <p:spPr>
          <a:xfrm>
            <a:off x="463485" y="0"/>
            <a:ext cx="8229600" cy="1143000"/>
          </a:xfrm>
        </p:spPr>
        <p:txBody>
          <a:bodyPr/>
          <a:lstStyle/>
          <a:p>
            <a:r>
              <a:rPr lang="en-US" dirty="0"/>
              <a:t>Leading Us to Christ</a:t>
            </a:r>
          </a:p>
        </p:txBody>
      </p:sp>
      <p:sp>
        <p:nvSpPr>
          <p:cNvPr id="3" name="Content Placeholder 2">
            <a:extLst>
              <a:ext uri="{FF2B5EF4-FFF2-40B4-BE49-F238E27FC236}">
                <a16:creationId xmlns:a16="http://schemas.microsoft.com/office/drawing/2014/main" id="{035B8B47-1E94-4CF3-A9CE-F9EB494F8292}"/>
              </a:ext>
            </a:extLst>
          </p:cNvPr>
          <p:cNvSpPr>
            <a:spLocks noGrp="1"/>
          </p:cNvSpPr>
          <p:nvPr>
            <p:ph idx="1"/>
          </p:nvPr>
        </p:nvSpPr>
        <p:spPr>
          <a:xfrm>
            <a:off x="463485" y="1150070"/>
            <a:ext cx="8229600" cy="5181600"/>
          </a:xfrm>
        </p:spPr>
        <p:txBody>
          <a:bodyPr>
            <a:normAutofit fontScale="77500" lnSpcReduction="20000"/>
          </a:bodyPr>
          <a:lstStyle/>
          <a:p>
            <a:r>
              <a:rPr lang="en-US" dirty="0"/>
              <a:t>The Passover</a:t>
            </a:r>
          </a:p>
          <a:p>
            <a:pPr lvl="1"/>
            <a:r>
              <a:rPr lang="en-US" dirty="0"/>
              <a:t>1 Cor 5:7.  </a:t>
            </a:r>
            <a:r>
              <a:rPr lang="en-US" b="1" i="1" dirty="0">
                <a:solidFill>
                  <a:srgbClr val="0070C0"/>
                </a:solidFill>
              </a:rPr>
              <a:t>For indeed Christ, our Passover, was sacrificed for us</a:t>
            </a:r>
            <a:r>
              <a:rPr lang="en-US" dirty="0"/>
              <a:t>.</a:t>
            </a:r>
          </a:p>
          <a:p>
            <a:endParaRPr lang="en-US" dirty="0"/>
          </a:p>
          <a:p>
            <a:r>
              <a:rPr lang="en-US" dirty="0"/>
              <a:t>The scapegoat</a:t>
            </a:r>
          </a:p>
          <a:p>
            <a:pPr lvl="1"/>
            <a:r>
              <a:rPr lang="en-US" dirty="0"/>
              <a:t>Lev 16:21-22.  21 </a:t>
            </a:r>
            <a:r>
              <a:rPr lang="en-US" b="1" i="1" dirty="0">
                <a:solidFill>
                  <a:srgbClr val="0070C0"/>
                </a:solidFill>
              </a:rPr>
              <a:t>Aaron shall lay both his hands on the head of the live goat, confess over it all the iniquities of the children of Israel, and all their transgressions, concerning all their sins, putting them on the head of the goat</a:t>
            </a:r>
            <a:r>
              <a:rPr lang="en-US" dirty="0"/>
              <a:t>, and shall send it away into the wilderness by the hand of a suitable man. 22 </a:t>
            </a:r>
            <a:r>
              <a:rPr lang="en-US" b="1" i="1" dirty="0">
                <a:solidFill>
                  <a:srgbClr val="0070C0"/>
                </a:solidFill>
              </a:rPr>
              <a:t>The goat shall bear on itself all their iniquities to an uninhabited land</a:t>
            </a:r>
            <a:r>
              <a:rPr lang="en-US" dirty="0"/>
              <a:t>; and he shall release the goat in the wilderness. </a:t>
            </a:r>
          </a:p>
          <a:p>
            <a:pPr lvl="1"/>
            <a:endParaRPr lang="en-US" dirty="0"/>
          </a:p>
          <a:p>
            <a:r>
              <a:rPr lang="en-US" dirty="0"/>
              <a:t>The coming Prophet</a:t>
            </a:r>
          </a:p>
          <a:p>
            <a:pPr lvl="1"/>
            <a:r>
              <a:rPr lang="en-US" dirty="0" err="1"/>
              <a:t>Deut</a:t>
            </a:r>
            <a:r>
              <a:rPr lang="en-US" dirty="0"/>
              <a:t> 18:15.  "</a:t>
            </a:r>
            <a:r>
              <a:rPr lang="en-US" b="1" i="1" dirty="0">
                <a:solidFill>
                  <a:srgbClr val="0070C0"/>
                </a:solidFill>
              </a:rPr>
              <a:t>The Lord your God will raise up for you a Prophet like me from your midst, from your brethren. Him you shall hear</a:t>
            </a:r>
            <a:r>
              <a:rPr lang="en-US" dirty="0"/>
              <a:t>”</a:t>
            </a:r>
          </a:p>
          <a:p>
            <a:pPr lvl="1"/>
            <a:endParaRPr lang="en-US" dirty="0"/>
          </a:p>
          <a:p>
            <a:pPr lvl="1"/>
            <a:endParaRPr lang="en-US" dirty="0"/>
          </a:p>
          <a:p>
            <a:endParaRPr lang="en-US" dirty="0"/>
          </a:p>
        </p:txBody>
      </p:sp>
    </p:spTree>
    <p:extLst>
      <p:ext uri="{BB962C8B-B14F-4D97-AF65-F5344CB8AC3E}">
        <p14:creationId xmlns:p14="http://schemas.microsoft.com/office/powerpoint/2010/main" val="6904158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0" end="0"/>
                                            </p:txEl>
                                          </p:spTgt>
                                        </p:tgtEl>
                                        <p:attrNameLst>
                                          <p:attrName>ppt_c</p:attrName>
                                        </p:attrNameLst>
                                      </p:cBhvr>
                                      <p:to>
                                        <a:schemeClr val="bg2"/>
                                      </p:to>
                                    </p:animClr>
                                  </p:sub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1" end="1"/>
                                            </p:txEl>
                                          </p:spTgt>
                                        </p:tgtEl>
                                        <p:attrNameLst>
                                          <p:attrName>ppt_c</p:attrName>
                                        </p:attrNameLst>
                                      </p:cBhvr>
                                      <p:to>
                                        <a:schemeClr val="bg2"/>
                                      </p:to>
                                    </p:animClr>
                                  </p:sub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3" end="3"/>
                                            </p:txEl>
                                          </p:spTgt>
                                        </p:tgtEl>
                                        <p:attrNameLst>
                                          <p:attrName>ppt_c</p:attrName>
                                        </p:attrNameLst>
                                      </p:cBhvr>
                                      <p:to>
                                        <a:schemeClr val="bg2"/>
                                      </p:to>
                                    </p:animClr>
                                  </p:subTnLst>
                                </p:cTn>
                              </p:par>
                              <p:par>
                                <p:cTn id="13" presetID="1" presetClass="entr" presetSubtype="0" fill="hold" grpId="0"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4" end="4"/>
                                            </p:txEl>
                                          </p:spTgt>
                                        </p:tgtEl>
                                        <p:attrNameLst>
                                          <p:attrName>ppt_c</p:attrName>
                                        </p:attrNameLst>
                                      </p:cBhvr>
                                      <p:to>
                                        <a:schemeClr val="bg2"/>
                                      </p:to>
                                    </p:animClr>
                                  </p:sub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a:extLst>
              <a:ext uri="{FF2B5EF4-FFF2-40B4-BE49-F238E27FC236}">
                <a16:creationId xmlns:a16="http://schemas.microsoft.com/office/drawing/2014/main" id="{39FE7097-DDA4-447F-92EE-95B4FDD36C79}"/>
              </a:ext>
            </a:extLst>
          </p:cNvPr>
          <p:cNvGraphicFramePr>
            <a:graphicFrameLocks noGrp="1"/>
          </p:cNvGraphicFramePr>
          <p:nvPr>
            <p:extLst>
              <p:ext uri="{D42A27DB-BD31-4B8C-83A1-F6EECF244321}">
                <p14:modId xmlns:p14="http://schemas.microsoft.com/office/powerpoint/2010/main" val="3032838754"/>
              </p:ext>
            </p:extLst>
          </p:nvPr>
        </p:nvGraphicFramePr>
        <p:xfrm>
          <a:off x="152400" y="609600"/>
          <a:ext cx="8915400" cy="6096003"/>
        </p:xfrm>
        <a:graphic>
          <a:graphicData uri="http://schemas.openxmlformats.org/drawingml/2006/table">
            <a:tbl>
              <a:tblPr firstRow="1" firstCol="1" bandRow="1">
                <a:tableStyleId>{5C22544A-7EE6-4342-B048-85BDC9FD1C3A}</a:tableStyleId>
              </a:tblPr>
              <a:tblGrid>
                <a:gridCol w="1454117">
                  <a:extLst>
                    <a:ext uri="{9D8B030D-6E8A-4147-A177-3AD203B41FA5}">
                      <a16:colId xmlns:a16="http://schemas.microsoft.com/office/drawing/2014/main" val="225115154"/>
                    </a:ext>
                  </a:extLst>
                </a:gridCol>
                <a:gridCol w="6318283">
                  <a:extLst>
                    <a:ext uri="{9D8B030D-6E8A-4147-A177-3AD203B41FA5}">
                      <a16:colId xmlns:a16="http://schemas.microsoft.com/office/drawing/2014/main" val="2920137706"/>
                    </a:ext>
                  </a:extLst>
                </a:gridCol>
                <a:gridCol w="1143000">
                  <a:extLst>
                    <a:ext uri="{9D8B030D-6E8A-4147-A177-3AD203B41FA5}">
                      <a16:colId xmlns:a16="http://schemas.microsoft.com/office/drawing/2014/main" val="1072016210"/>
                    </a:ext>
                  </a:extLst>
                </a:gridCol>
              </a:tblGrid>
              <a:tr h="942074">
                <a:tc>
                  <a:txBody>
                    <a:bodyPr/>
                    <a:lstStyle/>
                    <a:p>
                      <a:pPr marL="0" marR="0" algn="ctr">
                        <a:lnSpc>
                          <a:spcPct val="107000"/>
                        </a:lnSpc>
                        <a:spcBef>
                          <a:spcPts val="0"/>
                        </a:spcBef>
                        <a:spcAft>
                          <a:spcPts val="0"/>
                        </a:spcAft>
                      </a:pPr>
                      <a:r>
                        <a:rPr lang="en-US" sz="2800" dirty="0">
                          <a:effectLst/>
                        </a:rPr>
                        <a:t>Date</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2800" dirty="0">
                          <a:effectLst/>
                        </a:rPr>
                        <a:t>Lesson Topic</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2800" dirty="0">
                          <a:effectLst/>
                        </a:rPr>
                        <a:t>Class Leader</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595724240"/>
                  </a:ext>
                </a:extLst>
              </a:tr>
              <a:tr h="379027">
                <a:tc>
                  <a:txBody>
                    <a:bodyPr/>
                    <a:lstStyle/>
                    <a:p>
                      <a:pPr marL="0" marR="0" algn="ctr">
                        <a:lnSpc>
                          <a:spcPct val="107000"/>
                        </a:lnSpc>
                        <a:spcBef>
                          <a:spcPts val="0"/>
                        </a:spcBef>
                        <a:spcAft>
                          <a:spcPts val="0"/>
                        </a:spcAft>
                      </a:pPr>
                      <a:r>
                        <a:rPr lang="en-US" sz="2000" dirty="0">
                          <a:effectLst/>
                          <a:latin typeface="Calibri" panose="020F0502020204030204" pitchFamily="34" charset="0"/>
                          <a:ea typeface="Calibri" panose="020F0502020204030204" pitchFamily="34" charset="0"/>
                          <a:cs typeface="Times New Roman" panose="02020603050405020304" pitchFamily="18" charset="0"/>
                        </a:rPr>
                        <a:t>Dec 1</a:t>
                      </a:r>
                    </a:p>
                  </a:txBody>
                  <a:tcPr marL="68580" marR="68580" marT="0" marB="0"/>
                </a:tc>
                <a:tc>
                  <a:txBody>
                    <a:bodyPr/>
                    <a:lstStyle/>
                    <a:p>
                      <a:pPr marL="0" marR="0">
                        <a:lnSpc>
                          <a:spcPct val="107000"/>
                        </a:lnSpc>
                        <a:spcBef>
                          <a:spcPts val="0"/>
                        </a:spcBef>
                        <a:spcAft>
                          <a:spcPts val="0"/>
                        </a:spcAft>
                      </a:pPr>
                      <a:r>
                        <a:rPr lang="en-US" sz="1800" dirty="0">
                          <a:effectLst/>
                        </a:rPr>
                        <a:t>Why study the OT?  Theme of the OT.  OT Summary.</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2000" dirty="0">
                          <a:effectLst/>
                        </a:rPr>
                        <a:t>Rick</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96530021"/>
                  </a:ext>
                </a:extLst>
              </a:tr>
              <a:tr h="379027">
                <a:tc>
                  <a:txBody>
                    <a:bodyPr/>
                    <a:lstStyle/>
                    <a:p>
                      <a:pPr marL="0" marR="0" algn="ctr">
                        <a:lnSpc>
                          <a:spcPct val="107000"/>
                        </a:lnSpc>
                        <a:spcBef>
                          <a:spcPts val="0"/>
                        </a:spcBef>
                        <a:spcAft>
                          <a:spcPts val="0"/>
                        </a:spcAft>
                      </a:pPr>
                      <a:r>
                        <a:rPr lang="en-US" sz="2000" dirty="0">
                          <a:effectLst/>
                          <a:latin typeface="Calibri" panose="020F0502020204030204" pitchFamily="34" charset="0"/>
                          <a:ea typeface="Calibri" panose="020F0502020204030204" pitchFamily="34" charset="0"/>
                          <a:cs typeface="Times New Roman" panose="02020603050405020304" pitchFamily="18" charset="0"/>
                        </a:rPr>
                        <a:t>Dec 5</a:t>
                      </a:r>
                    </a:p>
                  </a:txBody>
                  <a:tcPr marL="68580" marR="68580" marT="0" marB="0"/>
                </a:tc>
                <a:tc>
                  <a:txBody>
                    <a:bodyPr/>
                    <a:lstStyle/>
                    <a:p>
                      <a:pPr marL="0" marR="0">
                        <a:lnSpc>
                          <a:spcPct val="107000"/>
                        </a:lnSpc>
                        <a:spcBef>
                          <a:spcPts val="0"/>
                        </a:spcBef>
                        <a:spcAft>
                          <a:spcPts val="0"/>
                        </a:spcAft>
                      </a:pPr>
                      <a:r>
                        <a:rPr lang="en-US" sz="1800">
                          <a:effectLst/>
                        </a:rPr>
                        <a:t>Genesis (part 1)</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2000">
                          <a:effectLst/>
                        </a:rPr>
                        <a:t>Jordan</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965212308"/>
                  </a:ext>
                </a:extLst>
              </a:tr>
              <a:tr h="379027">
                <a:tc>
                  <a:txBody>
                    <a:bodyPr/>
                    <a:lstStyle/>
                    <a:p>
                      <a:pPr marL="0" marR="0" algn="ctr">
                        <a:lnSpc>
                          <a:spcPct val="107000"/>
                        </a:lnSpc>
                        <a:spcBef>
                          <a:spcPts val="0"/>
                        </a:spcBef>
                        <a:spcAft>
                          <a:spcPts val="0"/>
                        </a:spcAft>
                      </a:pPr>
                      <a:r>
                        <a:rPr lang="en-US" sz="2000" dirty="0">
                          <a:effectLst/>
                          <a:latin typeface="Calibri" panose="020F0502020204030204" pitchFamily="34" charset="0"/>
                          <a:ea typeface="Calibri" panose="020F0502020204030204" pitchFamily="34" charset="0"/>
                          <a:cs typeface="Times New Roman" panose="02020603050405020304" pitchFamily="18" charset="0"/>
                        </a:rPr>
                        <a:t>Dec 8</a:t>
                      </a:r>
                    </a:p>
                  </a:txBody>
                  <a:tcPr marL="68580" marR="68580" marT="0" marB="0"/>
                </a:tc>
                <a:tc>
                  <a:txBody>
                    <a:bodyPr/>
                    <a:lstStyle/>
                    <a:p>
                      <a:pPr marL="0" marR="0">
                        <a:lnSpc>
                          <a:spcPct val="107000"/>
                        </a:lnSpc>
                        <a:spcBef>
                          <a:spcPts val="0"/>
                        </a:spcBef>
                        <a:spcAft>
                          <a:spcPts val="0"/>
                        </a:spcAft>
                      </a:pPr>
                      <a:r>
                        <a:rPr lang="en-US" sz="1800">
                          <a:effectLst/>
                        </a:rPr>
                        <a:t>Genesis (part 2)</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2000">
                          <a:effectLst/>
                        </a:rPr>
                        <a:t>Jordan</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742436648"/>
                  </a:ext>
                </a:extLst>
              </a:tr>
              <a:tr h="379027">
                <a:tc>
                  <a:txBody>
                    <a:bodyPr/>
                    <a:lstStyle/>
                    <a:p>
                      <a:pPr marL="0" marR="0" algn="ctr">
                        <a:lnSpc>
                          <a:spcPct val="107000"/>
                        </a:lnSpc>
                        <a:spcBef>
                          <a:spcPts val="0"/>
                        </a:spcBef>
                        <a:spcAft>
                          <a:spcPts val="0"/>
                        </a:spcAft>
                      </a:pPr>
                      <a:r>
                        <a:rPr lang="en-US" sz="2000" dirty="0">
                          <a:effectLst/>
                          <a:latin typeface="Calibri" panose="020F0502020204030204" pitchFamily="34" charset="0"/>
                          <a:ea typeface="Calibri" panose="020F0502020204030204" pitchFamily="34" charset="0"/>
                          <a:cs typeface="Times New Roman" panose="02020603050405020304" pitchFamily="18" charset="0"/>
                        </a:rPr>
                        <a:t>Dec 12</a:t>
                      </a:r>
                    </a:p>
                  </a:txBody>
                  <a:tcPr marL="68580" marR="68580" marT="0" marB="0"/>
                </a:tc>
                <a:tc>
                  <a:txBody>
                    <a:bodyPr/>
                    <a:lstStyle/>
                    <a:p>
                      <a:pPr marL="0" marR="0">
                        <a:lnSpc>
                          <a:spcPct val="107000"/>
                        </a:lnSpc>
                        <a:spcBef>
                          <a:spcPts val="0"/>
                        </a:spcBef>
                        <a:spcAft>
                          <a:spcPts val="0"/>
                        </a:spcAft>
                      </a:pPr>
                      <a:r>
                        <a:rPr lang="en-US" sz="1800">
                          <a:effectLst/>
                        </a:rPr>
                        <a:t>The Exodus (Egypt to Canaan)</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2000">
                          <a:effectLst/>
                        </a:rPr>
                        <a:t>Rick</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585072345"/>
                  </a:ext>
                </a:extLst>
              </a:tr>
              <a:tr h="379027">
                <a:tc>
                  <a:txBody>
                    <a:bodyPr/>
                    <a:lstStyle/>
                    <a:p>
                      <a:pPr marL="0" marR="0" algn="ctr">
                        <a:lnSpc>
                          <a:spcPct val="107000"/>
                        </a:lnSpc>
                        <a:spcBef>
                          <a:spcPts val="0"/>
                        </a:spcBef>
                        <a:spcAft>
                          <a:spcPts val="0"/>
                        </a:spcAft>
                      </a:pPr>
                      <a:r>
                        <a:rPr lang="en-US" sz="2000" dirty="0">
                          <a:effectLst/>
                          <a:latin typeface="Calibri" panose="020F0502020204030204" pitchFamily="34" charset="0"/>
                          <a:ea typeface="Calibri" panose="020F0502020204030204" pitchFamily="34" charset="0"/>
                          <a:cs typeface="Times New Roman" panose="02020603050405020304" pitchFamily="18" charset="0"/>
                        </a:rPr>
                        <a:t>Dec 15</a:t>
                      </a:r>
                    </a:p>
                  </a:txBody>
                  <a:tcPr marL="68580" marR="68580" marT="0" marB="0"/>
                </a:tc>
                <a:tc>
                  <a:txBody>
                    <a:bodyPr/>
                    <a:lstStyle/>
                    <a:p>
                      <a:pPr marL="0" marR="0">
                        <a:lnSpc>
                          <a:spcPct val="107000"/>
                        </a:lnSpc>
                        <a:spcBef>
                          <a:spcPts val="0"/>
                        </a:spcBef>
                        <a:spcAft>
                          <a:spcPts val="0"/>
                        </a:spcAft>
                      </a:pPr>
                      <a:r>
                        <a:rPr lang="en-US" sz="1800">
                          <a:effectLst/>
                        </a:rPr>
                        <a:t>The Law</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2000">
                          <a:effectLst/>
                        </a:rPr>
                        <a:t>Rick</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700025826"/>
                  </a:ext>
                </a:extLst>
              </a:tr>
              <a:tr h="379027">
                <a:tc>
                  <a:txBody>
                    <a:bodyPr/>
                    <a:lstStyle/>
                    <a:p>
                      <a:pPr marL="0" marR="0" algn="ctr">
                        <a:lnSpc>
                          <a:spcPct val="107000"/>
                        </a:lnSpc>
                        <a:spcBef>
                          <a:spcPts val="0"/>
                        </a:spcBef>
                        <a:spcAft>
                          <a:spcPts val="0"/>
                        </a:spcAft>
                      </a:pPr>
                      <a:r>
                        <a:rPr lang="en-US" sz="2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Dec 19</a:t>
                      </a:r>
                    </a:p>
                  </a:txBody>
                  <a:tcPr marL="68580" marR="68580" marT="0" marB="0">
                    <a:solidFill>
                      <a:srgbClr val="FFFF00"/>
                    </a:solidFill>
                  </a:tcPr>
                </a:tc>
                <a:tc>
                  <a:txBody>
                    <a:bodyPr/>
                    <a:lstStyle/>
                    <a:p>
                      <a:pPr marL="0" marR="0">
                        <a:lnSpc>
                          <a:spcPct val="107000"/>
                        </a:lnSpc>
                        <a:spcBef>
                          <a:spcPts val="0"/>
                        </a:spcBef>
                        <a:spcAft>
                          <a:spcPts val="0"/>
                        </a:spcAft>
                      </a:pPr>
                      <a:r>
                        <a:rPr lang="en-US" sz="1800" dirty="0">
                          <a:effectLst/>
                        </a:rPr>
                        <a:t>Joshua and Judges</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rgbClr val="FFFF00"/>
                    </a:solidFill>
                  </a:tcPr>
                </a:tc>
                <a:tc>
                  <a:txBody>
                    <a:bodyPr/>
                    <a:lstStyle/>
                    <a:p>
                      <a:pPr marL="0" marR="0" algn="ctr">
                        <a:lnSpc>
                          <a:spcPct val="107000"/>
                        </a:lnSpc>
                        <a:spcBef>
                          <a:spcPts val="0"/>
                        </a:spcBef>
                        <a:spcAft>
                          <a:spcPts val="0"/>
                        </a:spcAft>
                      </a:pPr>
                      <a:r>
                        <a:rPr lang="en-US" sz="2000" dirty="0">
                          <a:effectLst/>
                        </a:rPr>
                        <a:t>Jordan</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rgbClr val="FFFF00"/>
                    </a:solidFill>
                  </a:tcPr>
                </a:tc>
                <a:extLst>
                  <a:ext uri="{0D108BD9-81ED-4DB2-BD59-A6C34878D82A}">
                    <a16:rowId xmlns:a16="http://schemas.microsoft.com/office/drawing/2014/main" val="3916973368"/>
                  </a:ext>
                </a:extLst>
              </a:tr>
              <a:tr h="379027">
                <a:tc>
                  <a:txBody>
                    <a:bodyPr/>
                    <a:lstStyle/>
                    <a:p>
                      <a:pPr marL="0" marR="0" algn="ctr">
                        <a:lnSpc>
                          <a:spcPct val="107000"/>
                        </a:lnSpc>
                        <a:spcBef>
                          <a:spcPts val="0"/>
                        </a:spcBef>
                        <a:spcAft>
                          <a:spcPts val="0"/>
                        </a:spcAft>
                      </a:pPr>
                      <a:r>
                        <a:rPr lang="en-US" sz="2000" dirty="0">
                          <a:effectLst/>
                          <a:latin typeface="Calibri" panose="020F0502020204030204" pitchFamily="34" charset="0"/>
                          <a:ea typeface="Calibri" panose="020F0502020204030204" pitchFamily="34" charset="0"/>
                          <a:cs typeface="Times New Roman" panose="02020603050405020304" pitchFamily="18" charset="0"/>
                        </a:rPr>
                        <a:t>Dec 22</a:t>
                      </a:r>
                    </a:p>
                  </a:txBody>
                  <a:tcPr marL="68580" marR="68580" marT="0" marB="0"/>
                </a:tc>
                <a:tc>
                  <a:txBody>
                    <a:bodyPr/>
                    <a:lstStyle/>
                    <a:p>
                      <a:pPr marL="0" marR="0">
                        <a:lnSpc>
                          <a:spcPct val="107000"/>
                        </a:lnSpc>
                        <a:spcBef>
                          <a:spcPts val="0"/>
                        </a:spcBef>
                        <a:spcAft>
                          <a:spcPts val="0"/>
                        </a:spcAft>
                      </a:pPr>
                      <a:r>
                        <a:rPr lang="en-US" sz="1800">
                          <a:effectLst/>
                        </a:rPr>
                        <a:t>Joshua and Judges (part 2)</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2000">
                          <a:effectLst/>
                        </a:rPr>
                        <a:t>Jordan</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714783412"/>
                  </a:ext>
                </a:extLst>
              </a:tr>
              <a:tr h="379027">
                <a:tc>
                  <a:txBody>
                    <a:bodyPr/>
                    <a:lstStyle/>
                    <a:p>
                      <a:pPr marL="0" marR="0" algn="ctr">
                        <a:lnSpc>
                          <a:spcPct val="107000"/>
                        </a:lnSpc>
                        <a:spcBef>
                          <a:spcPts val="0"/>
                        </a:spcBef>
                        <a:spcAft>
                          <a:spcPts val="0"/>
                        </a:spcAft>
                      </a:pPr>
                      <a:r>
                        <a:rPr lang="en-US" sz="2000" dirty="0">
                          <a:effectLst/>
                          <a:latin typeface="Calibri" panose="020F0502020204030204" pitchFamily="34" charset="0"/>
                          <a:ea typeface="Calibri" panose="020F0502020204030204" pitchFamily="34" charset="0"/>
                          <a:cs typeface="Times New Roman" panose="02020603050405020304" pitchFamily="18" charset="0"/>
                        </a:rPr>
                        <a:t>Dec 26</a:t>
                      </a:r>
                    </a:p>
                  </a:txBody>
                  <a:tcPr marL="68580" marR="68580" marT="0" marB="0"/>
                </a:tc>
                <a:tc>
                  <a:txBody>
                    <a:bodyPr/>
                    <a:lstStyle/>
                    <a:p>
                      <a:pPr marL="0" marR="0">
                        <a:lnSpc>
                          <a:spcPct val="107000"/>
                        </a:lnSpc>
                        <a:spcBef>
                          <a:spcPts val="0"/>
                        </a:spcBef>
                        <a:spcAft>
                          <a:spcPts val="0"/>
                        </a:spcAft>
                      </a:pPr>
                      <a:r>
                        <a:rPr lang="en-US" sz="1800">
                          <a:effectLst/>
                        </a:rPr>
                        <a:t>The United Kingdom:  Saul, David, and Solomon</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2000" dirty="0">
                          <a:effectLst/>
                        </a:rPr>
                        <a:t>Rick</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780419865"/>
                  </a:ext>
                </a:extLst>
              </a:tr>
              <a:tr h="379027">
                <a:tc>
                  <a:txBody>
                    <a:bodyPr/>
                    <a:lstStyle/>
                    <a:p>
                      <a:pPr marL="0" marR="0" algn="ctr">
                        <a:lnSpc>
                          <a:spcPct val="107000"/>
                        </a:lnSpc>
                        <a:spcBef>
                          <a:spcPts val="0"/>
                        </a:spcBef>
                        <a:spcAft>
                          <a:spcPts val="0"/>
                        </a:spcAft>
                      </a:pPr>
                      <a:r>
                        <a:rPr lang="en-US" sz="2000" dirty="0">
                          <a:effectLst/>
                          <a:latin typeface="Calibri" panose="020F0502020204030204" pitchFamily="34" charset="0"/>
                          <a:ea typeface="Calibri" panose="020F0502020204030204" pitchFamily="34" charset="0"/>
                          <a:cs typeface="Times New Roman" panose="02020603050405020304" pitchFamily="18" charset="0"/>
                        </a:rPr>
                        <a:t>Jan  2</a:t>
                      </a:r>
                    </a:p>
                  </a:txBody>
                  <a:tcPr marL="68580" marR="68580" marT="0" marB="0"/>
                </a:tc>
                <a:tc>
                  <a:txBody>
                    <a:bodyPr/>
                    <a:lstStyle/>
                    <a:p>
                      <a:pPr marL="0" marR="0">
                        <a:lnSpc>
                          <a:spcPct val="107000"/>
                        </a:lnSpc>
                        <a:spcBef>
                          <a:spcPts val="0"/>
                        </a:spcBef>
                        <a:spcAft>
                          <a:spcPts val="0"/>
                        </a:spcAft>
                      </a:pPr>
                      <a:r>
                        <a:rPr lang="en-US" sz="1800">
                          <a:effectLst/>
                        </a:rPr>
                        <a:t>The Divided Kingdom:  Israel</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2000" dirty="0">
                          <a:effectLst/>
                        </a:rPr>
                        <a:t>Jordan</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781372523"/>
                  </a:ext>
                </a:extLst>
              </a:tr>
              <a:tr h="379027">
                <a:tc>
                  <a:txBody>
                    <a:bodyPr/>
                    <a:lstStyle/>
                    <a:p>
                      <a:pPr marL="0" marR="0" algn="ctr">
                        <a:lnSpc>
                          <a:spcPct val="107000"/>
                        </a:lnSpc>
                        <a:spcBef>
                          <a:spcPts val="0"/>
                        </a:spcBef>
                        <a:spcAft>
                          <a:spcPts val="0"/>
                        </a:spcAft>
                      </a:pPr>
                      <a:r>
                        <a:rPr lang="en-US" sz="2000" dirty="0">
                          <a:effectLst/>
                          <a:latin typeface="Calibri" panose="020F0502020204030204" pitchFamily="34" charset="0"/>
                          <a:ea typeface="Calibri" panose="020F0502020204030204" pitchFamily="34" charset="0"/>
                          <a:cs typeface="Times New Roman" panose="02020603050405020304" pitchFamily="18" charset="0"/>
                        </a:rPr>
                        <a:t>Jan 5</a:t>
                      </a:r>
                    </a:p>
                  </a:txBody>
                  <a:tcPr marL="68580" marR="68580" marT="0" marB="0"/>
                </a:tc>
                <a:tc>
                  <a:txBody>
                    <a:bodyPr/>
                    <a:lstStyle/>
                    <a:p>
                      <a:pPr marL="0" marR="0">
                        <a:lnSpc>
                          <a:spcPct val="107000"/>
                        </a:lnSpc>
                        <a:spcBef>
                          <a:spcPts val="0"/>
                        </a:spcBef>
                        <a:spcAft>
                          <a:spcPts val="0"/>
                        </a:spcAft>
                      </a:pPr>
                      <a:r>
                        <a:rPr lang="en-US" sz="1800">
                          <a:effectLst/>
                        </a:rPr>
                        <a:t>The Divided Kingdom:  Judah</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2000">
                          <a:effectLst/>
                        </a:rPr>
                        <a:t>Rick</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214376814"/>
                  </a:ext>
                </a:extLst>
              </a:tr>
              <a:tr h="379027">
                <a:tc>
                  <a:txBody>
                    <a:bodyPr/>
                    <a:lstStyle/>
                    <a:p>
                      <a:pPr marL="0" marR="0" algn="ctr">
                        <a:lnSpc>
                          <a:spcPct val="107000"/>
                        </a:lnSpc>
                        <a:spcBef>
                          <a:spcPts val="0"/>
                        </a:spcBef>
                        <a:spcAft>
                          <a:spcPts val="0"/>
                        </a:spcAft>
                      </a:pPr>
                      <a:r>
                        <a:rPr lang="en-US" sz="2000" dirty="0">
                          <a:effectLst/>
                          <a:latin typeface="Calibri" panose="020F0502020204030204" pitchFamily="34" charset="0"/>
                          <a:ea typeface="Calibri" panose="020F0502020204030204" pitchFamily="34" charset="0"/>
                          <a:cs typeface="Times New Roman" panose="02020603050405020304" pitchFamily="18" charset="0"/>
                        </a:rPr>
                        <a:t>Jan 9</a:t>
                      </a:r>
                    </a:p>
                  </a:txBody>
                  <a:tcPr marL="68580" marR="68580" marT="0" marB="0"/>
                </a:tc>
                <a:tc>
                  <a:txBody>
                    <a:bodyPr/>
                    <a:lstStyle/>
                    <a:p>
                      <a:pPr marL="0" marR="0">
                        <a:lnSpc>
                          <a:spcPct val="107000"/>
                        </a:lnSpc>
                        <a:spcBef>
                          <a:spcPts val="0"/>
                        </a:spcBef>
                        <a:spcAft>
                          <a:spcPts val="0"/>
                        </a:spcAft>
                      </a:pPr>
                      <a:r>
                        <a:rPr lang="en-US" sz="1800">
                          <a:effectLst/>
                        </a:rPr>
                        <a:t>Books of Poetry and Wisdom</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2000">
                          <a:effectLst/>
                        </a:rPr>
                        <a:t>Jordan</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142159603"/>
                  </a:ext>
                </a:extLst>
              </a:tr>
              <a:tr h="379027">
                <a:tc>
                  <a:txBody>
                    <a:bodyPr/>
                    <a:lstStyle/>
                    <a:p>
                      <a:pPr marL="0" marR="0" algn="ctr">
                        <a:lnSpc>
                          <a:spcPct val="107000"/>
                        </a:lnSpc>
                        <a:spcBef>
                          <a:spcPts val="0"/>
                        </a:spcBef>
                        <a:spcAft>
                          <a:spcPts val="0"/>
                        </a:spcAft>
                      </a:pPr>
                      <a:r>
                        <a:rPr lang="en-US" sz="2000" dirty="0">
                          <a:effectLst/>
                          <a:latin typeface="Calibri" panose="020F0502020204030204" pitchFamily="34" charset="0"/>
                          <a:ea typeface="Calibri" panose="020F0502020204030204" pitchFamily="34" charset="0"/>
                          <a:cs typeface="Times New Roman" panose="02020603050405020304" pitchFamily="18" charset="0"/>
                        </a:rPr>
                        <a:t>Jan 12</a:t>
                      </a:r>
                    </a:p>
                  </a:txBody>
                  <a:tcPr marL="68580" marR="68580" marT="0" marB="0"/>
                </a:tc>
                <a:tc>
                  <a:txBody>
                    <a:bodyPr/>
                    <a:lstStyle/>
                    <a:p>
                      <a:pPr marL="0" marR="0">
                        <a:lnSpc>
                          <a:spcPct val="107000"/>
                        </a:lnSpc>
                        <a:spcBef>
                          <a:spcPts val="0"/>
                        </a:spcBef>
                        <a:spcAft>
                          <a:spcPts val="0"/>
                        </a:spcAft>
                      </a:pPr>
                      <a:r>
                        <a:rPr lang="en-US" sz="1800">
                          <a:effectLst/>
                        </a:rPr>
                        <a:t>Major Prophets:  Isaiah, Jeremiah, Lamentations, Ezekiel, Daniel</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2000" dirty="0">
                          <a:effectLst/>
                        </a:rPr>
                        <a:t>Rick</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950353367"/>
                  </a:ext>
                </a:extLst>
              </a:tr>
              <a:tr h="605605">
                <a:tc>
                  <a:txBody>
                    <a:bodyPr/>
                    <a:lstStyle/>
                    <a:p>
                      <a:pPr marL="0" marR="0" algn="ctr">
                        <a:lnSpc>
                          <a:spcPct val="107000"/>
                        </a:lnSpc>
                        <a:spcBef>
                          <a:spcPts val="0"/>
                        </a:spcBef>
                        <a:spcAft>
                          <a:spcPts val="0"/>
                        </a:spcAft>
                      </a:pPr>
                      <a:r>
                        <a:rPr lang="en-US" sz="2000" dirty="0">
                          <a:effectLst/>
                          <a:latin typeface="Calibri" panose="020F0502020204030204" pitchFamily="34" charset="0"/>
                          <a:ea typeface="Calibri" panose="020F0502020204030204" pitchFamily="34" charset="0"/>
                          <a:cs typeface="Times New Roman" panose="02020603050405020304" pitchFamily="18" charset="0"/>
                        </a:rPr>
                        <a:t>Jan 16</a:t>
                      </a:r>
                    </a:p>
                  </a:txBody>
                  <a:tcPr marL="68580" marR="68580" marT="0" marB="0"/>
                </a:tc>
                <a:tc>
                  <a:txBody>
                    <a:bodyPr/>
                    <a:lstStyle/>
                    <a:p>
                      <a:pPr marL="0" marR="0">
                        <a:lnSpc>
                          <a:spcPct val="107000"/>
                        </a:lnSpc>
                        <a:spcBef>
                          <a:spcPts val="0"/>
                        </a:spcBef>
                        <a:spcAft>
                          <a:spcPts val="0"/>
                        </a:spcAft>
                      </a:pPr>
                      <a:r>
                        <a:rPr lang="en-US" sz="1800" dirty="0">
                          <a:effectLst/>
                        </a:rPr>
                        <a:t>Brief OT summary, between the testaments</a:t>
                      </a:r>
                    </a:p>
                  </a:txBody>
                  <a:tcPr marL="68580" marR="68580" marT="0" marB="0"/>
                </a:tc>
                <a:tc>
                  <a:txBody>
                    <a:bodyPr/>
                    <a:lstStyle/>
                    <a:p>
                      <a:pPr marL="0" marR="0" algn="ctr">
                        <a:lnSpc>
                          <a:spcPct val="107000"/>
                        </a:lnSpc>
                        <a:spcBef>
                          <a:spcPts val="0"/>
                        </a:spcBef>
                        <a:spcAft>
                          <a:spcPts val="0"/>
                        </a:spcAft>
                      </a:pPr>
                      <a:r>
                        <a:rPr lang="en-US" sz="2000" dirty="0">
                          <a:effectLst/>
                        </a:rPr>
                        <a:t>Jordan</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545729592"/>
                  </a:ext>
                </a:extLst>
              </a:tr>
            </a:tbl>
          </a:graphicData>
        </a:graphic>
      </p:graphicFrame>
    </p:spTree>
    <p:extLst>
      <p:ext uri="{BB962C8B-B14F-4D97-AF65-F5344CB8AC3E}">
        <p14:creationId xmlns:p14="http://schemas.microsoft.com/office/powerpoint/2010/main" val="118902526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90882F-7F07-4084-AF19-F18F3AF30A33}"/>
              </a:ext>
            </a:extLst>
          </p:cNvPr>
          <p:cNvSpPr>
            <a:spLocks noGrp="1"/>
          </p:cNvSpPr>
          <p:nvPr>
            <p:ph type="title"/>
          </p:nvPr>
        </p:nvSpPr>
        <p:spPr/>
        <p:txBody>
          <a:bodyPr/>
          <a:lstStyle/>
          <a:p>
            <a:r>
              <a:rPr lang="en-US" dirty="0"/>
              <a:t>Thanks</a:t>
            </a:r>
          </a:p>
        </p:txBody>
      </p:sp>
      <p:sp>
        <p:nvSpPr>
          <p:cNvPr id="3" name="Text Placeholder 2">
            <a:extLst>
              <a:ext uri="{FF2B5EF4-FFF2-40B4-BE49-F238E27FC236}">
                <a16:creationId xmlns:a16="http://schemas.microsoft.com/office/drawing/2014/main" id="{84F05DD6-50A9-48A8-8A70-3B274B4C71C9}"/>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65552144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7BF0BB-5D45-4326-A68A-986B4ED8C9E9}"/>
              </a:ext>
            </a:extLst>
          </p:cNvPr>
          <p:cNvSpPr>
            <a:spLocks noGrp="1"/>
          </p:cNvSpPr>
          <p:nvPr>
            <p:ph type="title"/>
          </p:nvPr>
        </p:nvSpPr>
        <p:spPr/>
        <p:txBody>
          <a:bodyPr/>
          <a:lstStyle/>
          <a:p>
            <a:r>
              <a:rPr lang="en-US" dirty="0"/>
              <a:t>Backup Material</a:t>
            </a:r>
          </a:p>
        </p:txBody>
      </p:sp>
      <p:sp>
        <p:nvSpPr>
          <p:cNvPr id="3" name="Text Placeholder 2">
            <a:extLst>
              <a:ext uri="{FF2B5EF4-FFF2-40B4-BE49-F238E27FC236}">
                <a16:creationId xmlns:a16="http://schemas.microsoft.com/office/drawing/2014/main" id="{4ABE450F-88CA-4AA7-9C78-5B92F22AB05C}"/>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118574537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10D528-7B66-43A7-9DDD-AA725114D31C}"/>
              </a:ext>
            </a:extLst>
          </p:cNvPr>
          <p:cNvSpPr>
            <a:spLocks noGrp="1"/>
          </p:cNvSpPr>
          <p:nvPr>
            <p:ph type="title"/>
          </p:nvPr>
        </p:nvSpPr>
        <p:spPr/>
        <p:txBody>
          <a:bodyPr/>
          <a:lstStyle/>
          <a:p>
            <a:r>
              <a:rPr lang="en-US" dirty="0"/>
              <a:t>Key Personalities and Events</a:t>
            </a:r>
          </a:p>
        </p:txBody>
      </p:sp>
      <p:sp>
        <p:nvSpPr>
          <p:cNvPr id="3" name="Content Placeholder 2">
            <a:extLst>
              <a:ext uri="{FF2B5EF4-FFF2-40B4-BE49-F238E27FC236}">
                <a16:creationId xmlns:a16="http://schemas.microsoft.com/office/drawing/2014/main" id="{F284AE1A-2C23-4DB5-94DB-95B1412F8A17}"/>
              </a:ext>
            </a:extLst>
          </p:cNvPr>
          <p:cNvSpPr>
            <a:spLocks noGrp="1"/>
          </p:cNvSpPr>
          <p:nvPr>
            <p:ph idx="1"/>
          </p:nvPr>
        </p:nvSpPr>
        <p:spPr>
          <a:xfrm>
            <a:off x="457200" y="1325562"/>
            <a:ext cx="8229600" cy="5257800"/>
          </a:xfrm>
        </p:spPr>
        <p:txBody>
          <a:bodyPr>
            <a:normAutofit/>
          </a:bodyPr>
          <a:lstStyle/>
          <a:p>
            <a:r>
              <a:rPr lang="en-US" dirty="0"/>
              <a:t>Personalities</a:t>
            </a:r>
          </a:p>
          <a:p>
            <a:pPr lvl="1"/>
            <a:r>
              <a:rPr lang="en-US" dirty="0"/>
              <a:t>Moses</a:t>
            </a:r>
          </a:p>
          <a:p>
            <a:pPr lvl="1"/>
            <a:r>
              <a:rPr lang="en-US" dirty="0"/>
              <a:t>The Israelites</a:t>
            </a:r>
          </a:p>
          <a:p>
            <a:pPr lvl="1"/>
            <a:r>
              <a:rPr lang="en-US" dirty="0"/>
              <a:t>The Lord</a:t>
            </a:r>
          </a:p>
          <a:p>
            <a:endParaRPr lang="en-US" dirty="0"/>
          </a:p>
          <a:p>
            <a:r>
              <a:rPr lang="en-US" dirty="0"/>
              <a:t>Events</a:t>
            </a:r>
          </a:p>
          <a:p>
            <a:pPr lvl="1"/>
            <a:r>
              <a:rPr lang="en-US" dirty="0"/>
              <a:t>Rebellion of Korah</a:t>
            </a:r>
          </a:p>
          <a:p>
            <a:pPr lvl="1"/>
            <a:r>
              <a:rPr lang="en-US" dirty="0"/>
              <a:t>Moses strikes the rock instead of speaking to it</a:t>
            </a:r>
          </a:p>
          <a:p>
            <a:pPr lvl="1"/>
            <a:r>
              <a:rPr lang="en-US" dirty="0"/>
              <a:t>The greatest commandment</a:t>
            </a:r>
          </a:p>
          <a:p>
            <a:endParaRPr lang="en-US" dirty="0"/>
          </a:p>
          <a:p>
            <a:pPr lvl="1"/>
            <a:endParaRPr lang="en-US" dirty="0"/>
          </a:p>
        </p:txBody>
      </p:sp>
    </p:spTree>
    <p:extLst>
      <p:ext uri="{BB962C8B-B14F-4D97-AF65-F5344CB8AC3E}">
        <p14:creationId xmlns:p14="http://schemas.microsoft.com/office/powerpoint/2010/main" val="241597388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65F4FC-88D6-4026-90E6-22964224F651}"/>
              </a:ext>
            </a:extLst>
          </p:cNvPr>
          <p:cNvSpPr>
            <a:spLocks noGrp="1"/>
          </p:cNvSpPr>
          <p:nvPr>
            <p:ph type="title"/>
          </p:nvPr>
        </p:nvSpPr>
        <p:spPr/>
        <p:txBody>
          <a:bodyPr/>
          <a:lstStyle/>
          <a:p>
            <a:r>
              <a:rPr lang="en-US" dirty="0"/>
              <a:t>Leading us to Christ</a:t>
            </a:r>
          </a:p>
        </p:txBody>
      </p:sp>
      <p:sp>
        <p:nvSpPr>
          <p:cNvPr id="3" name="Content Placeholder 2">
            <a:extLst>
              <a:ext uri="{FF2B5EF4-FFF2-40B4-BE49-F238E27FC236}">
                <a16:creationId xmlns:a16="http://schemas.microsoft.com/office/drawing/2014/main" id="{4D45D73D-9CEB-42E6-A341-299CCFE04433}"/>
              </a:ext>
            </a:extLst>
          </p:cNvPr>
          <p:cNvSpPr>
            <a:spLocks noGrp="1"/>
          </p:cNvSpPr>
          <p:nvPr>
            <p:ph idx="1"/>
          </p:nvPr>
        </p:nvSpPr>
        <p:spPr>
          <a:xfrm>
            <a:off x="457200" y="1600200"/>
            <a:ext cx="8229600" cy="5105400"/>
          </a:xfrm>
        </p:spPr>
        <p:txBody>
          <a:bodyPr>
            <a:normAutofit/>
          </a:bodyPr>
          <a:lstStyle/>
          <a:p>
            <a:r>
              <a:rPr lang="en-US" dirty="0"/>
              <a:t>Brass serpent</a:t>
            </a:r>
          </a:p>
          <a:p>
            <a:endParaRPr lang="en-US" dirty="0"/>
          </a:p>
          <a:p>
            <a:r>
              <a:rPr lang="en-US" dirty="0"/>
              <a:t>“A prophet like unto me”</a:t>
            </a:r>
          </a:p>
          <a:p>
            <a:endParaRPr lang="en-US" dirty="0"/>
          </a:p>
          <a:p>
            <a:r>
              <a:rPr lang="en-US" dirty="0"/>
              <a:t>Moses led from Egypt, Jesus leads from sin</a:t>
            </a:r>
          </a:p>
        </p:txBody>
      </p:sp>
    </p:spTree>
    <p:extLst>
      <p:ext uri="{BB962C8B-B14F-4D97-AF65-F5344CB8AC3E}">
        <p14:creationId xmlns:p14="http://schemas.microsoft.com/office/powerpoint/2010/main" val="410302380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65F4FC-88D6-4026-90E6-22964224F651}"/>
              </a:ext>
            </a:extLst>
          </p:cNvPr>
          <p:cNvSpPr>
            <a:spLocks noGrp="1"/>
          </p:cNvSpPr>
          <p:nvPr>
            <p:ph type="title"/>
          </p:nvPr>
        </p:nvSpPr>
        <p:spPr/>
        <p:txBody>
          <a:bodyPr/>
          <a:lstStyle/>
          <a:p>
            <a:r>
              <a:rPr lang="en-US" dirty="0"/>
              <a:t>Leading us to Christ</a:t>
            </a:r>
          </a:p>
        </p:txBody>
      </p:sp>
      <p:sp>
        <p:nvSpPr>
          <p:cNvPr id="3" name="Content Placeholder 2">
            <a:extLst>
              <a:ext uri="{FF2B5EF4-FFF2-40B4-BE49-F238E27FC236}">
                <a16:creationId xmlns:a16="http://schemas.microsoft.com/office/drawing/2014/main" id="{4D45D73D-9CEB-42E6-A341-299CCFE04433}"/>
              </a:ext>
            </a:extLst>
          </p:cNvPr>
          <p:cNvSpPr>
            <a:spLocks noGrp="1"/>
          </p:cNvSpPr>
          <p:nvPr>
            <p:ph idx="1"/>
          </p:nvPr>
        </p:nvSpPr>
        <p:spPr>
          <a:xfrm>
            <a:off x="457200" y="1600200"/>
            <a:ext cx="8229600" cy="5105400"/>
          </a:xfrm>
        </p:spPr>
        <p:txBody>
          <a:bodyPr>
            <a:normAutofit fontScale="77500" lnSpcReduction="20000"/>
          </a:bodyPr>
          <a:lstStyle/>
          <a:p>
            <a:r>
              <a:rPr lang="en-US" dirty="0"/>
              <a:t>Brass serpent</a:t>
            </a:r>
          </a:p>
          <a:p>
            <a:pPr lvl="1"/>
            <a:r>
              <a:rPr lang="en-US" dirty="0"/>
              <a:t>John 3:14-15.  And </a:t>
            </a:r>
            <a:r>
              <a:rPr lang="en-US" b="1" i="1" dirty="0">
                <a:solidFill>
                  <a:srgbClr val="0070C0"/>
                </a:solidFill>
              </a:rPr>
              <a:t>as Moses lifted up the serpent in the wilderness, even so must the Son of Man be lifted up</a:t>
            </a:r>
            <a:r>
              <a:rPr lang="en-US" dirty="0"/>
              <a:t>,  15 that whoever believes in Him should not perish but have eternal life.</a:t>
            </a:r>
          </a:p>
          <a:p>
            <a:endParaRPr lang="en-US" dirty="0"/>
          </a:p>
          <a:p>
            <a:r>
              <a:rPr lang="en-US" dirty="0"/>
              <a:t>A prophet like unto me</a:t>
            </a:r>
          </a:p>
          <a:p>
            <a:pPr lvl="1"/>
            <a:r>
              <a:rPr lang="en-US" dirty="0" err="1"/>
              <a:t>Deut</a:t>
            </a:r>
            <a:r>
              <a:rPr lang="en-US" dirty="0"/>
              <a:t> 18:15-20.  "</a:t>
            </a:r>
            <a:r>
              <a:rPr lang="en-US" b="1" i="1" dirty="0">
                <a:solidFill>
                  <a:srgbClr val="0070C0"/>
                </a:solidFill>
              </a:rPr>
              <a:t>The Lord your God will raise up for you a Prophet like me from your midst, from your brethren. Him you shall hear</a:t>
            </a:r>
            <a:r>
              <a:rPr lang="en-US" dirty="0"/>
              <a:t>….I will raise up for them a Prophet like you from among their brethren, and will put My words in His mouth, and He shall speak to them all that I command Him. And it shall be that whoever will not hear My words, which He speaks in My name, I will require it of him. </a:t>
            </a:r>
          </a:p>
          <a:p>
            <a:endParaRPr lang="en-US" dirty="0"/>
          </a:p>
          <a:p>
            <a:r>
              <a:rPr lang="en-US" dirty="0"/>
              <a:t>Moses led from Egypt, Jesus leads from sin</a:t>
            </a:r>
          </a:p>
        </p:txBody>
      </p:sp>
    </p:spTree>
    <p:extLst>
      <p:ext uri="{BB962C8B-B14F-4D97-AF65-F5344CB8AC3E}">
        <p14:creationId xmlns:p14="http://schemas.microsoft.com/office/powerpoint/2010/main" val="23828505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0" end="0"/>
                                            </p:txEl>
                                          </p:spTgt>
                                        </p:tgtEl>
                                        <p:attrNameLst>
                                          <p:attrName>ppt_c</p:attrName>
                                        </p:attrNameLst>
                                      </p:cBhvr>
                                      <p:to>
                                        <a:schemeClr val="bg2"/>
                                      </p:to>
                                    </p:animClr>
                                  </p:sub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1" end="1"/>
                                            </p:txEl>
                                          </p:spTgt>
                                        </p:tgtEl>
                                        <p:attrNameLst>
                                          <p:attrName>ppt_c</p:attrName>
                                        </p:attrNameLst>
                                      </p:cBhvr>
                                      <p:to>
                                        <a:schemeClr val="bg2"/>
                                      </p:to>
                                    </p:animClr>
                                  </p:sub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3" end="3"/>
                                            </p:txEl>
                                          </p:spTgt>
                                        </p:tgtEl>
                                        <p:attrNameLst>
                                          <p:attrName>ppt_c</p:attrName>
                                        </p:attrNameLst>
                                      </p:cBhvr>
                                      <p:to>
                                        <a:schemeClr val="bg2"/>
                                      </p:to>
                                    </p:animClr>
                                  </p:subTnLst>
                                </p:cTn>
                              </p:par>
                              <p:par>
                                <p:cTn id="13" presetID="1" presetClass="entr" presetSubtype="0" fill="hold" grpId="0"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4" end="4"/>
                                            </p:txEl>
                                          </p:spTgt>
                                        </p:tgtEl>
                                        <p:attrNameLst>
                                          <p:attrName>ppt_c</p:attrName>
                                        </p:attrNameLst>
                                      </p:cBhvr>
                                      <p:to>
                                        <a:schemeClr val="bg2"/>
                                      </p:to>
                                    </p:animClr>
                                  </p:sub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6" end="6"/>
                                            </p:txEl>
                                          </p:spTgt>
                                        </p:tgtEl>
                                        <p:attrNameLst>
                                          <p:attrName>ppt_c</p:attrName>
                                        </p:attrNameLst>
                                      </p:cBhvr>
                                      <p:to>
                                        <a:schemeClr val="bg2"/>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Summary of OT Bible Chronology</a:t>
            </a:r>
            <a:br>
              <a:rPr lang="en-US" dirty="0"/>
            </a:br>
            <a:r>
              <a:rPr lang="en-US" sz="3100" dirty="0"/>
              <a:t>(In Round Numbers)</a:t>
            </a:r>
            <a:endParaRPr lang="en-US" dirty="0"/>
          </a:p>
        </p:txBody>
      </p:sp>
      <p:graphicFrame>
        <p:nvGraphicFramePr>
          <p:cNvPr id="4" name="Table 4">
            <a:extLst>
              <a:ext uri="{FF2B5EF4-FFF2-40B4-BE49-F238E27FC236}">
                <a16:creationId xmlns:a16="http://schemas.microsoft.com/office/drawing/2014/main" id="{A6E1F95C-9C30-4637-9FC8-163A69946A93}"/>
              </a:ext>
            </a:extLst>
          </p:cNvPr>
          <p:cNvGraphicFramePr>
            <a:graphicFrameLocks noGrp="1"/>
          </p:cNvGraphicFramePr>
          <p:nvPr>
            <p:extLst>
              <p:ext uri="{D42A27DB-BD31-4B8C-83A1-F6EECF244321}">
                <p14:modId xmlns:p14="http://schemas.microsoft.com/office/powerpoint/2010/main" val="1893843445"/>
              </p:ext>
            </p:extLst>
          </p:nvPr>
        </p:nvGraphicFramePr>
        <p:xfrm>
          <a:off x="228600" y="1397000"/>
          <a:ext cx="8839200" cy="5378296"/>
        </p:xfrm>
        <a:graphic>
          <a:graphicData uri="http://schemas.openxmlformats.org/drawingml/2006/table">
            <a:tbl>
              <a:tblPr firstRow="1" bandRow="1">
                <a:tableStyleId>{5C22544A-7EE6-4342-B048-85BDC9FD1C3A}</a:tableStyleId>
              </a:tblPr>
              <a:tblGrid>
                <a:gridCol w="6119447">
                  <a:extLst>
                    <a:ext uri="{9D8B030D-6E8A-4147-A177-3AD203B41FA5}">
                      <a16:colId xmlns:a16="http://schemas.microsoft.com/office/drawing/2014/main" val="1044422475"/>
                    </a:ext>
                  </a:extLst>
                </a:gridCol>
                <a:gridCol w="2719753">
                  <a:extLst>
                    <a:ext uri="{9D8B030D-6E8A-4147-A177-3AD203B41FA5}">
                      <a16:colId xmlns:a16="http://schemas.microsoft.com/office/drawing/2014/main" val="1040271944"/>
                    </a:ext>
                  </a:extLst>
                </a:gridCol>
              </a:tblGrid>
              <a:tr h="875182">
                <a:tc>
                  <a:txBody>
                    <a:bodyPr/>
                    <a:lstStyle/>
                    <a:p>
                      <a:r>
                        <a:rPr lang="en-US" sz="2800" dirty="0"/>
                        <a:t>Event</a:t>
                      </a:r>
                    </a:p>
                  </a:txBody>
                  <a:tcPr/>
                </a:tc>
                <a:tc>
                  <a:txBody>
                    <a:bodyPr/>
                    <a:lstStyle/>
                    <a:p>
                      <a:pPr algn="ctr"/>
                      <a:r>
                        <a:rPr lang="en-US" sz="2800" dirty="0"/>
                        <a:t>Approximate Date</a:t>
                      </a:r>
                    </a:p>
                  </a:txBody>
                  <a:tcPr/>
                </a:tc>
                <a:extLst>
                  <a:ext uri="{0D108BD9-81ED-4DB2-BD59-A6C34878D82A}">
                    <a16:rowId xmlns:a16="http://schemas.microsoft.com/office/drawing/2014/main" val="1855624680"/>
                  </a:ext>
                </a:extLst>
              </a:tr>
              <a:tr h="554177">
                <a:tc>
                  <a:txBody>
                    <a:bodyPr/>
                    <a:lstStyle/>
                    <a:p>
                      <a:r>
                        <a:rPr lang="en-US" sz="2400" dirty="0"/>
                        <a:t>Creation</a:t>
                      </a:r>
                    </a:p>
                  </a:txBody>
                  <a:tcPr/>
                </a:tc>
                <a:tc>
                  <a:txBody>
                    <a:bodyPr/>
                    <a:lstStyle/>
                    <a:p>
                      <a:pPr algn="ctr"/>
                      <a:r>
                        <a:rPr lang="en-US" sz="2400" dirty="0"/>
                        <a:t>~4,200 BC</a:t>
                      </a:r>
                    </a:p>
                  </a:txBody>
                  <a:tcPr/>
                </a:tc>
                <a:extLst>
                  <a:ext uri="{0D108BD9-81ED-4DB2-BD59-A6C34878D82A}">
                    <a16:rowId xmlns:a16="http://schemas.microsoft.com/office/drawing/2014/main" val="539508698"/>
                  </a:ext>
                </a:extLst>
              </a:tr>
              <a:tr h="554177">
                <a:tc>
                  <a:txBody>
                    <a:bodyPr/>
                    <a:lstStyle/>
                    <a:p>
                      <a:r>
                        <a:rPr lang="en-US" sz="2400" dirty="0"/>
                        <a:t>Noah / The Flood</a:t>
                      </a:r>
                    </a:p>
                  </a:txBody>
                  <a:tcPr/>
                </a:tc>
                <a:tc>
                  <a:txBody>
                    <a:bodyPr/>
                    <a:lstStyle/>
                    <a:p>
                      <a:pPr algn="ctr"/>
                      <a:r>
                        <a:rPr lang="en-US" sz="2400" dirty="0"/>
                        <a:t>~2,600 BC</a:t>
                      </a:r>
                    </a:p>
                  </a:txBody>
                  <a:tcPr/>
                </a:tc>
                <a:extLst>
                  <a:ext uri="{0D108BD9-81ED-4DB2-BD59-A6C34878D82A}">
                    <a16:rowId xmlns:a16="http://schemas.microsoft.com/office/drawing/2014/main" val="1104061363"/>
                  </a:ext>
                </a:extLst>
              </a:tr>
              <a:tr h="554177">
                <a:tc>
                  <a:txBody>
                    <a:bodyPr/>
                    <a:lstStyle/>
                    <a:p>
                      <a:r>
                        <a:rPr lang="en-US" sz="2400" dirty="0"/>
                        <a:t>Joseph / Israel to Egypt</a:t>
                      </a:r>
                    </a:p>
                  </a:txBody>
                  <a:tcPr/>
                </a:tc>
                <a:tc>
                  <a:txBody>
                    <a:bodyPr/>
                    <a:lstStyle/>
                    <a:p>
                      <a:pPr algn="ctr"/>
                      <a:r>
                        <a:rPr lang="en-US" sz="2400" dirty="0"/>
                        <a:t>~2,000 BC</a:t>
                      </a:r>
                    </a:p>
                  </a:txBody>
                  <a:tcPr/>
                </a:tc>
                <a:extLst>
                  <a:ext uri="{0D108BD9-81ED-4DB2-BD59-A6C34878D82A}">
                    <a16:rowId xmlns:a16="http://schemas.microsoft.com/office/drawing/2014/main" val="575174334"/>
                  </a:ext>
                </a:extLst>
              </a:tr>
              <a:tr h="554177">
                <a:tc>
                  <a:txBody>
                    <a:bodyPr/>
                    <a:lstStyle/>
                    <a:p>
                      <a:r>
                        <a:rPr lang="en-US" sz="2400" dirty="0"/>
                        <a:t>Moses / Exodus from Egypt</a:t>
                      </a:r>
                    </a:p>
                  </a:txBody>
                  <a:tcPr>
                    <a:solidFill>
                      <a:srgbClr val="FFFF00"/>
                    </a:solidFill>
                  </a:tcPr>
                </a:tc>
                <a:tc>
                  <a:txBody>
                    <a:bodyPr/>
                    <a:lstStyle/>
                    <a:p>
                      <a:pPr algn="ctr"/>
                      <a:endParaRPr lang="en-US" sz="2400" dirty="0"/>
                    </a:p>
                  </a:txBody>
                  <a:tcPr>
                    <a:solidFill>
                      <a:srgbClr val="FFFF00"/>
                    </a:solidFill>
                  </a:tcPr>
                </a:tc>
                <a:extLst>
                  <a:ext uri="{0D108BD9-81ED-4DB2-BD59-A6C34878D82A}">
                    <a16:rowId xmlns:a16="http://schemas.microsoft.com/office/drawing/2014/main" val="3867027362"/>
                  </a:ext>
                </a:extLst>
              </a:tr>
              <a:tr h="554177">
                <a:tc>
                  <a:txBody>
                    <a:bodyPr/>
                    <a:lstStyle/>
                    <a:p>
                      <a:r>
                        <a:rPr lang="en-US" sz="2400" dirty="0"/>
                        <a:t>Solomon / 4</a:t>
                      </a:r>
                      <a:r>
                        <a:rPr lang="en-US" sz="2400" baseline="30000" dirty="0"/>
                        <a:t>th</a:t>
                      </a:r>
                      <a:r>
                        <a:rPr lang="en-US" sz="2400" dirty="0"/>
                        <a:t> year of his reign</a:t>
                      </a:r>
                    </a:p>
                  </a:txBody>
                  <a:tcPr/>
                </a:tc>
                <a:tc>
                  <a:txBody>
                    <a:bodyPr/>
                    <a:lstStyle/>
                    <a:p>
                      <a:pPr algn="ctr"/>
                      <a:r>
                        <a:rPr lang="en-US" sz="2400" dirty="0"/>
                        <a:t>970 BC</a:t>
                      </a:r>
                    </a:p>
                  </a:txBody>
                  <a:tcPr/>
                </a:tc>
                <a:extLst>
                  <a:ext uri="{0D108BD9-81ED-4DB2-BD59-A6C34878D82A}">
                    <a16:rowId xmlns:a16="http://schemas.microsoft.com/office/drawing/2014/main" val="2345503533"/>
                  </a:ext>
                </a:extLst>
              </a:tr>
              <a:tr h="554177">
                <a:tc>
                  <a:txBody>
                    <a:bodyPr/>
                    <a:lstStyle/>
                    <a:p>
                      <a:r>
                        <a:rPr lang="en-US" sz="2400" dirty="0"/>
                        <a:t>The Babylonian captivity</a:t>
                      </a:r>
                    </a:p>
                  </a:txBody>
                  <a:tcPr/>
                </a:tc>
                <a:tc>
                  <a:txBody>
                    <a:bodyPr/>
                    <a:lstStyle/>
                    <a:p>
                      <a:pPr algn="ctr"/>
                      <a:r>
                        <a:rPr lang="en-US" sz="2400" dirty="0"/>
                        <a:t>~606 BC</a:t>
                      </a:r>
                    </a:p>
                  </a:txBody>
                  <a:tcPr/>
                </a:tc>
                <a:extLst>
                  <a:ext uri="{0D108BD9-81ED-4DB2-BD59-A6C34878D82A}">
                    <a16:rowId xmlns:a16="http://schemas.microsoft.com/office/drawing/2014/main" val="3646614661"/>
                  </a:ext>
                </a:extLst>
              </a:tr>
              <a:tr h="554177">
                <a:tc>
                  <a:txBody>
                    <a:bodyPr/>
                    <a:lstStyle/>
                    <a:p>
                      <a:r>
                        <a:rPr lang="en-US" sz="2400" dirty="0"/>
                        <a:t>Return to Judah</a:t>
                      </a:r>
                    </a:p>
                  </a:txBody>
                  <a:tcPr/>
                </a:tc>
                <a:tc>
                  <a:txBody>
                    <a:bodyPr/>
                    <a:lstStyle/>
                    <a:p>
                      <a:pPr algn="ctr"/>
                      <a:r>
                        <a:rPr lang="en-US" sz="2400" dirty="0"/>
                        <a:t>~436 BC</a:t>
                      </a:r>
                    </a:p>
                  </a:txBody>
                  <a:tcPr/>
                </a:tc>
                <a:extLst>
                  <a:ext uri="{0D108BD9-81ED-4DB2-BD59-A6C34878D82A}">
                    <a16:rowId xmlns:a16="http://schemas.microsoft.com/office/drawing/2014/main" val="1147174603"/>
                  </a:ext>
                </a:extLst>
              </a:tr>
              <a:tr h="554177">
                <a:tc>
                  <a:txBody>
                    <a:bodyPr/>
                    <a:lstStyle/>
                    <a:p>
                      <a:r>
                        <a:rPr lang="en-US" sz="2400" dirty="0"/>
                        <a:t>Birth of Christ</a:t>
                      </a:r>
                    </a:p>
                  </a:txBody>
                  <a:tcPr/>
                </a:tc>
                <a:tc>
                  <a:txBody>
                    <a:bodyPr/>
                    <a:lstStyle/>
                    <a:p>
                      <a:pPr algn="ctr"/>
                      <a:r>
                        <a:rPr lang="en-US" sz="2400" dirty="0"/>
                        <a:t>~3 BC</a:t>
                      </a:r>
                    </a:p>
                  </a:txBody>
                  <a:tcPr/>
                </a:tc>
                <a:extLst>
                  <a:ext uri="{0D108BD9-81ED-4DB2-BD59-A6C34878D82A}">
                    <a16:rowId xmlns:a16="http://schemas.microsoft.com/office/drawing/2014/main" val="385463881"/>
                  </a:ext>
                </a:extLst>
              </a:tr>
            </a:tbl>
          </a:graphicData>
        </a:graphic>
      </p:graphicFrame>
      <p:sp>
        <p:nvSpPr>
          <p:cNvPr id="3" name="TextBox 2">
            <a:extLst>
              <a:ext uri="{FF2B5EF4-FFF2-40B4-BE49-F238E27FC236}">
                <a16:creationId xmlns:a16="http://schemas.microsoft.com/office/drawing/2014/main" id="{D67DBE78-C25A-492B-A15F-2DC1C9497788}"/>
              </a:ext>
            </a:extLst>
          </p:cNvPr>
          <p:cNvSpPr txBox="1"/>
          <p:nvPr/>
        </p:nvSpPr>
        <p:spPr>
          <a:xfrm>
            <a:off x="7010400" y="4086148"/>
            <a:ext cx="1436612" cy="461665"/>
          </a:xfrm>
          <a:prstGeom prst="rect">
            <a:avLst/>
          </a:prstGeom>
          <a:noFill/>
        </p:spPr>
        <p:txBody>
          <a:bodyPr wrap="none" rtlCol="0">
            <a:spAutoFit/>
          </a:bodyPr>
          <a:lstStyle/>
          <a:p>
            <a:r>
              <a:rPr lang="en-US" sz="2400" dirty="0"/>
              <a:t>~1,500 BC</a:t>
            </a:r>
          </a:p>
        </p:txBody>
      </p:sp>
    </p:spTree>
    <p:extLst>
      <p:ext uri="{BB962C8B-B14F-4D97-AF65-F5344CB8AC3E}">
        <p14:creationId xmlns:p14="http://schemas.microsoft.com/office/powerpoint/2010/main" val="37756054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777000-F76D-4FCB-BFFE-76484D7A23BF}"/>
              </a:ext>
            </a:extLst>
          </p:cNvPr>
          <p:cNvSpPr>
            <a:spLocks noGrp="1"/>
          </p:cNvSpPr>
          <p:nvPr>
            <p:ph type="title"/>
          </p:nvPr>
        </p:nvSpPr>
        <p:spPr>
          <a:xfrm>
            <a:off x="1066800" y="0"/>
            <a:ext cx="7848600" cy="609600"/>
          </a:xfrm>
        </p:spPr>
        <p:txBody>
          <a:bodyPr>
            <a:noAutofit/>
          </a:bodyPr>
          <a:lstStyle/>
          <a:p>
            <a:r>
              <a:rPr lang="en-US" sz="3600" dirty="0"/>
              <a:t>Map of the Exodus</a:t>
            </a:r>
          </a:p>
        </p:txBody>
      </p:sp>
      <p:pic>
        <p:nvPicPr>
          <p:cNvPr id="4" name="Picture 3">
            <a:extLst>
              <a:ext uri="{FF2B5EF4-FFF2-40B4-BE49-F238E27FC236}">
                <a16:creationId xmlns:a16="http://schemas.microsoft.com/office/drawing/2014/main" id="{020094A4-B789-4261-86E6-FEDFE5952C67}"/>
              </a:ext>
            </a:extLst>
          </p:cNvPr>
          <p:cNvPicPr>
            <a:picLocks noChangeAspect="1"/>
          </p:cNvPicPr>
          <p:nvPr/>
        </p:nvPicPr>
        <p:blipFill>
          <a:blip r:embed="rId2"/>
          <a:stretch>
            <a:fillRect/>
          </a:stretch>
        </p:blipFill>
        <p:spPr>
          <a:xfrm>
            <a:off x="113701" y="543612"/>
            <a:ext cx="8916595" cy="6248400"/>
          </a:xfrm>
          <a:prstGeom prst="rect">
            <a:avLst/>
          </a:prstGeom>
        </p:spPr>
      </p:pic>
      <p:sp>
        <p:nvSpPr>
          <p:cNvPr id="3" name="TextBox 2">
            <a:extLst>
              <a:ext uri="{FF2B5EF4-FFF2-40B4-BE49-F238E27FC236}">
                <a16:creationId xmlns:a16="http://schemas.microsoft.com/office/drawing/2014/main" id="{EBED1673-372E-400A-9E89-1412960C746C}"/>
              </a:ext>
            </a:extLst>
          </p:cNvPr>
          <p:cNvSpPr txBox="1"/>
          <p:nvPr/>
        </p:nvSpPr>
        <p:spPr>
          <a:xfrm rot="3700783">
            <a:off x="2657822" y="3511033"/>
            <a:ext cx="845296" cy="369332"/>
          </a:xfrm>
          <a:prstGeom prst="rect">
            <a:avLst/>
          </a:prstGeom>
          <a:solidFill>
            <a:srgbClr val="92D050"/>
          </a:solidFill>
          <a:ln>
            <a:solidFill>
              <a:schemeClr val="tx1"/>
            </a:solidFill>
          </a:ln>
        </p:spPr>
        <p:txBody>
          <a:bodyPr wrap="none" rtlCol="0">
            <a:spAutoFit/>
          </a:bodyPr>
          <a:lstStyle/>
          <a:p>
            <a:r>
              <a:rPr lang="en-US" dirty="0"/>
              <a:t>Exodus</a:t>
            </a:r>
          </a:p>
        </p:txBody>
      </p:sp>
      <p:cxnSp>
        <p:nvCxnSpPr>
          <p:cNvPr id="8" name="Straight Arrow Connector 7">
            <a:extLst>
              <a:ext uri="{FF2B5EF4-FFF2-40B4-BE49-F238E27FC236}">
                <a16:creationId xmlns:a16="http://schemas.microsoft.com/office/drawing/2014/main" id="{5E4E858B-BC43-421C-A5F2-B3A95E3D277D}"/>
              </a:ext>
            </a:extLst>
          </p:cNvPr>
          <p:cNvCxnSpPr>
            <a:cxnSpLocks/>
          </p:cNvCxnSpPr>
          <p:nvPr/>
        </p:nvCxnSpPr>
        <p:spPr>
          <a:xfrm>
            <a:off x="2438400" y="1981198"/>
            <a:ext cx="381000" cy="1254835"/>
          </a:xfrm>
          <a:prstGeom prst="straightConnector1">
            <a:avLst/>
          </a:prstGeom>
          <a:ln>
            <a:tailEnd type="triangle"/>
          </a:ln>
        </p:spPr>
        <p:style>
          <a:lnRef idx="3">
            <a:schemeClr val="accent2"/>
          </a:lnRef>
          <a:fillRef idx="0">
            <a:schemeClr val="accent2"/>
          </a:fillRef>
          <a:effectRef idx="2">
            <a:schemeClr val="accent2"/>
          </a:effectRef>
          <a:fontRef idx="minor">
            <a:schemeClr val="tx1"/>
          </a:fontRef>
        </p:style>
      </p:cxnSp>
      <p:cxnSp>
        <p:nvCxnSpPr>
          <p:cNvPr id="9" name="Straight Arrow Connector 8">
            <a:extLst>
              <a:ext uri="{FF2B5EF4-FFF2-40B4-BE49-F238E27FC236}">
                <a16:creationId xmlns:a16="http://schemas.microsoft.com/office/drawing/2014/main" id="{139F607D-DD4F-4B36-91F1-FFD780D349A2}"/>
              </a:ext>
            </a:extLst>
          </p:cNvPr>
          <p:cNvCxnSpPr>
            <a:cxnSpLocks/>
            <a:stCxn id="3" idx="3"/>
            <a:endCxn id="14" idx="1"/>
          </p:cNvCxnSpPr>
          <p:nvPr/>
        </p:nvCxnSpPr>
        <p:spPr>
          <a:xfrm>
            <a:off x="3280974" y="4067760"/>
            <a:ext cx="1291025" cy="1658908"/>
          </a:xfrm>
          <a:prstGeom prst="straightConnector1">
            <a:avLst/>
          </a:prstGeom>
          <a:ln>
            <a:tailEnd type="triangle"/>
          </a:ln>
        </p:spPr>
        <p:style>
          <a:lnRef idx="3">
            <a:schemeClr val="accent2"/>
          </a:lnRef>
          <a:fillRef idx="0">
            <a:schemeClr val="accent2"/>
          </a:fillRef>
          <a:effectRef idx="2">
            <a:schemeClr val="accent2"/>
          </a:effectRef>
          <a:fontRef idx="minor">
            <a:schemeClr val="tx1"/>
          </a:fontRef>
        </p:style>
      </p:cxnSp>
      <p:sp>
        <p:nvSpPr>
          <p:cNvPr id="14" name="TextBox 13">
            <a:extLst>
              <a:ext uri="{FF2B5EF4-FFF2-40B4-BE49-F238E27FC236}">
                <a16:creationId xmlns:a16="http://schemas.microsoft.com/office/drawing/2014/main" id="{B89D1819-A0F5-4216-9555-8C69FB831B77}"/>
              </a:ext>
            </a:extLst>
          </p:cNvPr>
          <p:cNvSpPr txBox="1"/>
          <p:nvPr/>
        </p:nvSpPr>
        <p:spPr>
          <a:xfrm>
            <a:off x="4571999" y="5542002"/>
            <a:ext cx="993029" cy="369332"/>
          </a:xfrm>
          <a:prstGeom prst="rect">
            <a:avLst/>
          </a:prstGeom>
          <a:solidFill>
            <a:srgbClr val="92D050"/>
          </a:solidFill>
          <a:ln>
            <a:solidFill>
              <a:schemeClr val="tx1"/>
            </a:solidFill>
          </a:ln>
        </p:spPr>
        <p:txBody>
          <a:bodyPr wrap="none" rtlCol="0">
            <a:spAutoFit/>
          </a:bodyPr>
          <a:lstStyle/>
          <a:p>
            <a:r>
              <a:rPr lang="en-US" dirty="0"/>
              <a:t>Leviticus</a:t>
            </a:r>
          </a:p>
        </p:txBody>
      </p:sp>
      <p:sp>
        <p:nvSpPr>
          <p:cNvPr id="16" name="TextBox 15">
            <a:extLst>
              <a:ext uri="{FF2B5EF4-FFF2-40B4-BE49-F238E27FC236}">
                <a16:creationId xmlns:a16="http://schemas.microsoft.com/office/drawing/2014/main" id="{750AA89E-DEF6-4CEE-9519-CD1BD5AC1C02}"/>
              </a:ext>
            </a:extLst>
          </p:cNvPr>
          <p:cNvSpPr txBox="1"/>
          <p:nvPr/>
        </p:nvSpPr>
        <p:spPr>
          <a:xfrm rot="17815245">
            <a:off x="5993104" y="4326377"/>
            <a:ext cx="1043106" cy="369332"/>
          </a:xfrm>
          <a:prstGeom prst="rect">
            <a:avLst/>
          </a:prstGeom>
          <a:solidFill>
            <a:srgbClr val="92D050"/>
          </a:solidFill>
          <a:ln>
            <a:solidFill>
              <a:schemeClr val="tx1"/>
            </a:solidFill>
          </a:ln>
        </p:spPr>
        <p:txBody>
          <a:bodyPr wrap="none" rtlCol="0">
            <a:spAutoFit/>
          </a:bodyPr>
          <a:lstStyle/>
          <a:p>
            <a:r>
              <a:rPr lang="en-US" dirty="0"/>
              <a:t>Numbers</a:t>
            </a:r>
          </a:p>
        </p:txBody>
      </p:sp>
      <p:cxnSp>
        <p:nvCxnSpPr>
          <p:cNvPr id="17" name="Straight Arrow Connector 16">
            <a:extLst>
              <a:ext uri="{FF2B5EF4-FFF2-40B4-BE49-F238E27FC236}">
                <a16:creationId xmlns:a16="http://schemas.microsoft.com/office/drawing/2014/main" id="{02242200-7795-4C32-8A25-91E9AB7FE152}"/>
              </a:ext>
            </a:extLst>
          </p:cNvPr>
          <p:cNvCxnSpPr>
            <a:cxnSpLocks/>
          </p:cNvCxnSpPr>
          <p:nvPr/>
        </p:nvCxnSpPr>
        <p:spPr>
          <a:xfrm flipV="1">
            <a:off x="6781800" y="1167721"/>
            <a:ext cx="649366" cy="2900039"/>
          </a:xfrm>
          <a:prstGeom prst="straightConnector1">
            <a:avLst/>
          </a:prstGeom>
          <a:ln>
            <a:tailEnd type="triangle"/>
          </a:ln>
        </p:spPr>
        <p:style>
          <a:lnRef idx="3">
            <a:schemeClr val="accent2"/>
          </a:lnRef>
          <a:fillRef idx="0">
            <a:schemeClr val="accent2"/>
          </a:fillRef>
          <a:effectRef idx="2">
            <a:schemeClr val="accent2"/>
          </a:effectRef>
          <a:fontRef idx="minor">
            <a:schemeClr val="tx1"/>
          </a:fontRef>
        </p:style>
      </p:cxnSp>
      <p:cxnSp>
        <p:nvCxnSpPr>
          <p:cNvPr id="18" name="Straight Arrow Connector 17">
            <a:extLst>
              <a:ext uri="{FF2B5EF4-FFF2-40B4-BE49-F238E27FC236}">
                <a16:creationId xmlns:a16="http://schemas.microsoft.com/office/drawing/2014/main" id="{CAD15229-E330-4167-A323-0F4AB3C8A66C}"/>
              </a:ext>
            </a:extLst>
          </p:cNvPr>
          <p:cNvCxnSpPr>
            <a:cxnSpLocks/>
            <a:endCxn id="16" idx="1"/>
          </p:cNvCxnSpPr>
          <p:nvPr/>
        </p:nvCxnSpPr>
        <p:spPr>
          <a:xfrm flipV="1">
            <a:off x="5598148" y="4976077"/>
            <a:ext cx="680372" cy="750592"/>
          </a:xfrm>
          <a:prstGeom prst="straightConnector1">
            <a:avLst/>
          </a:prstGeom>
          <a:ln>
            <a:tailEnd type="triangle"/>
          </a:ln>
        </p:spPr>
        <p:style>
          <a:lnRef idx="3">
            <a:schemeClr val="accent2"/>
          </a:lnRef>
          <a:fillRef idx="0">
            <a:schemeClr val="accent2"/>
          </a:fillRef>
          <a:effectRef idx="2">
            <a:schemeClr val="accent2"/>
          </a:effectRef>
          <a:fontRef idx="minor">
            <a:schemeClr val="tx1"/>
          </a:fontRef>
        </p:style>
      </p:cxnSp>
      <p:sp>
        <p:nvSpPr>
          <p:cNvPr id="22" name="TextBox 21">
            <a:extLst>
              <a:ext uri="{FF2B5EF4-FFF2-40B4-BE49-F238E27FC236}">
                <a16:creationId xmlns:a16="http://schemas.microsoft.com/office/drawing/2014/main" id="{171DAB49-23AA-46AF-B445-85A2F82520B0}"/>
              </a:ext>
            </a:extLst>
          </p:cNvPr>
          <p:cNvSpPr txBox="1"/>
          <p:nvPr/>
        </p:nvSpPr>
        <p:spPr>
          <a:xfrm>
            <a:off x="7315200" y="543612"/>
            <a:ext cx="1480598" cy="369332"/>
          </a:xfrm>
          <a:prstGeom prst="rect">
            <a:avLst/>
          </a:prstGeom>
          <a:solidFill>
            <a:srgbClr val="92D050"/>
          </a:solidFill>
          <a:ln>
            <a:solidFill>
              <a:schemeClr val="tx1"/>
            </a:solidFill>
          </a:ln>
        </p:spPr>
        <p:txBody>
          <a:bodyPr wrap="none" rtlCol="0">
            <a:spAutoFit/>
          </a:bodyPr>
          <a:lstStyle/>
          <a:p>
            <a:r>
              <a:rPr lang="en-US" dirty="0"/>
              <a:t>Deuteronomy</a:t>
            </a:r>
          </a:p>
        </p:txBody>
      </p:sp>
      <p:pic>
        <p:nvPicPr>
          <p:cNvPr id="5" name="Picture 4">
            <a:extLst>
              <a:ext uri="{FF2B5EF4-FFF2-40B4-BE49-F238E27FC236}">
                <a16:creationId xmlns:a16="http://schemas.microsoft.com/office/drawing/2014/main" id="{27191FCB-E698-47DE-B6D8-3F9A7C6FD2E1}"/>
              </a:ext>
            </a:extLst>
          </p:cNvPr>
          <p:cNvPicPr>
            <a:picLocks noChangeAspect="1"/>
          </p:cNvPicPr>
          <p:nvPr/>
        </p:nvPicPr>
        <p:blipFill>
          <a:blip r:embed="rId3"/>
          <a:stretch>
            <a:fillRect/>
          </a:stretch>
        </p:blipFill>
        <p:spPr>
          <a:xfrm>
            <a:off x="1593976" y="554736"/>
            <a:ext cx="6614290" cy="6237276"/>
          </a:xfrm>
          <a:prstGeom prst="rect">
            <a:avLst/>
          </a:prstGeom>
        </p:spPr>
      </p:pic>
      <p:sp>
        <p:nvSpPr>
          <p:cNvPr id="6" name="Rectangle 5">
            <a:extLst>
              <a:ext uri="{FF2B5EF4-FFF2-40B4-BE49-F238E27FC236}">
                <a16:creationId xmlns:a16="http://schemas.microsoft.com/office/drawing/2014/main" id="{1C054686-F1D0-4667-A6B1-13B3C54AA086}"/>
              </a:ext>
            </a:extLst>
          </p:cNvPr>
          <p:cNvSpPr/>
          <p:nvPr/>
        </p:nvSpPr>
        <p:spPr>
          <a:xfrm>
            <a:off x="5715000" y="1066800"/>
            <a:ext cx="563520" cy="609600"/>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noFill/>
            </a:endParaRPr>
          </a:p>
        </p:txBody>
      </p:sp>
    </p:spTree>
    <p:extLst>
      <p:ext uri="{BB962C8B-B14F-4D97-AF65-F5344CB8AC3E}">
        <p14:creationId xmlns:p14="http://schemas.microsoft.com/office/powerpoint/2010/main" val="31190512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5"/>
                                        </p:tgtEl>
                                        <p:attrNameLst>
                                          <p:attrName>style.visibility</p:attrName>
                                        </p:attrNameLst>
                                      </p:cBhvr>
                                      <p:to>
                                        <p:strVal val="visible"/>
                                      </p:to>
                                    </p:set>
                                  </p:childTnLst>
                                  <p:subTnLst>
                                    <p:set>
                                      <p:cBhvr override="childStyle">
                                        <p:cTn dur="1" fill="hold" display="0" masterRel="nextClick" afterEffect="1"/>
                                        <p:tgtEl>
                                          <p:spTgt spid="5"/>
                                        </p:tgtEl>
                                        <p:attrNameLst>
                                          <p:attrName>style.visibility</p:attrName>
                                        </p:attrNameLst>
                                      </p:cBhvr>
                                      <p:to>
                                        <p:strVal val="hidden"/>
                                      </p:to>
                                    </p:set>
                                  </p:subTnLst>
                                </p:cTn>
                              </p:par>
                              <p:par>
                                <p:cTn id="7" presetID="1" presetClass="entr" presetSubtype="0" fill="hold" grpId="0"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subTnLst>
                                    <p:set>
                                      <p:cBhvr override="childStyle">
                                        <p:cTn dur="1" fill="hold" display="0" masterRel="nextClick" afterEffect="1"/>
                                        <p:tgtEl>
                                          <p:spTgt spid="6"/>
                                        </p:tgtEl>
                                        <p:attrNameLst>
                                          <p:attrName>style.visibility</p:attrName>
                                        </p:attrNameLst>
                                      </p:cBhvr>
                                      <p:to>
                                        <p:strVal val="hidden"/>
                                      </p:to>
                                    </p:set>
                                  </p:sub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4"/>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8"/>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9"/>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4"/>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8"/>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6"/>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17"/>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4" grpId="0" animBg="1"/>
      <p:bldP spid="16" grpId="0" animBg="1"/>
      <p:bldP spid="22" grpId="0" animBg="1"/>
      <p:bldP spid="6"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4613C4-1B96-4BE5-85B8-5D739485EF7F}"/>
              </a:ext>
            </a:extLst>
          </p:cNvPr>
          <p:cNvSpPr>
            <a:spLocks noGrp="1"/>
          </p:cNvSpPr>
          <p:nvPr>
            <p:ph type="title"/>
          </p:nvPr>
        </p:nvSpPr>
        <p:spPr/>
        <p:txBody>
          <a:bodyPr/>
          <a:lstStyle/>
          <a:p>
            <a:r>
              <a:rPr lang="en-US" dirty="0"/>
              <a:t>Outline of the Exodus</a:t>
            </a:r>
          </a:p>
        </p:txBody>
      </p:sp>
      <p:sp>
        <p:nvSpPr>
          <p:cNvPr id="3" name="Content Placeholder 2">
            <a:extLst>
              <a:ext uri="{FF2B5EF4-FFF2-40B4-BE49-F238E27FC236}">
                <a16:creationId xmlns:a16="http://schemas.microsoft.com/office/drawing/2014/main" id="{1264D493-A216-446E-9053-16419D8D2A49}"/>
              </a:ext>
            </a:extLst>
          </p:cNvPr>
          <p:cNvSpPr>
            <a:spLocks noGrp="1"/>
          </p:cNvSpPr>
          <p:nvPr>
            <p:ph idx="1"/>
          </p:nvPr>
        </p:nvSpPr>
        <p:spPr>
          <a:xfrm>
            <a:off x="449344" y="1415281"/>
            <a:ext cx="8229600" cy="5442719"/>
          </a:xfrm>
        </p:spPr>
        <p:txBody>
          <a:bodyPr>
            <a:normAutofit/>
          </a:bodyPr>
          <a:lstStyle/>
          <a:p>
            <a:r>
              <a:rPr lang="en-US" dirty="0"/>
              <a:t>Exodus </a:t>
            </a:r>
            <a:r>
              <a:rPr lang="en-US" sz="2600" dirty="0"/>
              <a:t>(“</a:t>
            </a:r>
            <a:r>
              <a:rPr lang="en-US" sz="2600" i="1" dirty="0"/>
              <a:t>going out</a:t>
            </a:r>
            <a:r>
              <a:rPr lang="en-US" sz="2600" dirty="0"/>
              <a:t>”</a:t>
            </a:r>
            <a:r>
              <a:rPr lang="en-US" dirty="0"/>
              <a:t>)</a:t>
            </a:r>
          </a:p>
          <a:p>
            <a:pPr lvl="1"/>
            <a:r>
              <a:rPr lang="en-US" dirty="0"/>
              <a:t>From Egypt to Mt Sinai</a:t>
            </a:r>
          </a:p>
          <a:p>
            <a:r>
              <a:rPr lang="en-US" dirty="0"/>
              <a:t>Leviticus (</a:t>
            </a:r>
            <a:r>
              <a:rPr lang="en-US" sz="2600" dirty="0"/>
              <a:t>“</a:t>
            </a:r>
            <a:r>
              <a:rPr lang="en-US" sz="2600" i="1" dirty="0"/>
              <a:t>relating to the Levites</a:t>
            </a:r>
            <a:r>
              <a:rPr lang="en-US" sz="2600" dirty="0"/>
              <a:t>”</a:t>
            </a:r>
            <a:r>
              <a:rPr lang="en-US" dirty="0"/>
              <a:t>)</a:t>
            </a:r>
          </a:p>
          <a:p>
            <a:pPr lvl="1"/>
            <a:r>
              <a:rPr lang="en-US" dirty="0"/>
              <a:t>Occurs at Mt Sinai</a:t>
            </a:r>
          </a:p>
          <a:p>
            <a:r>
              <a:rPr lang="en-US" dirty="0"/>
              <a:t>Numbers (</a:t>
            </a:r>
            <a:r>
              <a:rPr lang="en-US" sz="2400" dirty="0"/>
              <a:t>“</a:t>
            </a:r>
            <a:r>
              <a:rPr lang="en-US" sz="2400" i="1" dirty="0"/>
              <a:t>numbering</a:t>
            </a:r>
            <a:r>
              <a:rPr lang="en-US" sz="2400" dirty="0"/>
              <a:t>”, or “</a:t>
            </a:r>
            <a:r>
              <a:rPr lang="en-US" sz="2400" i="1" dirty="0"/>
              <a:t>census</a:t>
            </a:r>
            <a:r>
              <a:rPr lang="en-US" sz="2400" dirty="0"/>
              <a:t>”</a:t>
            </a:r>
            <a:r>
              <a:rPr lang="en-US" dirty="0"/>
              <a:t>)</a:t>
            </a:r>
          </a:p>
          <a:p>
            <a:pPr lvl="1"/>
            <a:r>
              <a:rPr lang="en-US" dirty="0"/>
              <a:t>From Mt Sinai to the edge of Canaan over ~40 years</a:t>
            </a:r>
          </a:p>
          <a:p>
            <a:r>
              <a:rPr lang="en-US" sz="2800" dirty="0"/>
              <a:t>Deuteronomy (</a:t>
            </a:r>
            <a:r>
              <a:rPr lang="en-US" sz="2000" dirty="0"/>
              <a:t>“</a:t>
            </a:r>
            <a:r>
              <a:rPr lang="en-US" sz="2000" i="1" dirty="0"/>
              <a:t>second law</a:t>
            </a:r>
            <a:r>
              <a:rPr lang="en-US" sz="2000" dirty="0"/>
              <a:t>”</a:t>
            </a:r>
            <a:r>
              <a:rPr lang="en-US" sz="2800" dirty="0"/>
              <a:t>)</a:t>
            </a:r>
          </a:p>
          <a:p>
            <a:pPr lvl="1"/>
            <a:r>
              <a:rPr lang="en-US" sz="2400" dirty="0"/>
              <a:t>Occurs on the east edge of Canaan</a:t>
            </a:r>
          </a:p>
          <a:p>
            <a:endParaRPr lang="en-US" dirty="0"/>
          </a:p>
        </p:txBody>
      </p:sp>
    </p:spTree>
    <p:extLst>
      <p:ext uri="{BB962C8B-B14F-4D97-AF65-F5344CB8AC3E}">
        <p14:creationId xmlns:p14="http://schemas.microsoft.com/office/powerpoint/2010/main" val="13229561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0" end="0"/>
                                            </p:txEl>
                                          </p:spTgt>
                                        </p:tgtEl>
                                        <p:attrNameLst>
                                          <p:attrName>ppt_c</p:attrName>
                                        </p:attrNameLst>
                                      </p:cBhvr>
                                      <p:to>
                                        <a:schemeClr val="bg2"/>
                                      </p:to>
                                    </p:animClr>
                                  </p:sub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1" end="1"/>
                                            </p:txEl>
                                          </p:spTgt>
                                        </p:tgtEl>
                                        <p:attrNameLst>
                                          <p:attrName>ppt_c</p:attrName>
                                        </p:attrNameLst>
                                      </p:cBhvr>
                                      <p:to>
                                        <a:schemeClr val="bg2"/>
                                      </p:to>
                                    </p:animClr>
                                  </p:sub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2" end="2"/>
                                            </p:txEl>
                                          </p:spTgt>
                                        </p:tgtEl>
                                        <p:attrNameLst>
                                          <p:attrName>ppt_c</p:attrName>
                                        </p:attrNameLst>
                                      </p:cBhvr>
                                      <p:to>
                                        <a:schemeClr val="bg2"/>
                                      </p:to>
                                    </p:animClr>
                                  </p:subTnLst>
                                </p:cTn>
                              </p:par>
                              <p:par>
                                <p:cTn id="13" presetID="1" presetClass="entr" presetSubtype="0" fill="hold" grpId="0"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3" end="3"/>
                                            </p:txEl>
                                          </p:spTgt>
                                        </p:tgtEl>
                                        <p:attrNameLst>
                                          <p:attrName>ppt_c</p:attrName>
                                        </p:attrNameLst>
                                      </p:cBhvr>
                                      <p:to>
                                        <a:schemeClr val="bg2"/>
                                      </p:to>
                                    </p:animClr>
                                  </p:sub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4" end="4"/>
                                            </p:txEl>
                                          </p:spTgt>
                                        </p:tgtEl>
                                        <p:attrNameLst>
                                          <p:attrName>ppt_c</p:attrName>
                                        </p:attrNameLst>
                                      </p:cBhvr>
                                      <p:to>
                                        <a:schemeClr val="bg2"/>
                                      </p:to>
                                    </p:animClr>
                                  </p:subTnLst>
                                </p:cTn>
                              </p:par>
                              <p:par>
                                <p:cTn id="19" presetID="1" presetClass="entr" presetSubtype="0" fill="hold" grpId="0" nodeType="with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5" end="5"/>
                                            </p:txEl>
                                          </p:spTgt>
                                        </p:tgtEl>
                                        <p:attrNameLst>
                                          <p:attrName>ppt_c</p:attrName>
                                        </p:attrNameLst>
                                      </p:cBhvr>
                                      <p:to>
                                        <a:schemeClr val="bg2"/>
                                      </p:to>
                                    </p:animClr>
                                  </p:sub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10D528-7B66-43A7-9DDD-AA725114D31C}"/>
              </a:ext>
            </a:extLst>
          </p:cNvPr>
          <p:cNvSpPr>
            <a:spLocks noGrp="1"/>
          </p:cNvSpPr>
          <p:nvPr>
            <p:ph type="title"/>
          </p:nvPr>
        </p:nvSpPr>
        <p:spPr/>
        <p:txBody>
          <a:bodyPr/>
          <a:lstStyle/>
          <a:p>
            <a:r>
              <a:rPr lang="en-US" dirty="0"/>
              <a:t>Key Personalities</a:t>
            </a:r>
          </a:p>
        </p:txBody>
      </p:sp>
      <p:sp>
        <p:nvSpPr>
          <p:cNvPr id="3" name="Content Placeholder 2">
            <a:extLst>
              <a:ext uri="{FF2B5EF4-FFF2-40B4-BE49-F238E27FC236}">
                <a16:creationId xmlns:a16="http://schemas.microsoft.com/office/drawing/2014/main" id="{F284AE1A-2C23-4DB5-94DB-95B1412F8A17}"/>
              </a:ext>
            </a:extLst>
          </p:cNvPr>
          <p:cNvSpPr>
            <a:spLocks noGrp="1"/>
          </p:cNvSpPr>
          <p:nvPr>
            <p:ph idx="1"/>
          </p:nvPr>
        </p:nvSpPr>
        <p:spPr>
          <a:xfrm>
            <a:off x="457200" y="1325562"/>
            <a:ext cx="8229600" cy="5257800"/>
          </a:xfrm>
        </p:spPr>
        <p:txBody>
          <a:bodyPr>
            <a:normAutofit/>
          </a:bodyPr>
          <a:lstStyle/>
          <a:p>
            <a:endParaRPr lang="en-US" dirty="0"/>
          </a:p>
          <a:p>
            <a:r>
              <a:rPr lang="en-US" dirty="0"/>
              <a:t>Moses</a:t>
            </a:r>
          </a:p>
          <a:p>
            <a:endParaRPr lang="en-US" dirty="0"/>
          </a:p>
          <a:p>
            <a:r>
              <a:rPr lang="en-US" dirty="0"/>
              <a:t>The Israelites</a:t>
            </a:r>
          </a:p>
          <a:p>
            <a:endParaRPr lang="en-US" dirty="0"/>
          </a:p>
          <a:p>
            <a:r>
              <a:rPr lang="en-US" dirty="0"/>
              <a:t>The Lord</a:t>
            </a:r>
          </a:p>
          <a:p>
            <a:endParaRPr lang="en-US" dirty="0"/>
          </a:p>
          <a:p>
            <a:pPr lvl="1"/>
            <a:endParaRPr lang="en-US" dirty="0"/>
          </a:p>
        </p:txBody>
      </p:sp>
    </p:spTree>
    <p:extLst>
      <p:ext uri="{BB962C8B-B14F-4D97-AF65-F5344CB8AC3E}">
        <p14:creationId xmlns:p14="http://schemas.microsoft.com/office/powerpoint/2010/main" val="205654932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E598C7-0368-4960-92B9-39DE43F9AD7A}"/>
              </a:ext>
            </a:extLst>
          </p:cNvPr>
          <p:cNvSpPr>
            <a:spLocks noGrp="1"/>
          </p:cNvSpPr>
          <p:nvPr>
            <p:ph type="title"/>
          </p:nvPr>
        </p:nvSpPr>
        <p:spPr/>
        <p:txBody>
          <a:bodyPr/>
          <a:lstStyle/>
          <a:p>
            <a:r>
              <a:rPr lang="en-US" dirty="0"/>
              <a:t>Focus Events</a:t>
            </a:r>
          </a:p>
        </p:txBody>
      </p:sp>
      <p:sp>
        <p:nvSpPr>
          <p:cNvPr id="3" name="Content Placeholder 2">
            <a:extLst>
              <a:ext uri="{FF2B5EF4-FFF2-40B4-BE49-F238E27FC236}">
                <a16:creationId xmlns:a16="http://schemas.microsoft.com/office/drawing/2014/main" id="{C2EF8CFF-92BB-4236-BE41-C8CFF9C4C650}"/>
              </a:ext>
            </a:extLst>
          </p:cNvPr>
          <p:cNvSpPr>
            <a:spLocks noGrp="1"/>
          </p:cNvSpPr>
          <p:nvPr>
            <p:ph idx="1"/>
          </p:nvPr>
        </p:nvSpPr>
        <p:spPr>
          <a:xfrm>
            <a:off x="457200" y="1417638"/>
            <a:ext cx="8229600" cy="5257800"/>
          </a:xfrm>
        </p:spPr>
        <p:txBody>
          <a:bodyPr>
            <a:normAutofit fontScale="32500" lnSpcReduction="20000"/>
          </a:bodyPr>
          <a:lstStyle/>
          <a:p>
            <a:r>
              <a:rPr lang="en-US" sz="7400" dirty="0"/>
              <a:t>Rebellion of Korah (Num 16)</a:t>
            </a:r>
          </a:p>
          <a:p>
            <a:pPr lvl="1"/>
            <a:r>
              <a:rPr lang="en-US" sz="6200" dirty="0"/>
              <a:t>“</a:t>
            </a:r>
            <a:r>
              <a:rPr lang="en-US" sz="6200" b="1" i="1" dirty="0">
                <a:solidFill>
                  <a:srgbClr val="FF0000"/>
                </a:solidFill>
              </a:rPr>
              <a:t>You [Korah] take too much upon yourself</a:t>
            </a:r>
            <a:r>
              <a:rPr lang="en-US" sz="6200" dirty="0"/>
              <a:t>”</a:t>
            </a:r>
          </a:p>
          <a:p>
            <a:pPr lvl="1"/>
            <a:r>
              <a:rPr lang="en-US" sz="6200" dirty="0"/>
              <a:t>"By this you shall know that the Lord has sent me to do all these works, for </a:t>
            </a:r>
            <a:r>
              <a:rPr lang="en-US" sz="6200" b="1" i="1" dirty="0">
                <a:solidFill>
                  <a:srgbClr val="0070C0"/>
                </a:solidFill>
              </a:rPr>
              <a:t>I have not done them of my own will</a:t>
            </a:r>
            <a:r>
              <a:rPr lang="en-US" sz="6200" dirty="0"/>
              <a:t>. “</a:t>
            </a:r>
          </a:p>
          <a:p>
            <a:endParaRPr lang="en-US" sz="6200" dirty="0"/>
          </a:p>
          <a:p>
            <a:r>
              <a:rPr lang="en-US" sz="7400" dirty="0"/>
              <a:t>Moses strikes the rock (Num 20)</a:t>
            </a:r>
          </a:p>
          <a:p>
            <a:pPr lvl="1"/>
            <a:r>
              <a:rPr lang="en-US" sz="6200" dirty="0"/>
              <a:t>"</a:t>
            </a:r>
            <a:r>
              <a:rPr lang="en-US" sz="6200" b="1" i="1" dirty="0">
                <a:solidFill>
                  <a:srgbClr val="FF0000"/>
                </a:solidFill>
              </a:rPr>
              <a:t>Because</a:t>
            </a:r>
            <a:r>
              <a:rPr lang="en-US" sz="6200" dirty="0"/>
              <a:t> </a:t>
            </a:r>
            <a:r>
              <a:rPr lang="en-US" sz="6200" b="1" i="1" dirty="0">
                <a:solidFill>
                  <a:srgbClr val="FF0000"/>
                </a:solidFill>
              </a:rPr>
              <a:t>you did not believe Me, to hallow Me in the eyes of the children of Israel</a:t>
            </a:r>
            <a:r>
              <a:rPr lang="en-US" sz="6200" dirty="0"/>
              <a:t>, therefore you shall not bring this assembly into the land which I have given them."</a:t>
            </a:r>
          </a:p>
          <a:p>
            <a:pPr lvl="1"/>
            <a:endParaRPr lang="en-US" sz="6200" dirty="0"/>
          </a:p>
          <a:p>
            <a:r>
              <a:rPr lang="en-US" sz="7400" dirty="0"/>
              <a:t>The greatest commandment (</a:t>
            </a:r>
            <a:r>
              <a:rPr lang="en-US" sz="7400" dirty="0" err="1"/>
              <a:t>Deut</a:t>
            </a:r>
            <a:r>
              <a:rPr lang="en-US" sz="7400" dirty="0"/>
              <a:t> 6) / Circumcise your hearts (</a:t>
            </a:r>
            <a:r>
              <a:rPr lang="en-US" sz="7400" dirty="0" err="1"/>
              <a:t>Deut</a:t>
            </a:r>
            <a:r>
              <a:rPr lang="en-US" sz="7400" dirty="0"/>
              <a:t> 10)</a:t>
            </a:r>
          </a:p>
          <a:p>
            <a:pPr lvl="1"/>
            <a:r>
              <a:rPr lang="en-US" sz="6200" dirty="0"/>
              <a:t>"Hear, O Israel: The Lord our God, the Lord is one!  </a:t>
            </a:r>
            <a:r>
              <a:rPr lang="en-US" sz="6200" b="1" i="1" dirty="0">
                <a:solidFill>
                  <a:srgbClr val="0070C0"/>
                </a:solidFill>
              </a:rPr>
              <a:t>You shall love the Lord your God with all your heart, with all your soul, and with all your strength</a:t>
            </a:r>
            <a:r>
              <a:rPr lang="en-US" sz="6200" dirty="0"/>
              <a:t>. </a:t>
            </a:r>
          </a:p>
          <a:p>
            <a:pPr lvl="1"/>
            <a:r>
              <a:rPr lang="en-US" sz="6200" dirty="0"/>
              <a:t>“</a:t>
            </a:r>
            <a:r>
              <a:rPr lang="en-US" sz="6200" b="1" i="1" dirty="0">
                <a:solidFill>
                  <a:srgbClr val="0070C0"/>
                </a:solidFill>
              </a:rPr>
              <a:t>Therefore circumcise the foreskin of your heart, and be stiff-necked no longer</a:t>
            </a:r>
            <a:r>
              <a:rPr lang="en-US" sz="6200" dirty="0"/>
              <a:t>.”</a:t>
            </a:r>
          </a:p>
        </p:txBody>
      </p:sp>
    </p:spTree>
    <p:extLst>
      <p:ext uri="{BB962C8B-B14F-4D97-AF65-F5344CB8AC3E}">
        <p14:creationId xmlns:p14="http://schemas.microsoft.com/office/powerpoint/2010/main" val="21811985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3">
                                            <p:txEl>
                                              <p:pRg st="8" end="8"/>
                                            </p:txEl>
                                          </p:spTgt>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65F4FC-88D6-4026-90E6-22964224F651}"/>
              </a:ext>
            </a:extLst>
          </p:cNvPr>
          <p:cNvSpPr>
            <a:spLocks noGrp="1"/>
          </p:cNvSpPr>
          <p:nvPr>
            <p:ph type="title"/>
          </p:nvPr>
        </p:nvSpPr>
        <p:spPr/>
        <p:txBody>
          <a:bodyPr/>
          <a:lstStyle/>
          <a:p>
            <a:r>
              <a:rPr lang="en-US" dirty="0"/>
              <a:t>Leading us to Christ</a:t>
            </a:r>
          </a:p>
        </p:txBody>
      </p:sp>
      <p:sp>
        <p:nvSpPr>
          <p:cNvPr id="3" name="Content Placeholder 2">
            <a:extLst>
              <a:ext uri="{FF2B5EF4-FFF2-40B4-BE49-F238E27FC236}">
                <a16:creationId xmlns:a16="http://schemas.microsoft.com/office/drawing/2014/main" id="{4D45D73D-9CEB-42E6-A341-299CCFE04433}"/>
              </a:ext>
            </a:extLst>
          </p:cNvPr>
          <p:cNvSpPr>
            <a:spLocks noGrp="1"/>
          </p:cNvSpPr>
          <p:nvPr>
            <p:ph idx="1"/>
          </p:nvPr>
        </p:nvSpPr>
        <p:spPr>
          <a:xfrm>
            <a:off x="457200" y="1600200"/>
            <a:ext cx="8229600" cy="5105400"/>
          </a:xfrm>
        </p:spPr>
        <p:txBody>
          <a:bodyPr>
            <a:normAutofit/>
          </a:bodyPr>
          <a:lstStyle/>
          <a:p>
            <a:r>
              <a:rPr lang="en-US" dirty="0"/>
              <a:t>Brass serpent</a:t>
            </a:r>
          </a:p>
          <a:p>
            <a:pPr lvl="1"/>
            <a:r>
              <a:rPr lang="en-US" dirty="0"/>
              <a:t>John 3:14-15.  And </a:t>
            </a:r>
            <a:r>
              <a:rPr lang="en-US" b="1" i="1" dirty="0">
                <a:solidFill>
                  <a:srgbClr val="0070C0"/>
                </a:solidFill>
              </a:rPr>
              <a:t>as Moses lifted up the serpent in the wilderness, even so must the Son of Man be lifted up</a:t>
            </a:r>
            <a:r>
              <a:rPr lang="en-US" dirty="0"/>
              <a:t>,  15 that whoever believes in Him should not perish but have eternal life.</a:t>
            </a:r>
          </a:p>
          <a:p>
            <a:endParaRPr lang="en-US" dirty="0"/>
          </a:p>
          <a:p>
            <a:r>
              <a:rPr lang="en-US" dirty="0"/>
              <a:t>Moses led God’s people away from slavery in Egypt, Jesus leads God’s people away from slavery to sin</a:t>
            </a:r>
          </a:p>
        </p:txBody>
      </p:sp>
    </p:spTree>
    <p:extLst>
      <p:ext uri="{BB962C8B-B14F-4D97-AF65-F5344CB8AC3E}">
        <p14:creationId xmlns:p14="http://schemas.microsoft.com/office/powerpoint/2010/main" val="8738012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0" end="0"/>
                                            </p:txEl>
                                          </p:spTgt>
                                        </p:tgtEl>
                                        <p:attrNameLst>
                                          <p:attrName>ppt_c</p:attrName>
                                        </p:attrNameLst>
                                      </p:cBhvr>
                                      <p:to>
                                        <a:schemeClr val="bg2"/>
                                      </p:to>
                                    </p:animClr>
                                  </p:sub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1" end="1"/>
                                            </p:txEl>
                                          </p:spTgt>
                                        </p:tgtEl>
                                        <p:attrNameLst>
                                          <p:attrName>ppt_c</p:attrName>
                                        </p:attrNameLst>
                                      </p:cBhvr>
                                      <p:to>
                                        <a:schemeClr val="bg2"/>
                                      </p:to>
                                    </p:animClr>
                                  </p:sub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3" end="3"/>
                                            </p:txEl>
                                          </p:spTgt>
                                        </p:tgtEl>
                                        <p:attrNameLst>
                                          <p:attrName>ppt_c</p:attrName>
                                        </p:attrNameLst>
                                      </p:cBhvr>
                                      <p:to>
                                        <a:schemeClr val="bg2"/>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2C0729F1-9AFA-4E9A-B63D-371689AA4F41}"/>
              </a:ext>
            </a:extLst>
          </p:cNvPr>
          <p:cNvSpPr>
            <a:spLocks noGrp="1"/>
          </p:cNvSpPr>
          <p:nvPr>
            <p:ph type="title"/>
          </p:nvPr>
        </p:nvSpPr>
        <p:spPr/>
        <p:txBody>
          <a:bodyPr/>
          <a:lstStyle/>
          <a:p>
            <a:r>
              <a:rPr lang="en-US" dirty="0"/>
              <a:t>The Law</a:t>
            </a:r>
          </a:p>
        </p:txBody>
      </p:sp>
      <p:sp>
        <p:nvSpPr>
          <p:cNvPr id="5" name="Text Placeholder 4">
            <a:extLst>
              <a:ext uri="{FF2B5EF4-FFF2-40B4-BE49-F238E27FC236}">
                <a16:creationId xmlns:a16="http://schemas.microsoft.com/office/drawing/2014/main" id="{CC66DF4E-0337-415E-AF7E-8BD531F476E6}"/>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101173434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11899</TotalTime>
  <Words>2034</Words>
  <Application>Microsoft Office PowerPoint</Application>
  <PresentationFormat>On-screen Show (4:3)</PresentationFormat>
  <Paragraphs>275</Paragraphs>
  <Slides>26</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26</vt:i4>
      </vt:variant>
    </vt:vector>
  </HeadingPairs>
  <TitlesOfParts>
    <vt:vector size="30" baseType="lpstr">
      <vt:lpstr>Arial</vt:lpstr>
      <vt:lpstr>Calibri</vt:lpstr>
      <vt:lpstr>Symbol</vt:lpstr>
      <vt:lpstr>Office Theme</vt:lpstr>
      <vt:lpstr>PowerPoint Presentation</vt:lpstr>
      <vt:lpstr>Structure of the Old Testament</vt:lpstr>
      <vt:lpstr>Summary of OT Bible Chronology (In Round Numbers)</vt:lpstr>
      <vt:lpstr>Map of the Exodus</vt:lpstr>
      <vt:lpstr>Outline of the Exodus</vt:lpstr>
      <vt:lpstr>Key Personalities</vt:lpstr>
      <vt:lpstr>Focus Events</vt:lpstr>
      <vt:lpstr>Leading us to Christ</vt:lpstr>
      <vt:lpstr>The Law</vt:lpstr>
      <vt:lpstr>Summary of The OT Law</vt:lpstr>
      <vt:lpstr>Key Teachings (1)</vt:lpstr>
      <vt:lpstr>Key Teachings (2)</vt:lpstr>
      <vt:lpstr>34 Categories (1)</vt:lpstr>
      <vt:lpstr>34 Categories (2)</vt:lpstr>
      <vt:lpstr>34 Categories (3)</vt:lpstr>
      <vt:lpstr>OT Law Jeopardy</vt:lpstr>
      <vt:lpstr>Categories</vt:lpstr>
      <vt:lpstr>NT Teachings (1)</vt:lpstr>
      <vt:lpstr>NT Teachings (2)</vt:lpstr>
      <vt:lpstr>Leading Us to Christ</vt:lpstr>
      <vt:lpstr>PowerPoint Presentation</vt:lpstr>
      <vt:lpstr>Thanks</vt:lpstr>
      <vt:lpstr>Backup Material</vt:lpstr>
      <vt:lpstr>Key Personalities and Events</vt:lpstr>
      <vt:lpstr>Leading us to Christ</vt:lpstr>
      <vt:lpstr>Leading us to Christ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Rick</dc:creator>
  <cp:lastModifiedBy>Robert McDonald</cp:lastModifiedBy>
  <cp:revision>82</cp:revision>
  <cp:lastPrinted>2021-12-15T05:18:25Z</cp:lastPrinted>
  <dcterms:created xsi:type="dcterms:W3CDTF">2015-10-04T02:44:57Z</dcterms:created>
  <dcterms:modified xsi:type="dcterms:W3CDTF">2021-12-15T23:11:49Z</dcterms:modified>
</cp:coreProperties>
</file>