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21" r:id="rId3"/>
    <p:sldId id="334" r:id="rId4"/>
    <p:sldId id="346" r:id="rId5"/>
    <p:sldId id="347" r:id="rId6"/>
    <p:sldId id="348" r:id="rId7"/>
    <p:sldId id="357" r:id="rId8"/>
    <p:sldId id="325" r:id="rId9"/>
    <p:sldId id="353" r:id="rId10"/>
    <p:sldId id="349" r:id="rId11"/>
    <p:sldId id="350" r:id="rId12"/>
    <p:sldId id="351" r:id="rId13"/>
    <p:sldId id="352" r:id="rId14"/>
    <p:sldId id="354" r:id="rId15"/>
    <p:sldId id="358" r:id="rId16"/>
    <p:sldId id="329" r:id="rId17"/>
    <p:sldId id="340" r:id="rId18"/>
    <p:sldId id="356" r:id="rId19"/>
    <p:sldId id="316" r:id="rId20"/>
    <p:sldId id="315" r:id="rId21"/>
    <p:sldId id="355"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9EDF4"/>
    <a:srgbClr val="4F81BD"/>
    <a:srgbClr val="33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3955" autoAdjust="0"/>
  </p:normalViewPr>
  <p:slideViewPr>
    <p:cSldViewPr>
      <p:cViewPr varScale="1">
        <p:scale>
          <a:sx n="82" d="100"/>
          <a:sy n="82" d="100"/>
        </p:scale>
        <p:origin x="9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7A9BCAC-69C0-474A-8C72-33C31E5BE219}" type="datetimeFigureOut">
              <a:rPr lang="en-US" smtClean="0"/>
              <a:t>1/1/2022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92D14A-4F89-437E-B0B5-628632202710}" type="slidenum">
              <a:rPr lang="en-US" smtClean="0"/>
              <a:t>‹#›</a:t>
            </a:fld>
            <a:endParaRPr lang="en-US"/>
          </a:p>
        </p:txBody>
      </p:sp>
    </p:spTree>
    <p:extLst>
      <p:ext uri="{BB962C8B-B14F-4D97-AF65-F5344CB8AC3E}">
        <p14:creationId xmlns:p14="http://schemas.microsoft.com/office/powerpoint/2010/main" val="35772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4AF600-FD88-4206-B796-C4C2F19145D5}"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003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26970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7132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7017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F600-FD88-4206-B796-C4C2F19145D5}"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7049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AF600-FD88-4206-B796-C4C2F19145D5}"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6181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AF600-FD88-4206-B796-C4C2F19145D5}" type="datetimeFigureOut">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32309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AF600-FD88-4206-B796-C4C2F19145D5}" type="datetimeFigureOut">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87951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F600-FD88-4206-B796-C4C2F19145D5}" type="datetimeFigureOut">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59701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8441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6087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AF600-FD88-4206-B796-C4C2F19145D5}" type="datetimeFigureOut">
              <a:rPr lang="en-US" smtClean="0"/>
              <a:t>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6456B-4E98-49F3-851D-A088FB51D965}" type="slidenum">
              <a:rPr lang="en-US" smtClean="0"/>
              <a:t>‹#›</a:t>
            </a:fld>
            <a:endParaRPr lang="en-US"/>
          </a:p>
        </p:txBody>
      </p:sp>
    </p:spTree>
    <p:extLst>
      <p:ext uri="{BB962C8B-B14F-4D97-AF65-F5344CB8AC3E}">
        <p14:creationId xmlns:p14="http://schemas.microsoft.com/office/powerpoint/2010/main" val="124704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4864" y="5319026"/>
            <a:ext cx="5994272" cy="1969770"/>
          </a:xfrm>
          <a:prstGeom prst="rect">
            <a:avLst/>
          </a:prstGeom>
          <a:noFill/>
        </p:spPr>
        <p:txBody>
          <a:bodyPr wrap="square" rtlCol="0">
            <a:spAutoFit/>
          </a:bodyPr>
          <a:lstStyle/>
          <a:p>
            <a:pPr algn="ctr"/>
            <a:r>
              <a:rPr lang="en-US" sz="3200" b="1" i="1" dirty="0"/>
              <a:t>Old Testament Survey</a:t>
            </a:r>
          </a:p>
          <a:p>
            <a:pPr algn="ctr"/>
            <a:r>
              <a:rPr lang="en-US" b="1" i="1" dirty="0"/>
              <a:t>Lesson 9:  The Divided Kingdom – Judah</a:t>
            </a:r>
          </a:p>
          <a:p>
            <a:pPr algn="ctr"/>
            <a:endParaRPr lang="en-US" b="1" i="1" dirty="0"/>
          </a:p>
          <a:p>
            <a:pPr algn="ctr"/>
            <a:r>
              <a:rPr lang="en-US" b="1" i="1" dirty="0"/>
              <a:t>“….our tutor to bring us to Christ” (Gal 3:24)</a:t>
            </a:r>
          </a:p>
          <a:p>
            <a:pPr algn="ctr"/>
            <a:endParaRPr lang="en-US" b="1" i="1" dirty="0"/>
          </a:p>
          <a:p>
            <a:endParaRPr lang="en-US" dirty="0"/>
          </a:p>
        </p:txBody>
      </p:sp>
      <p:pic>
        <p:nvPicPr>
          <p:cNvPr id="2" name="Picture 1">
            <a:extLst>
              <a:ext uri="{FF2B5EF4-FFF2-40B4-BE49-F238E27FC236}">
                <a16:creationId xmlns:a16="http://schemas.microsoft.com/office/drawing/2014/main" id="{CF98E475-F258-4EB8-89B6-D03A693E908A}"/>
              </a:ext>
            </a:extLst>
          </p:cNvPr>
          <p:cNvPicPr>
            <a:picLocks noChangeAspect="1"/>
          </p:cNvPicPr>
          <p:nvPr/>
        </p:nvPicPr>
        <p:blipFill>
          <a:blip r:embed="rId2"/>
          <a:stretch>
            <a:fillRect/>
          </a:stretch>
        </p:blipFill>
        <p:spPr>
          <a:xfrm>
            <a:off x="152400" y="71438"/>
            <a:ext cx="4343400" cy="2443162"/>
          </a:xfrm>
          <a:prstGeom prst="rect">
            <a:avLst/>
          </a:prstGeom>
        </p:spPr>
      </p:pic>
      <p:pic>
        <p:nvPicPr>
          <p:cNvPr id="7" name="Picture 6">
            <a:extLst>
              <a:ext uri="{FF2B5EF4-FFF2-40B4-BE49-F238E27FC236}">
                <a16:creationId xmlns:a16="http://schemas.microsoft.com/office/drawing/2014/main" id="{F8058F86-1CBA-4D17-9F0F-34E02503267D}"/>
              </a:ext>
            </a:extLst>
          </p:cNvPr>
          <p:cNvPicPr>
            <a:picLocks noChangeAspect="1"/>
          </p:cNvPicPr>
          <p:nvPr/>
        </p:nvPicPr>
        <p:blipFill>
          <a:blip r:embed="rId3"/>
          <a:stretch>
            <a:fillRect/>
          </a:stretch>
        </p:blipFill>
        <p:spPr>
          <a:xfrm>
            <a:off x="725471" y="2763642"/>
            <a:ext cx="3197258" cy="2555384"/>
          </a:xfrm>
          <a:prstGeom prst="rect">
            <a:avLst/>
          </a:prstGeom>
        </p:spPr>
      </p:pic>
      <p:pic>
        <p:nvPicPr>
          <p:cNvPr id="8" name="Picture 7">
            <a:extLst>
              <a:ext uri="{FF2B5EF4-FFF2-40B4-BE49-F238E27FC236}">
                <a16:creationId xmlns:a16="http://schemas.microsoft.com/office/drawing/2014/main" id="{80F3B681-DEF4-4CB1-8E59-B61873E288B7}"/>
              </a:ext>
            </a:extLst>
          </p:cNvPr>
          <p:cNvPicPr>
            <a:picLocks noChangeAspect="1"/>
          </p:cNvPicPr>
          <p:nvPr/>
        </p:nvPicPr>
        <p:blipFill>
          <a:blip r:embed="rId4"/>
          <a:stretch>
            <a:fillRect/>
          </a:stretch>
        </p:blipFill>
        <p:spPr>
          <a:xfrm>
            <a:off x="5445274" y="2763642"/>
            <a:ext cx="2758798" cy="2555384"/>
          </a:xfrm>
          <a:prstGeom prst="rect">
            <a:avLst/>
          </a:prstGeom>
        </p:spPr>
      </p:pic>
      <p:pic>
        <p:nvPicPr>
          <p:cNvPr id="9" name="Picture 8">
            <a:extLst>
              <a:ext uri="{FF2B5EF4-FFF2-40B4-BE49-F238E27FC236}">
                <a16:creationId xmlns:a16="http://schemas.microsoft.com/office/drawing/2014/main" id="{84580AD2-C8EC-4FAF-8769-0327C5C74599}"/>
              </a:ext>
            </a:extLst>
          </p:cNvPr>
          <p:cNvPicPr>
            <a:picLocks noChangeAspect="1"/>
          </p:cNvPicPr>
          <p:nvPr/>
        </p:nvPicPr>
        <p:blipFill>
          <a:blip r:embed="rId5"/>
          <a:stretch>
            <a:fillRect/>
          </a:stretch>
        </p:blipFill>
        <p:spPr>
          <a:xfrm>
            <a:off x="4648202" y="57296"/>
            <a:ext cx="4368540" cy="2457304"/>
          </a:xfrm>
          <a:prstGeom prst="rect">
            <a:avLst/>
          </a:prstGeom>
        </p:spPr>
      </p:pic>
    </p:spTree>
    <p:extLst>
      <p:ext uri="{BB962C8B-B14F-4D97-AF65-F5344CB8AC3E}">
        <p14:creationId xmlns:p14="http://schemas.microsoft.com/office/powerpoint/2010/main" val="24575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B266-BD4C-4DF0-BAC7-A548E93B8825}"/>
              </a:ext>
            </a:extLst>
          </p:cNvPr>
          <p:cNvSpPr>
            <a:spLocks noGrp="1"/>
          </p:cNvSpPr>
          <p:nvPr>
            <p:ph type="title"/>
          </p:nvPr>
        </p:nvSpPr>
        <p:spPr>
          <a:xfrm>
            <a:off x="481553" y="0"/>
            <a:ext cx="8229600" cy="1143000"/>
          </a:xfrm>
        </p:spPr>
        <p:txBody>
          <a:bodyPr>
            <a:normAutofit fontScale="90000"/>
          </a:bodyPr>
          <a:lstStyle/>
          <a:p>
            <a:r>
              <a:rPr lang="en-US" dirty="0"/>
              <a:t>Kings of Judah (Divided Kingdom) (1)</a:t>
            </a:r>
          </a:p>
        </p:txBody>
      </p:sp>
      <p:graphicFrame>
        <p:nvGraphicFramePr>
          <p:cNvPr id="4" name="Table 4">
            <a:extLst>
              <a:ext uri="{FF2B5EF4-FFF2-40B4-BE49-F238E27FC236}">
                <a16:creationId xmlns:a16="http://schemas.microsoft.com/office/drawing/2014/main" id="{91ED3497-4489-49DA-8774-AE423663C172}"/>
              </a:ext>
            </a:extLst>
          </p:cNvPr>
          <p:cNvGraphicFramePr>
            <a:graphicFrameLocks noGrp="1"/>
          </p:cNvGraphicFramePr>
          <p:nvPr>
            <p:ph idx="1"/>
            <p:extLst>
              <p:ext uri="{D42A27DB-BD31-4B8C-83A1-F6EECF244321}">
                <p14:modId xmlns:p14="http://schemas.microsoft.com/office/powerpoint/2010/main" val="1375563053"/>
              </p:ext>
            </p:extLst>
          </p:nvPr>
        </p:nvGraphicFramePr>
        <p:xfrm>
          <a:off x="152400" y="914400"/>
          <a:ext cx="8839199" cy="4612640"/>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766568451"/>
                    </a:ext>
                  </a:extLst>
                </a:gridCol>
                <a:gridCol w="818444">
                  <a:extLst>
                    <a:ext uri="{9D8B030D-6E8A-4147-A177-3AD203B41FA5}">
                      <a16:colId xmlns:a16="http://schemas.microsoft.com/office/drawing/2014/main" val="1733155469"/>
                    </a:ext>
                  </a:extLst>
                </a:gridCol>
                <a:gridCol w="654756">
                  <a:extLst>
                    <a:ext uri="{9D8B030D-6E8A-4147-A177-3AD203B41FA5}">
                      <a16:colId xmlns:a16="http://schemas.microsoft.com/office/drawing/2014/main" val="536357784"/>
                    </a:ext>
                  </a:extLst>
                </a:gridCol>
                <a:gridCol w="900289">
                  <a:extLst>
                    <a:ext uri="{9D8B030D-6E8A-4147-A177-3AD203B41FA5}">
                      <a16:colId xmlns:a16="http://schemas.microsoft.com/office/drawing/2014/main" val="3169510202"/>
                    </a:ext>
                  </a:extLst>
                </a:gridCol>
                <a:gridCol w="1145822">
                  <a:extLst>
                    <a:ext uri="{9D8B030D-6E8A-4147-A177-3AD203B41FA5}">
                      <a16:colId xmlns:a16="http://schemas.microsoft.com/office/drawing/2014/main" val="3837697629"/>
                    </a:ext>
                  </a:extLst>
                </a:gridCol>
                <a:gridCol w="3846688">
                  <a:extLst>
                    <a:ext uri="{9D8B030D-6E8A-4147-A177-3AD203B41FA5}">
                      <a16:colId xmlns:a16="http://schemas.microsoft.com/office/drawing/2014/main" val="2786430240"/>
                    </a:ext>
                  </a:extLst>
                </a:gridCol>
              </a:tblGrid>
              <a:tr h="370840">
                <a:tc>
                  <a:txBody>
                    <a:bodyPr/>
                    <a:lstStyle/>
                    <a:p>
                      <a:r>
                        <a:rPr lang="en-US" dirty="0"/>
                        <a:t>Name</a:t>
                      </a:r>
                    </a:p>
                  </a:txBody>
                  <a:tcPr/>
                </a:tc>
                <a:tc>
                  <a:txBody>
                    <a:bodyPr/>
                    <a:lstStyle/>
                    <a:p>
                      <a:pPr algn="ctr"/>
                      <a:r>
                        <a:rPr lang="en-US" dirty="0"/>
                        <a:t>~Start</a:t>
                      </a:r>
                    </a:p>
                    <a:p>
                      <a:pPr algn="ctr"/>
                      <a:r>
                        <a:rPr lang="en-US" dirty="0"/>
                        <a:t>(BC)</a:t>
                      </a:r>
                    </a:p>
                  </a:txBody>
                  <a:tcPr/>
                </a:tc>
                <a:tc>
                  <a:txBody>
                    <a:bodyPr/>
                    <a:lstStyle/>
                    <a:p>
                      <a:pPr algn="ctr"/>
                      <a:r>
                        <a:rPr lang="en-US" dirty="0"/>
                        <a:t>Age</a:t>
                      </a:r>
                    </a:p>
                  </a:txBody>
                  <a:tcPr/>
                </a:tc>
                <a:tc>
                  <a:txBody>
                    <a:bodyPr/>
                    <a:lstStyle/>
                    <a:p>
                      <a:pPr algn="ctr"/>
                      <a:r>
                        <a:rPr lang="en-US" dirty="0"/>
                        <a:t>Reigns</a:t>
                      </a:r>
                    </a:p>
                  </a:txBody>
                  <a:tcPr/>
                </a:tc>
                <a:tc>
                  <a:txBody>
                    <a:bodyPr/>
                    <a:lstStyle/>
                    <a:p>
                      <a:pPr algn="ctr"/>
                      <a:r>
                        <a:rPr lang="en-US" dirty="0"/>
                        <a:t>Faithful?</a:t>
                      </a:r>
                    </a:p>
                  </a:txBody>
                  <a:tcPr/>
                </a:tc>
                <a:tc>
                  <a:txBody>
                    <a:bodyPr/>
                    <a:lstStyle/>
                    <a:p>
                      <a:r>
                        <a:rPr lang="en-US" dirty="0"/>
                        <a:t>Key Comments</a:t>
                      </a:r>
                    </a:p>
                  </a:txBody>
                  <a:tcPr/>
                </a:tc>
                <a:extLst>
                  <a:ext uri="{0D108BD9-81ED-4DB2-BD59-A6C34878D82A}">
                    <a16:rowId xmlns:a16="http://schemas.microsoft.com/office/drawing/2014/main" val="2008067318"/>
                  </a:ext>
                </a:extLst>
              </a:tr>
              <a:tr h="370840">
                <a:tc>
                  <a:txBody>
                    <a:bodyPr/>
                    <a:lstStyle/>
                    <a:p>
                      <a:r>
                        <a:rPr lang="en-US" dirty="0"/>
                        <a:t>Rehoboam</a:t>
                      </a:r>
                    </a:p>
                  </a:txBody>
                  <a:tcPr/>
                </a:tc>
                <a:tc>
                  <a:txBody>
                    <a:bodyPr/>
                    <a:lstStyle/>
                    <a:p>
                      <a:pPr algn="ctr"/>
                      <a:r>
                        <a:rPr lang="en-US" dirty="0"/>
                        <a:t>931</a:t>
                      </a:r>
                    </a:p>
                  </a:txBody>
                  <a:tcPr/>
                </a:tc>
                <a:tc>
                  <a:txBody>
                    <a:bodyPr/>
                    <a:lstStyle/>
                    <a:p>
                      <a:pPr algn="ctr"/>
                      <a:r>
                        <a:rPr lang="en-US" dirty="0"/>
                        <a:t>49</a:t>
                      </a:r>
                    </a:p>
                  </a:txBody>
                  <a:tcPr/>
                </a:tc>
                <a:tc>
                  <a:txBody>
                    <a:bodyPr/>
                    <a:lstStyle/>
                    <a:p>
                      <a:pPr algn="ctr"/>
                      <a:r>
                        <a:rPr lang="en-US" dirty="0"/>
                        <a:t>17</a:t>
                      </a:r>
                    </a:p>
                  </a:txBody>
                  <a:tcPr/>
                </a:tc>
                <a:tc>
                  <a:txBody>
                    <a:bodyPr/>
                    <a:lstStyle/>
                    <a:p>
                      <a:pPr algn="ctr"/>
                      <a:r>
                        <a:rPr lang="en-US" dirty="0"/>
                        <a:t>No</a:t>
                      </a:r>
                    </a:p>
                  </a:txBody>
                  <a:tcPr/>
                </a:tc>
                <a:tc>
                  <a:txBody>
                    <a:bodyPr/>
                    <a:lstStyle/>
                    <a:p>
                      <a:r>
                        <a:rPr lang="en-US" dirty="0"/>
                        <a:t>Forsook the law</a:t>
                      </a:r>
                    </a:p>
                  </a:txBody>
                  <a:tcPr/>
                </a:tc>
                <a:extLst>
                  <a:ext uri="{0D108BD9-81ED-4DB2-BD59-A6C34878D82A}">
                    <a16:rowId xmlns:a16="http://schemas.microsoft.com/office/drawing/2014/main" val="4183469405"/>
                  </a:ext>
                </a:extLst>
              </a:tr>
              <a:tr h="370840">
                <a:tc>
                  <a:txBody>
                    <a:bodyPr/>
                    <a:lstStyle/>
                    <a:p>
                      <a:r>
                        <a:rPr lang="en-US" dirty="0" err="1"/>
                        <a:t>Abijam</a:t>
                      </a:r>
                      <a:endParaRPr lang="en-US" dirty="0"/>
                    </a:p>
                  </a:txBody>
                  <a:tcPr/>
                </a:tc>
                <a:tc>
                  <a:txBody>
                    <a:bodyPr/>
                    <a:lstStyle/>
                    <a:p>
                      <a:pPr algn="ctr"/>
                      <a:r>
                        <a:rPr lang="en-US" dirty="0"/>
                        <a:t>915</a:t>
                      </a:r>
                    </a:p>
                  </a:txBody>
                  <a:tcPr/>
                </a:tc>
                <a:tc>
                  <a:txBody>
                    <a:bodyPr/>
                    <a:lstStyle/>
                    <a:p>
                      <a:pPr algn="ctr"/>
                      <a:r>
                        <a:rPr lang="en-US" dirty="0"/>
                        <a:t>--</a:t>
                      </a:r>
                    </a:p>
                  </a:txBody>
                  <a:tcPr/>
                </a:tc>
                <a:tc>
                  <a:txBody>
                    <a:bodyPr/>
                    <a:lstStyle/>
                    <a:p>
                      <a:pPr algn="ctr"/>
                      <a:r>
                        <a:rPr lang="en-US" dirty="0"/>
                        <a:t>3</a:t>
                      </a:r>
                    </a:p>
                  </a:txBody>
                  <a:tcPr/>
                </a:tc>
                <a:tc>
                  <a:txBody>
                    <a:bodyPr/>
                    <a:lstStyle/>
                    <a:p>
                      <a:pPr algn="ctr"/>
                      <a:r>
                        <a:rPr lang="en-US" dirty="0"/>
                        <a:t>No</a:t>
                      </a:r>
                    </a:p>
                  </a:txBody>
                  <a:tcPr/>
                </a:tc>
                <a:tc>
                  <a:txBody>
                    <a:bodyPr/>
                    <a:lstStyle/>
                    <a:p>
                      <a:r>
                        <a:rPr lang="en-US" dirty="0"/>
                        <a:t>Heart not loyal to the Lord his God</a:t>
                      </a:r>
                    </a:p>
                  </a:txBody>
                  <a:tcPr/>
                </a:tc>
                <a:extLst>
                  <a:ext uri="{0D108BD9-81ED-4DB2-BD59-A6C34878D82A}">
                    <a16:rowId xmlns:a16="http://schemas.microsoft.com/office/drawing/2014/main" val="1399258347"/>
                  </a:ext>
                </a:extLst>
              </a:tr>
              <a:tr h="370840">
                <a:tc>
                  <a:txBody>
                    <a:bodyPr/>
                    <a:lstStyle/>
                    <a:p>
                      <a:r>
                        <a:rPr lang="en-US" dirty="0"/>
                        <a:t>Asa</a:t>
                      </a:r>
                    </a:p>
                  </a:txBody>
                  <a:tcPr/>
                </a:tc>
                <a:tc>
                  <a:txBody>
                    <a:bodyPr/>
                    <a:lstStyle/>
                    <a:p>
                      <a:pPr algn="ctr"/>
                      <a:r>
                        <a:rPr lang="en-US" dirty="0"/>
                        <a:t>913</a:t>
                      </a:r>
                    </a:p>
                  </a:txBody>
                  <a:tcPr/>
                </a:tc>
                <a:tc>
                  <a:txBody>
                    <a:bodyPr/>
                    <a:lstStyle/>
                    <a:p>
                      <a:pPr algn="ctr"/>
                      <a:r>
                        <a:rPr lang="en-US" dirty="0"/>
                        <a:t>--</a:t>
                      </a:r>
                    </a:p>
                  </a:txBody>
                  <a:tcPr/>
                </a:tc>
                <a:tc>
                  <a:txBody>
                    <a:bodyPr/>
                    <a:lstStyle/>
                    <a:p>
                      <a:pPr algn="ctr"/>
                      <a:r>
                        <a:rPr lang="en-US" dirty="0"/>
                        <a:t>41</a:t>
                      </a:r>
                    </a:p>
                  </a:txBody>
                  <a:tcPr/>
                </a:tc>
                <a:tc>
                  <a:txBody>
                    <a:bodyPr/>
                    <a:lstStyle/>
                    <a:p>
                      <a:pPr algn="ctr"/>
                      <a:r>
                        <a:rPr lang="en-US" dirty="0"/>
                        <a:t>Yes</a:t>
                      </a:r>
                    </a:p>
                  </a:txBody>
                  <a:tcPr/>
                </a:tc>
                <a:tc>
                  <a:txBody>
                    <a:bodyPr/>
                    <a:lstStyle/>
                    <a:p>
                      <a:r>
                        <a:rPr lang="en-US" dirty="0"/>
                        <a:t>Did what was good and right</a:t>
                      </a:r>
                    </a:p>
                  </a:txBody>
                  <a:tcPr/>
                </a:tc>
                <a:extLst>
                  <a:ext uri="{0D108BD9-81ED-4DB2-BD59-A6C34878D82A}">
                    <a16:rowId xmlns:a16="http://schemas.microsoft.com/office/drawing/2014/main" val="3799943770"/>
                  </a:ext>
                </a:extLst>
              </a:tr>
              <a:tr h="152400">
                <a:tc>
                  <a:txBody>
                    <a:bodyPr/>
                    <a:lstStyle/>
                    <a:p>
                      <a:r>
                        <a:rPr lang="en-US" dirty="0"/>
                        <a:t>Jehoshaphat</a:t>
                      </a:r>
                    </a:p>
                  </a:txBody>
                  <a:tcPr/>
                </a:tc>
                <a:tc>
                  <a:txBody>
                    <a:bodyPr/>
                    <a:lstStyle/>
                    <a:p>
                      <a:pPr algn="ctr"/>
                      <a:r>
                        <a:rPr lang="en-US" dirty="0"/>
                        <a:t>873</a:t>
                      </a:r>
                    </a:p>
                  </a:txBody>
                  <a:tcPr/>
                </a:tc>
                <a:tc>
                  <a:txBody>
                    <a:bodyPr/>
                    <a:lstStyle/>
                    <a:p>
                      <a:pPr algn="ctr"/>
                      <a:r>
                        <a:rPr lang="en-US" dirty="0"/>
                        <a:t>35</a:t>
                      </a:r>
                    </a:p>
                  </a:txBody>
                  <a:tcPr/>
                </a:tc>
                <a:tc>
                  <a:txBody>
                    <a:bodyPr/>
                    <a:lstStyle/>
                    <a:p>
                      <a:pPr algn="ctr"/>
                      <a:r>
                        <a:rPr lang="en-US" dirty="0"/>
                        <a:t>25</a:t>
                      </a:r>
                    </a:p>
                  </a:txBody>
                  <a:tcPr/>
                </a:tc>
                <a:tc>
                  <a:txBody>
                    <a:bodyPr/>
                    <a:lstStyle/>
                    <a:p>
                      <a:pPr algn="ctr"/>
                      <a:r>
                        <a:rPr lang="en-US" dirty="0"/>
                        <a:t>Yes</a:t>
                      </a:r>
                    </a:p>
                  </a:txBody>
                  <a:tcPr/>
                </a:tc>
                <a:tc>
                  <a:txBody>
                    <a:bodyPr/>
                    <a:lstStyle/>
                    <a:p>
                      <a:r>
                        <a:rPr lang="en-US" dirty="0"/>
                        <a:t>Sought the God of his father</a:t>
                      </a:r>
                    </a:p>
                  </a:txBody>
                  <a:tcPr/>
                </a:tc>
                <a:extLst>
                  <a:ext uri="{0D108BD9-81ED-4DB2-BD59-A6C34878D82A}">
                    <a16:rowId xmlns:a16="http://schemas.microsoft.com/office/drawing/2014/main" val="176572602"/>
                  </a:ext>
                </a:extLst>
              </a:tr>
              <a:tr h="370840">
                <a:tc>
                  <a:txBody>
                    <a:bodyPr/>
                    <a:lstStyle/>
                    <a:p>
                      <a:r>
                        <a:rPr lang="en-US" dirty="0" err="1"/>
                        <a:t>Jehoram</a:t>
                      </a:r>
                      <a:endParaRPr lang="en-US" dirty="0"/>
                    </a:p>
                  </a:txBody>
                  <a:tcPr/>
                </a:tc>
                <a:tc>
                  <a:txBody>
                    <a:bodyPr/>
                    <a:lstStyle/>
                    <a:p>
                      <a:pPr algn="ctr"/>
                      <a:r>
                        <a:rPr lang="en-US" dirty="0"/>
                        <a:t>849</a:t>
                      </a:r>
                    </a:p>
                  </a:txBody>
                  <a:tcPr/>
                </a:tc>
                <a:tc>
                  <a:txBody>
                    <a:bodyPr/>
                    <a:lstStyle/>
                    <a:p>
                      <a:pPr algn="ctr"/>
                      <a:r>
                        <a:rPr lang="en-US" dirty="0"/>
                        <a:t>32</a:t>
                      </a:r>
                    </a:p>
                  </a:txBody>
                  <a:tcPr/>
                </a:tc>
                <a:tc>
                  <a:txBody>
                    <a:bodyPr/>
                    <a:lstStyle/>
                    <a:p>
                      <a:pPr algn="ctr"/>
                      <a:r>
                        <a:rPr lang="en-US" dirty="0"/>
                        <a:t>8</a:t>
                      </a:r>
                    </a:p>
                  </a:txBody>
                  <a:tcPr/>
                </a:tc>
                <a:tc>
                  <a:txBody>
                    <a:bodyPr/>
                    <a:lstStyle/>
                    <a:p>
                      <a:pPr algn="ctr"/>
                      <a:r>
                        <a:rPr lang="en-US" dirty="0"/>
                        <a:t>No</a:t>
                      </a:r>
                    </a:p>
                  </a:txBody>
                  <a:tcPr/>
                </a:tc>
                <a:tc>
                  <a:txBody>
                    <a:bodyPr/>
                    <a:lstStyle/>
                    <a:p>
                      <a:r>
                        <a:rPr lang="en-US" dirty="0"/>
                        <a:t>Killed all his brothers, did evil</a:t>
                      </a:r>
                    </a:p>
                  </a:txBody>
                  <a:tcPr/>
                </a:tc>
                <a:extLst>
                  <a:ext uri="{0D108BD9-81ED-4DB2-BD59-A6C34878D82A}">
                    <a16:rowId xmlns:a16="http://schemas.microsoft.com/office/drawing/2014/main" val="1218761700"/>
                  </a:ext>
                </a:extLst>
              </a:tr>
              <a:tr h="370840">
                <a:tc>
                  <a:txBody>
                    <a:bodyPr/>
                    <a:lstStyle/>
                    <a:p>
                      <a:r>
                        <a:rPr lang="en-US" dirty="0"/>
                        <a:t>Ahaziah</a:t>
                      </a:r>
                    </a:p>
                  </a:txBody>
                  <a:tcPr/>
                </a:tc>
                <a:tc>
                  <a:txBody>
                    <a:bodyPr/>
                    <a:lstStyle/>
                    <a:p>
                      <a:pPr algn="ctr"/>
                      <a:r>
                        <a:rPr lang="en-US" dirty="0"/>
                        <a:t>842</a:t>
                      </a:r>
                    </a:p>
                  </a:txBody>
                  <a:tcPr/>
                </a:tc>
                <a:tc>
                  <a:txBody>
                    <a:bodyPr/>
                    <a:lstStyle/>
                    <a:p>
                      <a:pPr algn="ctr"/>
                      <a:r>
                        <a:rPr lang="en-US" dirty="0"/>
                        <a:t>42</a:t>
                      </a:r>
                    </a:p>
                  </a:txBody>
                  <a:tcPr/>
                </a:tc>
                <a:tc>
                  <a:txBody>
                    <a:bodyPr/>
                    <a:lstStyle/>
                    <a:p>
                      <a:pPr algn="ctr"/>
                      <a:r>
                        <a:rPr lang="en-US" dirty="0"/>
                        <a:t>1</a:t>
                      </a:r>
                    </a:p>
                  </a:txBody>
                  <a:tcPr/>
                </a:tc>
                <a:tc>
                  <a:txBody>
                    <a:bodyPr/>
                    <a:lstStyle/>
                    <a:p>
                      <a:pPr algn="ctr"/>
                      <a:r>
                        <a:rPr lang="en-US" dirty="0"/>
                        <a:t>No</a:t>
                      </a:r>
                    </a:p>
                  </a:txBody>
                  <a:tcPr/>
                </a:tc>
                <a:tc>
                  <a:txBody>
                    <a:bodyPr/>
                    <a:lstStyle/>
                    <a:p>
                      <a:r>
                        <a:rPr lang="en-US" dirty="0"/>
                        <a:t>Did evil, followed Ahab’s counsellors</a:t>
                      </a:r>
                    </a:p>
                  </a:txBody>
                  <a:tcPr/>
                </a:tc>
                <a:extLst>
                  <a:ext uri="{0D108BD9-81ED-4DB2-BD59-A6C34878D82A}">
                    <a16:rowId xmlns:a16="http://schemas.microsoft.com/office/drawing/2014/main" val="3259250946"/>
                  </a:ext>
                </a:extLst>
              </a:tr>
              <a:tr h="370840">
                <a:tc>
                  <a:txBody>
                    <a:bodyPr/>
                    <a:lstStyle/>
                    <a:p>
                      <a:r>
                        <a:rPr lang="en-US" dirty="0"/>
                        <a:t>Athaliah</a:t>
                      </a:r>
                    </a:p>
                  </a:txBody>
                  <a:tcPr>
                    <a:solidFill>
                      <a:srgbClr val="FFFF00"/>
                    </a:solidFill>
                  </a:tcPr>
                </a:tc>
                <a:tc>
                  <a:txBody>
                    <a:bodyPr/>
                    <a:lstStyle/>
                    <a:p>
                      <a:pPr algn="ctr"/>
                      <a:r>
                        <a:rPr lang="en-US" dirty="0"/>
                        <a:t>841</a:t>
                      </a:r>
                    </a:p>
                  </a:txBody>
                  <a:tcPr>
                    <a:solidFill>
                      <a:srgbClr val="FFFF00"/>
                    </a:solidFill>
                  </a:tcPr>
                </a:tc>
                <a:tc>
                  <a:txBody>
                    <a:bodyPr/>
                    <a:lstStyle/>
                    <a:p>
                      <a:pPr algn="ctr"/>
                      <a:r>
                        <a:rPr lang="en-US" dirty="0"/>
                        <a:t>--</a:t>
                      </a:r>
                    </a:p>
                  </a:txBody>
                  <a:tcPr>
                    <a:solidFill>
                      <a:srgbClr val="FFFF00"/>
                    </a:solidFill>
                  </a:tcPr>
                </a:tc>
                <a:tc>
                  <a:txBody>
                    <a:bodyPr/>
                    <a:lstStyle/>
                    <a:p>
                      <a:pPr algn="ctr"/>
                      <a:r>
                        <a:rPr lang="en-US" dirty="0"/>
                        <a:t>6</a:t>
                      </a:r>
                    </a:p>
                  </a:txBody>
                  <a:tcPr>
                    <a:solidFill>
                      <a:srgbClr val="FFFF00"/>
                    </a:solidFill>
                  </a:tcPr>
                </a:tc>
                <a:tc>
                  <a:txBody>
                    <a:bodyPr/>
                    <a:lstStyle/>
                    <a:p>
                      <a:pPr algn="ctr"/>
                      <a:r>
                        <a:rPr lang="en-US" dirty="0"/>
                        <a:t>No</a:t>
                      </a:r>
                    </a:p>
                  </a:txBody>
                  <a:tcPr>
                    <a:solidFill>
                      <a:srgbClr val="FFFF00"/>
                    </a:solidFill>
                  </a:tcPr>
                </a:tc>
                <a:tc>
                  <a:txBody>
                    <a:bodyPr/>
                    <a:lstStyle/>
                    <a:p>
                      <a:r>
                        <a:rPr lang="en-US" dirty="0"/>
                        <a:t>Queen mother, killed heirs, wicked</a:t>
                      </a:r>
                    </a:p>
                  </a:txBody>
                  <a:tcPr>
                    <a:solidFill>
                      <a:srgbClr val="FFFF00"/>
                    </a:solidFill>
                  </a:tcPr>
                </a:tc>
                <a:extLst>
                  <a:ext uri="{0D108BD9-81ED-4DB2-BD59-A6C34878D82A}">
                    <a16:rowId xmlns:a16="http://schemas.microsoft.com/office/drawing/2014/main" val="1966003060"/>
                  </a:ext>
                </a:extLst>
              </a:tr>
              <a:tr h="370840">
                <a:tc>
                  <a:txBody>
                    <a:bodyPr/>
                    <a:lstStyle/>
                    <a:p>
                      <a:r>
                        <a:rPr lang="en-US" dirty="0" err="1"/>
                        <a:t>Joash</a:t>
                      </a:r>
                      <a:endParaRPr lang="en-US" dirty="0"/>
                    </a:p>
                  </a:txBody>
                  <a:tcPr/>
                </a:tc>
                <a:tc>
                  <a:txBody>
                    <a:bodyPr/>
                    <a:lstStyle/>
                    <a:p>
                      <a:pPr algn="ctr"/>
                      <a:r>
                        <a:rPr lang="en-US" dirty="0"/>
                        <a:t>835</a:t>
                      </a:r>
                    </a:p>
                  </a:txBody>
                  <a:tcPr/>
                </a:tc>
                <a:tc>
                  <a:txBody>
                    <a:bodyPr/>
                    <a:lstStyle/>
                    <a:p>
                      <a:pPr algn="ctr"/>
                      <a:r>
                        <a:rPr lang="en-US" dirty="0"/>
                        <a:t>7</a:t>
                      </a:r>
                    </a:p>
                  </a:txBody>
                  <a:tcPr/>
                </a:tc>
                <a:tc>
                  <a:txBody>
                    <a:bodyPr/>
                    <a:lstStyle/>
                    <a:p>
                      <a:pPr algn="ctr"/>
                      <a:r>
                        <a:rPr lang="en-US" dirty="0"/>
                        <a:t>42</a:t>
                      </a:r>
                    </a:p>
                  </a:txBody>
                  <a:tcPr/>
                </a:tc>
                <a:tc>
                  <a:txBody>
                    <a:bodyPr/>
                    <a:lstStyle/>
                    <a:p>
                      <a:pPr algn="ctr"/>
                      <a:r>
                        <a:rPr lang="en-US" dirty="0"/>
                        <a:t>Yes /</a:t>
                      </a:r>
                    </a:p>
                    <a:p>
                      <a:pPr algn="ctr"/>
                      <a:r>
                        <a:rPr lang="en-US" dirty="0"/>
                        <a:t>No</a:t>
                      </a:r>
                    </a:p>
                  </a:txBody>
                  <a:tcPr/>
                </a:tc>
                <a:tc>
                  <a:txBody>
                    <a:bodyPr/>
                    <a:lstStyle/>
                    <a:p>
                      <a:r>
                        <a:rPr lang="en-US" dirty="0"/>
                        <a:t>Did what was right with Jehoiada</a:t>
                      </a:r>
                    </a:p>
                    <a:p>
                      <a:r>
                        <a:rPr lang="en-US" dirty="0"/>
                        <a:t>Forsook the Lord after Jehoiada</a:t>
                      </a:r>
                    </a:p>
                  </a:txBody>
                  <a:tcPr/>
                </a:tc>
                <a:extLst>
                  <a:ext uri="{0D108BD9-81ED-4DB2-BD59-A6C34878D82A}">
                    <a16:rowId xmlns:a16="http://schemas.microsoft.com/office/drawing/2014/main" val="1631996525"/>
                  </a:ext>
                </a:extLst>
              </a:tr>
              <a:tr h="370840">
                <a:tc>
                  <a:txBody>
                    <a:bodyPr/>
                    <a:lstStyle/>
                    <a:p>
                      <a:r>
                        <a:rPr lang="en-US" dirty="0"/>
                        <a:t>Amaziah</a:t>
                      </a:r>
                    </a:p>
                  </a:txBody>
                  <a:tcPr/>
                </a:tc>
                <a:tc>
                  <a:txBody>
                    <a:bodyPr/>
                    <a:lstStyle/>
                    <a:p>
                      <a:pPr algn="ctr"/>
                      <a:r>
                        <a:rPr lang="en-US" dirty="0"/>
                        <a:t>796</a:t>
                      </a:r>
                    </a:p>
                  </a:txBody>
                  <a:tcPr/>
                </a:tc>
                <a:tc>
                  <a:txBody>
                    <a:bodyPr/>
                    <a:lstStyle/>
                    <a:p>
                      <a:pPr algn="ctr"/>
                      <a:r>
                        <a:rPr lang="en-US" dirty="0"/>
                        <a:t>25</a:t>
                      </a:r>
                    </a:p>
                  </a:txBody>
                  <a:tcPr/>
                </a:tc>
                <a:tc>
                  <a:txBody>
                    <a:bodyPr/>
                    <a:lstStyle/>
                    <a:p>
                      <a:pPr algn="ctr"/>
                      <a:r>
                        <a:rPr lang="en-US" dirty="0"/>
                        <a:t>29</a:t>
                      </a:r>
                    </a:p>
                  </a:txBody>
                  <a:tcPr/>
                </a:tc>
                <a:tc>
                  <a:txBody>
                    <a:bodyPr/>
                    <a:lstStyle/>
                    <a:p>
                      <a:pPr algn="ctr"/>
                      <a:r>
                        <a:rPr lang="en-US" dirty="0"/>
                        <a:t>Yes(</a:t>
                      </a:r>
                      <a:r>
                        <a:rPr lang="en-US" dirty="0" err="1"/>
                        <a:t>ish</a:t>
                      </a:r>
                      <a:r>
                        <a:rPr lang="en-US" dirty="0"/>
                        <a:t>)</a:t>
                      </a:r>
                    </a:p>
                  </a:txBody>
                  <a:tcPr/>
                </a:tc>
                <a:tc>
                  <a:txBody>
                    <a:bodyPr/>
                    <a:lstStyle/>
                    <a:p>
                      <a:r>
                        <a:rPr lang="en-US" dirty="0"/>
                        <a:t>Did what was right, not a loyal heart</a:t>
                      </a:r>
                    </a:p>
                  </a:txBody>
                  <a:tcPr/>
                </a:tc>
                <a:extLst>
                  <a:ext uri="{0D108BD9-81ED-4DB2-BD59-A6C34878D82A}">
                    <a16:rowId xmlns:a16="http://schemas.microsoft.com/office/drawing/2014/main" val="2089254818"/>
                  </a:ext>
                </a:extLst>
              </a:tr>
              <a:tr h="370840">
                <a:tc>
                  <a:txBody>
                    <a:bodyPr/>
                    <a:lstStyle/>
                    <a:p>
                      <a:r>
                        <a:rPr lang="en-US" dirty="0"/>
                        <a:t>Uzziah</a:t>
                      </a:r>
                    </a:p>
                  </a:txBody>
                  <a:tcPr/>
                </a:tc>
                <a:tc>
                  <a:txBody>
                    <a:bodyPr/>
                    <a:lstStyle/>
                    <a:p>
                      <a:pPr algn="ctr"/>
                      <a:r>
                        <a:rPr lang="en-US" dirty="0"/>
                        <a:t>791</a:t>
                      </a:r>
                    </a:p>
                  </a:txBody>
                  <a:tcPr/>
                </a:tc>
                <a:tc>
                  <a:txBody>
                    <a:bodyPr/>
                    <a:lstStyle/>
                    <a:p>
                      <a:pPr algn="ctr"/>
                      <a:r>
                        <a:rPr lang="en-US" dirty="0"/>
                        <a:t>16</a:t>
                      </a:r>
                    </a:p>
                  </a:txBody>
                  <a:tcPr/>
                </a:tc>
                <a:tc>
                  <a:txBody>
                    <a:bodyPr/>
                    <a:lstStyle/>
                    <a:p>
                      <a:pPr algn="ctr"/>
                      <a:r>
                        <a:rPr lang="en-US" dirty="0"/>
                        <a:t>52</a:t>
                      </a:r>
                    </a:p>
                  </a:txBody>
                  <a:tcPr/>
                </a:tc>
                <a:tc>
                  <a:txBody>
                    <a:bodyPr/>
                    <a:lstStyle/>
                    <a:p>
                      <a:pPr algn="ctr"/>
                      <a:r>
                        <a:rPr lang="en-US" dirty="0"/>
                        <a:t>Yes</a:t>
                      </a:r>
                    </a:p>
                  </a:txBody>
                  <a:tcPr/>
                </a:tc>
                <a:tc>
                  <a:txBody>
                    <a:bodyPr/>
                    <a:lstStyle/>
                    <a:p>
                      <a:r>
                        <a:rPr lang="en-US" dirty="0"/>
                        <a:t>Did what was right</a:t>
                      </a:r>
                    </a:p>
                  </a:txBody>
                  <a:tcPr/>
                </a:tc>
                <a:extLst>
                  <a:ext uri="{0D108BD9-81ED-4DB2-BD59-A6C34878D82A}">
                    <a16:rowId xmlns:a16="http://schemas.microsoft.com/office/drawing/2014/main" val="1857547602"/>
                  </a:ext>
                </a:extLst>
              </a:tr>
            </a:tbl>
          </a:graphicData>
        </a:graphic>
      </p:graphicFrame>
    </p:spTree>
    <p:extLst>
      <p:ext uri="{BB962C8B-B14F-4D97-AF65-F5344CB8AC3E}">
        <p14:creationId xmlns:p14="http://schemas.microsoft.com/office/powerpoint/2010/main" val="113431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B266-BD4C-4DF0-BAC7-A548E93B8825}"/>
              </a:ext>
            </a:extLst>
          </p:cNvPr>
          <p:cNvSpPr>
            <a:spLocks noGrp="1"/>
          </p:cNvSpPr>
          <p:nvPr>
            <p:ph type="title"/>
          </p:nvPr>
        </p:nvSpPr>
        <p:spPr>
          <a:xfrm>
            <a:off x="481553" y="0"/>
            <a:ext cx="8229600" cy="1143000"/>
          </a:xfrm>
        </p:spPr>
        <p:txBody>
          <a:bodyPr>
            <a:normAutofit fontScale="90000"/>
          </a:bodyPr>
          <a:lstStyle/>
          <a:p>
            <a:r>
              <a:rPr lang="en-US" dirty="0"/>
              <a:t>Kings of Judah (Divided Kingdom) (2)</a:t>
            </a:r>
          </a:p>
        </p:txBody>
      </p:sp>
      <p:graphicFrame>
        <p:nvGraphicFramePr>
          <p:cNvPr id="4" name="Table 4">
            <a:extLst>
              <a:ext uri="{FF2B5EF4-FFF2-40B4-BE49-F238E27FC236}">
                <a16:creationId xmlns:a16="http://schemas.microsoft.com/office/drawing/2014/main" id="{91ED3497-4489-49DA-8774-AE423663C172}"/>
              </a:ext>
            </a:extLst>
          </p:cNvPr>
          <p:cNvGraphicFramePr>
            <a:graphicFrameLocks noGrp="1"/>
          </p:cNvGraphicFramePr>
          <p:nvPr>
            <p:ph idx="1"/>
            <p:extLst>
              <p:ext uri="{D42A27DB-BD31-4B8C-83A1-F6EECF244321}">
                <p14:modId xmlns:p14="http://schemas.microsoft.com/office/powerpoint/2010/main" val="2467641354"/>
              </p:ext>
            </p:extLst>
          </p:nvPr>
        </p:nvGraphicFramePr>
        <p:xfrm>
          <a:off x="152400" y="1143000"/>
          <a:ext cx="8839199" cy="4221480"/>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766568451"/>
                    </a:ext>
                  </a:extLst>
                </a:gridCol>
                <a:gridCol w="818444">
                  <a:extLst>
                    <a:ext uri="{9D8B030D-6E8A-4147-A177-3AD203B41FA5}">
                      <a16:colId xmlns:a16="http://schemas.microsoft.com/office/drawing/2014/main" val="1733155469"/>
                    </a:ext>
                  </a:extLst>
                </a:gridCol>
                <a:gridCol w="654756">
                  <a:extLst>
                    <a:ext uri="{9D8B030D-6E8A-4147-A177-3AD203B41FA5}">
                      <a16:colId xmlns:a16="http://schemas.microsoft.com/office/drawing/2014/main" val="536357784"/>
                    </a:ext>
                  </a:extLst>
                </a:gridCol>
                <a:gridCol w="900289">
                  <a:extLst>
                    <a:ext uri="{9D8B030D-6E8A-4147-A177-3AD203B41FA5}">
                      <a16:colId xmlns:a16="http://schemas.microsoft.com/office/drawing/2014/main" val="3169510202"/>
                    </a:ext>
                  </a:extLst>
                </a:gridCol>
                <a:gridCol w="1944511">
                  <a:extLst>
                    <a:ext uri="{9D8B030D-6E8A-4147-A177-3AD203B41FA5}">
                      <a16:colId xmlns:a16="http://schemas.microsoft.com/office/drawing/2014/main" val="3837697629"/>
                    </a:ext>
                  </a:extLst>
                </a:gridCol>
                <a:gridCol w="3047999">
                  <a:extLst>
                    <a:ext uri="{9D8B030D-6E8A-4147-A177-3AD203B41FA5}">
                      <a16:colId xmlns:a16="http://schemas.microsoft.com/office/drawing/2014/main" val="2786430240"/>
                    </a:ext>
                  </a:extLst>
                </a:gridCol>
              </a:tblGrid>
              <a:tr h="370840">
                <a:tc>
                  <a:txBody>
                    <a:bodyPr/>
                    <a:lstStyle/>
                    <a:p>
                      <a:r>
                        <a:rPr lang="en-US" dirty="0"/>
                        <a:t>Name</a:t>
                      </a:r>
                    </a:p>
                  </a:txBody>
                  <a:tcPr/>
                </a:tc>
                <a:tc>
                  <a:txBody>
                    <a:bodyPr/>
                    <a:lstStyle/>
                    <a:p>
                      <a:pPr algn="ctr"/>
                      <a:r>
                        <a:rPr lang="en-US" dirty="0"/>
                        <a:t>~Start</a:t>
                      </a:r>
                    </a:p>
                    <a:p>
                      <a:pPr algn="ctr"/>
                      <a:r>
                        <a:rPr lang="en-US" dirty="0"/>
                        <a:t>(BC)</a:t>
                      </a:r>
                    </a:p>
                  </a:txBody>
                  <a:tcPr/>
                </a:tc>
                <a:tc>
                  <a:txBody>
                    <a:bodyPr/>
                    <a:lstStyle/>
                    <a:p>
                      <a:pPr algn="ctr"/>
                      <a:r>
                        <a:rPr lang="en-US" dirty="0"/>
                        <a:t>Age</a:t>
                      </a:r>
                    </a:p>
                  </a:txBody>
                  <a:tcPr/>
                </a:tc>
                <a:tc>
                  <a:txBody>
                    <a:bodyPr/>
                    <a:lstStyle/>
                    <a:p>
                      <a:pPr algn="ctr"/>
                      <a:r>
                        <a:rPr lang="en-US" dirty="0"/>
                        <a:t>Reigns</a:t>
                      </a:r>
                    </a:p>
                  </a:txBody>
                  <a:tcPr/>
                </a:tc>
                <a:tc>
                  <a:txBody>
                    <a:bodyPr/>
                    <a:lstStyle/>
                    <a:p>
                      <a:pPr algn="ctr"/>
                      <a:r>
                        <a:rPr lang="en-US" dirty="0"/>
                        <a:t>Faithful?</a:t>
                      </a:r>
                    </a:p>
                  </a:txBody>
                  <a:tcPr/>
                </a:tc>
                <a:tc>
                  <a:txBody>
                    <a:bodyPr/>
                    <a:lstStyle/>
                    <a:p>
                      <a:r>
                        <a:rPr lang="en-US" dirty="0"/>
                        <a:t>Key Comments</a:t>
                      </a:r>
                    </a:p>
                  </a:txBody>
                  <a:tcPr/>
                </a:tc>
                <a:extLst>
                  <a:ext uri="{0D108BD9-81ED-4DB2-BD59-A6C34878D82A}">
                    <a16:rowId xmlns:a16="http://schemas.microsoft.com/office/drawing/2014/main" val="2008067318"/>
                  </a:ext>
                </a:extLst>
              </a:tr>
              <a:tr h="370840">
                <a:tc>
                  <a:txBody>
                    <a:bodyPr/>
                    <a:lstStyle/>
                    <a:p>
                      <a:r>
                        <a:rPr lang="en-US" dirty="0"/>
                        <a:t>Jotham</a:t>
                      </a:r>
                    </a:p>
                  </a:txBody>
                  <a:tcPr/>
                </a:tc>
                <a:tc>
                  <a:txBody>
                    <a:bodyPr/>
                    <a:lstStyle/>
                    <a:p>
                      <a:pPr algn="ctr"/>
                      <a:r>
                        <a:rPr lang="en-US" dirty="0"/>
                        <a:t>750</a:t>
                      </a:r>
                    </a:p>
                  </a:txBody>
                  <a:tcPr/>
                </a:tc>
                <a:tc>
                  <a:txBody>
                    <a:bodyPr/>
                    <a:lstStyle/>
                    <a:p>
                      <a:pPr algn="ctr"/>
                      <a:r>
                        <a:rPr lang="en-US" dirty="0"/>
                        <a:t>25</a:t>
                      </a:r>
                    </a:p>
                  </a:txBody>
                  <a:tcPr/>
                </a:tc>
                <a:tc>
                  <a:txBody>
                    <a:bodyPr/>
                    <a:lstStyle/>
                    <a:p>
                      <a:pPr algn="ctr"/>
                      <a:r>
                        <a:rPr lang="en-US" dirty="0"/>
                        <a:t>16</a:t>
                      </a:r>
                    </a:p>
                  </a:txBody>
                  <a:tcPr/>
                </a:tc>
                <a:tc>
                  <a:txBody>
                    <a:bodyPr/>
                    <a:lstStyle/>
                    <a:p>
                      <a:pPr algn="ctr"/>
                      <a:r>
                        <a:rPr lang="en-US" dirty="0"/>
                        <a:t>Yes</a:t>
                      </a:r>
                    </a:p>
                  </a:txBody>
                  <a:tcPr/>
                </a:tc>
                <a:tc>
                  <a:txBody>
                    <a:bodyPr/>
                    <a:lstStyle/>
                    <a:p>
                      <a:r>
                        <a:rPr lang="en-US" dirty="0"/>
                        <a:t>Did what was right</a:t>
                      </a:r>
                    </a:p>
                  </a:txBody>
                  <a:tcPr/>
                </a:tc>
                <a:extLst>
                  <a:ext uri="{0D108BD9-81ED-4DB2-BD59-A6C34878D82A}">
                    <a16:rowId xmlns:a16="http://schemas.microsoft.com/office/drawing/2014/main" val="4183469405"/>
                  </a:ext>
                </a:extLst>
              </a:tr>
              <a:tr h="370840">
                <a:tc>
                  <a:txBody>
                    <a:bodyPr/>
                    <a:lstStyle/>
                    <a:p>
                      <a:r>
                        <a:rPr lang="en-US" dirty="0"/>
                        <a:t>Ahaz</a:t>
                      </a:r>
                    </a:p>
                  </a:txBody>
                  <a:tcPr/>
                </a:tc>
                <a:tc>
                  <a:txBody>
                    <a:bodyPr/>
                    <a:lstStyle/>
                    <a:p>
                      <a:pPr algn="ctr"/>
                      <a:r>
                        <a:rPr lang="en-US" dirty="0"/>
                        <a:t>735</a:t>
                      </a:r>
                    </a:p>
                  </a:txBody>
                  <a:tcPr/>
                </a:tc>
                <a:tc>
                  <a:txBody>
                    <a:bodyPr/>
                    <a:lstStyle/>
                    <a:p>
                      <a:pPr algn="ctr"/>
                      <a:r>
                        <a:rPr lang="en-US" dirty="0"/>
                        <a:t>20</a:t>
                      </a:r>
                    </a:p>
                  </a:txBody>
                  <a:tcPr/>
                </a:tc>
                <a:tc>
                  <a:txBody>
                    <a:bodyPr/>
                    <a:lstStyle/>
                    <a:p>
                      <a:pPr algn="ctr"/>
                      <a:r>
                        <a:rPr lang="en-US" dirty="0"/>
                        <a:t>16</a:t>
                      </a:r>
                    </a:p>
                  </a:txBody>
                  <a:tcPr/>
                </a:tc>
                <a:tc>
                  <a:txBody>
                    <a:bodyPr/>
                    <a:lstStyle/>
                    <a:p>
                      <a:pPr algn="ctr"/>
                      <a:r>
                        <a:rPr lang="en-US" dirty="0"/>
                        <a:t>No</a:t>
                      </a:r>
                    </a:p>
                  </a:txBody>
                  <a:tcPr/>
                </a:tc>
                <a:tc>
                  <a:txBody>
                    <a:bodyPr/>
                    <a:lstStyle/>
                    <a:p>
                      <a:r>
                        <a:rPr lang="en-US" dirty="0"/>
                        <a:t>Did not do what was right</a:t>
                      </a:r>
                    </a:p>
                  </a:txBody>
                  <a:tcPr/>
                </a:tc>
                <a:extLst>
                  <a:ext uri="{0D108BD9-81ED-4DB2-BD59-A6C34878D82A}">
                    <a16:rowId xmlns:a16="http://schemas.microsoft.com/office/drawing/2014/main" val="1399258347"/>
                  </a:ext>
                </a:extLst>
              </a:tr>
              <a:tr h="370840">
                <a:tc>
                  <a:txBody>
                    <a:bodyPr/>
                    <a:lstStyle/>
                    <a:p>
                      <a:r>
                        <a:rPr lang="en-US" dirty="0"/>
                        <a:t>Hezekiah</a:t>
                      </a:r>
                    </a:p>
                  </a:txBody>
                  <a:tcPr/>
                </a:tc>
                <a:tc>
                  <a:txBody>
                    <a:bodyPr/>
                    <a:lstStyle/>
                    <a:p>
                      <a:pPr algn="ctr"/>
                      <a:r>
                        <a:rPr lang="en-US" dirty="0"/>
                        <a:t>716</a:t>
                      </a:r>
                    </a:p>
                  </a:txBody>
                  <a:tcPr/>
                </a:tc>
                <a:tc>
                  <a:txBody>
                    <a:bodyPr/>
                    <a:lstStyle/>
                    <a:p>
                      <a:pPr algn="ctr"/>
                      <a:r>
                        <a:rPr lang="en-US" dirty="0"/>
                        <a:t>25</a:t>
                      </a:r>
                    </a:p>
                  </a:txBody>
                  <a:tcPr/>
                </a:tc>
                <a:tc>
                  <a:txBody>
                    <a:bodyPr/>
                    <a:lstStyle/>
                    <a:p>
                      <a:pPr algn="ctr"/>
                      <a:r>
                        <a:rPr lang="en-US" dirty="0"/>
                        <a:t>29</a:t>
                      </a:r>
                    </a:p>
                  </a:txBody>
                  <a:tcPr/>
                </a:tc>
                <a:tc>
                  <a:txBody>
                    <a:bodyPr/>
                    <a:lstStyle/>
                    <a:p>
                      <a:pPr algn="ctr"/>
                      <a:r>
                        <a:rPr lang="en-US" dirty="0"/>
                        <a:t>Yes</a:t>
                      </a:r>
                    </a:p>
                  </a:txBody>
                  <a:tcPr/>
                </a:tc>
                <a:tc>
                  <a:txBody>
                    <a:bodyPr/>
                    <a:lstStyle/>
                    <a:p>
                      <a:r>
                        <a:rPr lang="en-US" dirty="0"/>
                        <a:t>Did what was right</a:t>
                      </a:r>
                    </a:p>
                  </a:txBody>
                  <a:tcPr/>
                </a:tc>
                <a:extLst>
                  <a:ext uri="{0D108BD9-81ED-4DB2-BD59-A6C34878D82A}">
                    <a16:rowId xmlns:a16="http://schemas.microsoft.com/office/drawing/2014/main" val="3799943770"/>
                  </a:ext>
                </a:extLst>
              </a:tr>
              <a:tr h="370840">
                <a:tc>
                  <a:txBody>
                    <a:bodyPr/>
                    <a:lstStyle/>
                    <a:p>
                      <a:r>
                        <a:rPr lang="en-US" dirty="0"/>
                        <a:t>Manasseh</a:t>
                      </a:r>
                    </a:p>
                  </a:txBody>
                  <a:tcPr/>
                </a:tc>
                <a:tc>
                  <a:txBody>
                    <a:bodyPr/>
                    <a:lstStyle/>
                    <a:p>
                      <a:pPr algn="ctr"/>
                      <a:r>
                        <a:rPr lang="en-US" dirty="0"/>
                        <a:t>696</a:t>
                      </a:r>
                    </a:p>
                  </a:txBody>
                  <a:tcPr/>
                </a:tc>
                <a:tc>
                  <a:txBody>
                    <a:bodyPr/>
                    <a:lstStyle/>
                    <a:p>
                      <a:pPr algn="ctr"/>
                      <a:r>
                        <a:rPr lang="en-US" dirty="0"/>
                        <a:t>12</a:t>
                      </a:r>
                    </a:p>
                  </a:txBody>
                  <a:tcPr/>
                </a:tc>
                <a:tc>
                  <a:txBody>
                    <a:bodyPr/>
                    <a:lstStyle/>
                    <a:p>
                      <a:pPr algn="ctr"/>
                      <a:r>
                        <a:rPr lang="en-US" dirty="0"/>
                        <a:t>55</a:t>
                      </a:r>
                    </a:p>
                  </a:txBody>
                  <a:tcPr/>
                </a:tc>
                <a:tc>
                  <a:txBody>
                    <a:bodyPr/>
                    <a:lstStyle/>
                    <a:p>
                      <a:pPr algn="ctr"/>
                      <a:r>
                        <a:rPr lang="en-US" dirty="0"/>
                        <a:t>No / </a:t>
                      </a:r>
                    </a:p>
                    <a:p>
                      <a:pPr algn="ctr"/>
                      <a:r>
                        <a:rPr lang="en-US" dirty="0"/>
                        <a:t>Yes</a:t>
                      </a:r>
                    </a:p>
                  </a:txBody>
                  <a:tcPr/>
                </a:tc>
                <a:tc>
                  <a:txBody>
                    <a:bodyPr/>
                    <a:lstStyle/>
                    <a:p>
                      <a:r>
                        <a:rPr lang="en-US" dirty="0"/>
                        <a:t>Did evil in the sight of the Lord</a:t>
                      </a:r>
                    </a:p>
                    <a:p>
                      <a:r>
                        <a:rPr lang="en-US" dirty="0"/>
                        <a:t>Humbled himself greatly before God</a:t>
                      </a:r>
                    </a:p>
                  </a:txBody>
                  <a:tcPr/>
                </a:tc>
                <a:extLst>
                  <a:ext uri="{0D108BD9-81ED-4DB2-BD59-A6C34878D82A}">
                    <a16:rowId xmlns:a16="http://schemas.microsoft.com/office/drawing/2014/main" val="176572602"/>
                  </a:ext>
                </a:extLst>
              </a:tr>
              <a:tr h="370840">
                <a:tc>
                  <a:txBody>
                    <a:bodyPr/>
                    <a:lstStyle/>
                    <a:p>
                      <a:r>
                        <a:rPr lang="en-US" dirty="0"/>
                        <a:t>Amon</a:t>
                      </a:r>
                    </a:p>
                  </a:txBody>
                  <a:tcPr/>
                </a:tc>
                <a:tc>
                  <a:txBody>
                    <a:bodyPr/>
                    <a:lstStyle/>
                    <a:p>
                      <a:pPr algn="ctr"/>
                      <a:r>
                        <a:rPr lang="en-US" dirty="0"/>
                        <a:t>642</a:t>
                      </a:r>
                    </a:p>
                  </a:txBody>
                  <a:tcPr/>
                </a:tc>
                <a:tc>
                  <a:txBody>
                    <a:bodyPr/>
                    <a:lstStyle/>
                    <a:p>
                      <a:pPr algn="ctr"/>
                      <a:r>
                        <a:rPr lang="en-US" dirty="0"/>
                        <a:t>22</a:t>
                      </a:r>
                    </a:p>
                  </a:txBody>
                  <a:tcPr/>
                </a:tc>
                <a:tc>
                  <a:txBody>
                    <a:bodyPr/>
                    <a:lstStyle/>
                    <a:p>
                      <a:pPr algn="ctr"/>
                      <a:r>
                        <a:rPr lang="en-US" dirty="0"/>
                        <a:t>2</a:t>
                      </a:r>
                    </a:p>
                  </a:txBody>
                  <a:tcPr/>
                </a:tc>
                <a:tc>
                  <a:txBody>
                    <a:bodyPr/>
                    <a:lstStyle/>
                    <a:p>
                      <a:pPr algn="ctr"/>
                      <a:r>
                        <a:rPr lang="en-US" dirty="0"/>
                        <a:t>No</a:t>
                      </a:r>
                    </a:p>
                  </a:txBody>
                  <a:tcPr/>
                </a:tc>
                <a:tc>
                  <a:txBody>
                    <a:bodyPr/>
                    <a:lstStyle/>
                    <a:p>
                      <a:r>
                        <a:rPr lang="en-US" dirty="0"/>
                        <a:t>Did evil, trespassed more and more</a:t>
                      </a:r>
                    </a:p>
                  </a:txBody>
                  <a:tcPr/>
                </a:tc>
                <a:extLst>
                  <a:ext uri="{0D108BD9-81ED-4DB2-BD59-A6C34878D82A}">
                    <a16:rowId xmlns:a16="http://schemas.microsoft.com/office/drawing/2014/main" val="1218761700"/>
                  </a:ext>
                </a:extLst>
              </a:tr>
              <a:tr h="370840">
                <a:tc>
                  <a:txBody>
                    <a:bodyPr/>
                    <a:lstStyle/>
                    <a:p>
                      <a:r>
                        <a:rPr lang="en-US" dirty="0"/>
                        <a:t>Josiah</a:t>
                      </a:r>
                    </a:p>
                  </a:txBody>
                  <a:tcPr/>
                </a:tc>
                <a:tc>
                  <a:txBody>
                    <a:bodyPr/>
                    <a:lstStyle/>
                    <a:p>
                      <a:pPr algn="ctr"/>
                      <a:r>
                        <a:rPr lang="en-US" dirty="0"/>
                        <a:t>640</a:t>
                      </a:r>
                    </a:p>
                  </a:txBody>
                  <a:tcPr/>
                </a:tc>
                <a:tc>
                  <a:txBody>
                    <a:bodyPr/>
                    <a:lstStyle/>
                    <a:p>
                      <a:pPr algn="ctr"/>
                      <a:r>
                        <a:rPr lang="en-US" dirty="0"/>
                        <a:t>8</a:t>
                      </a:r>
                    </a:p>
                  </a:txBody>
                  <a:tcPr/>
                </a:tc>
                <a:tc>
                  <a:txBody>
                    <a:bodyPr/>
                    <a:lstStyle/>
                    <a:p>
                      <a:pPr algn="ctr"/>
                      <a:r>
                        <a:rPr lang="en-US" dirty="0"/>
                        <a:t>31</a:t>
                      </a:r>
                    </a:p>
                  </a:txBody>
                  <a:tcPr/>
                </a:tc>
                <a:tc>
                  <a:txBody>
                    <a:bodyPr/>
                    <a:lstStyle/>
                    <a:p>
                      <a:pPr algn="ctr"/>
                      <a:r>
                        <a:rPr lang="en-US" dirty="0"/>
                        <a:t>Yes</a:t>
                      </a:r>
                    </a:p>
                  </a:txBody>
                  <a:tcPr/>
                </a:tc>
                <a:tc>
                  <a:txBody>
                    <a:bodyPr/>
                    <a:lstStyle/>
                    <a:p>
                      <a:r>
                        <a:rPr lang="en-US" dirty="0"/>
                        <a:t>Walked in the ways of David</a:t>
                      </a:r>
                    </a:p>
                    <a:p>
                      <a:r>
                        <a:rPr lang="en-US" b="1" i="1" dirty="0">
                          <a:solidFill>
                            <a:srgbClr val="FF0000"/>
                          </a:solidFill>
                        </a:rPr>
                        <a:t>Tipping point announced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rPr>
                        <a:t>Captivity will take place</a:t>
                      </a:r>
                    </a:p>
                  </a:txBody>
                  <a:tcPr/>
                </a:tc>
                <a:extLst>
                  <a:ext uri="{0D108BD9-81ED-4DB2-BD59-A6C34878D82A}">
                    <a16:rowId xmlns:a16="http://schemas.microsoft.com/office/drawing/2014/main" val="3259250946"/>
                  </a:ext>
                </a:extLst>
              </a:tr>
            </a:tbl>
          </a:graphicData>
        </a:graphic>
      </p:graphicFrame>
    </p:spTree>
    <p:extLst>
      <p:ext uri="{BB962C8B-B14F-4D97-AF65-F5344CB8AC3E}">
        <p14:creationId xmlns:p14="http://schemas.microsoft.com/office/powerpoint/2010/main" val="381820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B266-BD4C-4DF0-BAC7-A548E93B8825}"/>
              </a:ext>
            </a:extLst>
          </p:cNvPr>
          <p:cNvSpPr>
            <a:spLocks noGrp="1"/>
          </p:cNvSpPr>
          <p:nvPr>
            <p:ph type="title"/>
          </p:nvPr>
        </p:nvSpPr>
        <p:spPr>
          <a:xfrm>
            <a:off x="481553" y="0"/>
            <a:ext cx="8229600" cy="1143000"/>
          </a:xfrm>
        </p:spPr>
        <p:txBody>
          <a:bodyPr>
            <a:normAutofit fontScale="90000"/>
          </a:bodyPr>
          <a:lstStyle/>
          <a:p>
            <a:r>
              <a:rPr lang="en-US" dirty="0"/>
              <a:t>Kings of Judah (Divided Kingdom) (3)</a:t>
            </a:r>
          </a:p>
        </p:txBody>
      </p:sp>
      <p:graphicFrame>
        <p:nvGraphicFramePr>
          <p:cNvPr id="4" name="Table 4">
            <a:extLst>
              <a:ext uri="{FF2B5EF4-FFF2-40B4-BE49-F238E27FC236}">
                <a16:creationId xmlns:a16="http://schemas.microsoft.com/office/drawing/2014/main" id="{91ED3497-4489-49DA-8774-AE423663C172}"/>
              </a:ext>
            </a:extLst>
          </p:cNvPr>
          <p:cNvGraphicFramePr>
            <a:graphicFrameLocks noGrp="1"/>
          </p:cNvGraphicFramePr>
          <p:nvPr>
            <p:ph idx="1"/>
            <p:extLst>
              <p:ext uri="{D42A27DB-BD31-4B8C-83A1-F6EECF244321}">
                <p14:modId xmlns:p14="http://schemas.microsoft.com/office/powerpoint/2010/main" val="1459008268"/>
              </p:ext>
            </p:extLst>
          </p:nvPr>
        </p:nvGraphicFramePr>
        <p:xfrm>
          <a:off x="152400" y="914400"/>
          <a:ext cx="8839199" cy="3479800"/>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766568451"/>
                    </a:ext>
                  </a:extLst>
                </a:gridCol>
                <a:gridCol w="818444">
                  <a:extLst>
                    <a:ext uri="{9D8B030D-6E8A-4147-A177-3AD203B41FA5}">
                      <a16:colId xmlns:a16="http://schemas.microsoft.com/office/drawing/2014/main" val="1733155469"/>
                    </a:ext>
                  </a:extLst>
                </a:gridCol>
                <a:gridCol w="654756">
                  <a:extLst>
                    <a:ext uri="{9D8B030D-6E8A-4147-A177-3AD203B41FA5}">
                      <a16:colId xmlns:a16="http://schemas.microsoft.com/office/drawing/2014/main" val="536357784"/>
                    </a:ext>
                  </a:extLst>
                </a:gridCol>
                <a:gridCol w="900289">
                  <a:extLst>
                    <a:ext uri="{9D8B030D-6E8A-4147-A177-3AD203B41FA5}">
                      <a16:colId xmlns:a16="http://schemas.microsoft.com/office/drawing/2014/main" val="3169510202"/>
                    </a:ext>
                  </a:extLst>
                </a:gridCol>
                <a:gridCol w="1145822">
                  <a:extLst>
                    <a:ext uri="{9D8B030D-6E8A-4147-A177-3AD203B41FA5}">
                      <a16:colId xmlns:a16="http://schemas.microsoft.com/office/drawing/2014/main" val="3837697629"/>
                    </a:ext>
                  </a:extLst>
                </a:gridCol>
                <a:gridCol w="3846688">
                  <a:extLst>
                    <a:ext uri="{9D8B030D-6E8A-4147-A177-3AD203B41FA5}">
                      <a16:colId xmlns:a16="http://schemas.microsoft.com/office/drawing/2014/main" val="2786430240"/>
                    </a:ext>
                  </a:extLst>
                </a:gridCol>
              </a:tblGrid>
              <a:tr h="370840">
                <a:tc>
                  <a:txBody>
                    <a:bodyPr/>
                    <a:lstStyle/>
                    <a:p>
                      <a:r>
                        <a:rPr lang="en-US" dirty="0"/>
                        <a:t>Name</a:t>
                      </a:r>
                    </a:p>
                  </a:txBody>
                  <a:tcPr/>
                </a:tc>
                <a:tc>
                  <a:txBody>
                    <a:bodyPr/>
                    <a:lstStyle/>
                    <a:p>
                      <a:pPr algn="ctr"/>
                      <a:r>
                        <a:rPr lang="en-US" dirty="0"/>
                        <a:t>~Start</a:t>
                      </a:r>
                    </a:p>
                    <a:p>
                      <a:pPr algn="ctr"/>
                      <a:r>
                        <a:rPr lang="en-US" dirty="0"/>
                        <a:t>(BC)</a:t>
                      </a:r>
                    </a:p>
                  </a:txBody>
                  <a:tcPr/>
                </a:tc>
                <a:tc>
                  <a:txBody>
                    <a:bodyPr/>
                    <a:lstStyle/>
                    <a:p>
                      <a:pPr algn="ctr"/>
                      <a:r>
                        <a:rPr lang="en-US" dirty="0"/>
                        <a:t>Age</a:t>
                      </a:r>
                    </a:p>
                  </a:txBody>
                  <a:tcPr/>
                </a:tc>
                <a:tc>
                  <a:txBody>
                    <a:bodyPr/>
                    <a:lstStyle/>
                    <a:p>
                      <a:pPr algn="ctr"/>
                      <a:r>
                        <a:rPr lang="en-US" dirty="0"/>
                        <a:t>Reigns</a:t>
                      </a:r>
                    </a:p>
                  </a:txBody>
                  <a:tcPr/>
                </a:tc>
                <a:tc>
                  <a:txBody>
                    <a:bodyPr/>
                    <a:lstStyle/>
                    <a:p>
                      <a:pPr algn="ctr"/>
                      <a:r>
                        <a:rPr lang="en-US" dirty="0"/>
                        <a:t>Faithful?</a:t>
                      </a:r>
                    </a:p>
                  </a:txBody>
                  <a:tcPr/>
                </a:tc>
                <a:tc>
                  <a:txBody>
                    <a:bodyPr/>
                    <a:lstStyle/>
                    <a:p>
                      <a:r>
                        <a:rPr lang="en-US" dirty="0"/>
                        <a:t>Key Comments</a:t>
                      </a:r>
                    </a:p>
                  </a:txBody>
                  <a:tcPr/>
                </a:tc>
                <a:extLst>
                  <a:ext uri="{0D108BD9-81ED-4DB2-BD59-A6C34878D82A}">
                    <a16:rowId xmlns:a16="http://schemas.microsoft.com/office/drawing/2014/main" val="2008067318"/>
                  </a:ext>
                </a:extLst>
              </a:tr>
              <a:tr h="370840">
                <a:tc>
                  <a:txBody>
                    <a:bodyPr/>
                    <a:lstStyle/>
                    <a:p>
                      <a:r>
                        <a:rPr lang="en-US" dirty="0" err="1"/>
                        <a:t>Jehoahaz</a:t>
                      </a:r>
                      <a:endParaRPr lang="en-US" dirty="0"/>
                    </a:p>
                  </a:txBody>
                  <a:tcPr/>
                </a:tc>
                <a:tc>
                  <a:txBody>
                    <a:bodyPr/>
                    <a:lstStyle/>
                    <a:p>
                      <a:pPr algn="ctr"/>
                      <a:r>
                        <a:rPr lang="en-US" dirty="0"/>
                        <a:t>609</a:t>
                      </a:r>
                    </a:p>
                  </a:txBody>
                  <a:tcPr/>
                </a:tc>
                <a:tc>
                  <a:txBody>
                    <a:bodyPr/>
                    <a:lstStyle/>
                    <a:p>
                      <a:pPr algn="ctr"/>
                      <a:r>
                        <a:rPr lang="en-US" dirty="0"/>
                        <a:t>23</a:t>
                      </a:r>
                    </a:p>
                  </a:txBody>
                  <a:tcPr/>
                </a:tc>
                <a:tc>
                  <a:txBody>
                    <a:bodyPr/>
                    <a:lstStyle/>
                    <a:p>
                      <a:pPr algn="ctr"/>
                      <a:r>
                        <a:rPr lang="en-US" dirty="0"/>
                        <a:t>3 </a:t>
                      </a:r>
                      <a:r>
                        <a:rPr lang="en-US" dirty="0" err="1"/>
                        <a:t>mos</a:t>
                      </a:r>
                      <a:endParaRPr lang="en-US" dirty="0"/>
                    </a:p>
                  </a:txBody>
                  <a:tcPr/>
                </a:tc>
                <a:tc>
                  <a:txBody>
                    <a:bodyPr/>
                    <a:lstStyle/>
                    <a:p>
                      <a:pPr algn="ctr"/>
                      <a:r>
                        <a:rPr lang="en-US" dirty="0"/>
                        <a:t>No</a:t>
                      </a:r>
                    </a:p>
                  </a:txBody>
                  <a:tcPr/>
                </a:tc>
                <a:tc>
                  <a:txBody>
                    <a:bodyPr/>
                    <a:lstStyle/>
                    <a:p>
                      <a:r>
                        <a:rPr lang="en-US" dirty="0"/>
                        <a:t>Did evil in the sight of the Lord</a:t>
                      </a:r>
                    </a:p>
                    <a:p>
                      <a:r>
                        <a:rPr lang="en-US" dirty="0"/>
                        <a:t>Deposed to Egypt by Pharoah </a:t>
                      </a:r>
                      <a:r>
                        <a:rPr lang="en-US" dirty="0" err="1"/>
                        <a:t>Necho</a:t>
                      </a:r>
                      <a:endParaRPr lang="en-US" dirty="0"/>
                    </a:p>
                  </a:txBody>
                  <a:tcPr/>
                </a:tc>
                <a:extLst>
                  <a:ext uri="{0D108BD9-81ED-4DB2-BD59-A6C34878D82A}">
                    <a16:rowId xmlns:a16="http://schemas.microsoft.com/office/drawing/2014/main" val="1966003060"/>
                  </a:ext>
                </a:extLst>
              </a:tr>
              <a:tr h="370840">
                <a:tc>
                  <a:txBody>
                    <a:bodyPr/>
                    <a:lstStyle/>
                    <a:p>
                      <a:r>
                        <a:rPr lang="en-US" dirty="0"/>
                        <a:t>Jehoiakim</a:t>
                      </a:r>
                    </a:p>
                  </a:txBody>
                  <a:tcPr/>
                </a:tc>
                <a:tc>
                  <a:txBody>
                    <a:bodyPr/>
                    <a:lstStyle/>
                    <a:p>
                      <a:pPr algn="ctr"/>
                      <a:r>
                        <a:rPr lang="en-US" dirty="0"/>
                        <a:t>609</a:t>
                      </a:r>
                    </a:p>
                  </a:txBody>
                  <a:tcPr/>
                </a:tc>
                <a:tc>
                  <a:txBody>
                    <a:bodyPr/>
                    <a:lstStyle/>
                    <a:p>
                      <a:pPr algn="ctr"/>
                      <a:r>
                        <a:rPr lang="en-US" dirty="0"/>
                        <a:t>25</a:t>
                      </a:r>
                    </a:p>
                  </a:txBody>
                  <a:tcPr/>
                </a:tc>
                <a:tc>
                  <a:txBody>
                    <a:bodyPr/>
                    <a:lstStyle/>
                    <a:p>
                      <a:pPr algn="ctr"/>
                      <a:r>
                        <a:rPr lang="en-US" dirty="0"/>
                        <a:t>11</a:t>
                      </a:r>
                    </a:p>
                  </a:txBody>
                  <a:tcPr/>
                </a:tc>
                <a:tc>
                  <a:txBody>
                    <a:bodyPr/>
                    <a:lstStyle/>
                    <a:p>
                      <a:pPr algn="ctr"/>
                      <a:r>
                        <a:rPr lang="en-US" dirty="0"/>
                        <a:t>No</a:t>
                      </a:r>
                    </a:p>
                  </a:txBody>
                  <a:tcPr/>
                </a:tc>
                <a:tc>
                  <a:txBody>
                    <a:bodyPr/>
                    <a:lstStyle/>
                    <a:p>
                      <a:r>
                        <a:rPr lang="en-US" dirty="0"/>
                        <a:t>Did evil in the sight of the Lord</a:t>
                      </a:r>
                    </a:p>
                    <a:p>
                      <a:r>
                        <a:rPr lang="en-US" b="1" i="1" dirty="0">
                          <a:solidFill>
                            <a:srgbClr val="FF0000"/>
                          </a:solidFill>
                        </a:rPr>
                        <a:t>Babylonian conquest in 605 BC</a:t>
                      </a:r>
                    </a:p>
                  </a:txBody>
                  <a:tcPr/>
                </a:tc>
                <a:extLst>
                  <a:ext uri="{0D108BD9-81ED-4DB2-BD59-A6C34878D82A}">
                    <a16:rowId xmlns:a16="http://schemas.microsoft.com/office/drawing/2014/main" val="1631996525"/>
                  </a:ext>
                </a:extLst>
              </a:tr>
              <a:tr h="370840">
                <a:tc>
                  <a:txBody>
                    <a:bodyPr/>
                    <a:lstStyle/>
                    <a:p>
                      <a:r>
                        <a:rPr lang="en-US" dirty="0"/>
                        <a:t>Jehoiachin</a:t>
                      </a:r>
                    </a:p>
                  </a:txBody>
                  <a:tcPr/>
                </a:tc>
                <a:tc>
                  <a:txBody>
                    <a:bodyPr/>
                    <a:lstStyle/>
                    <a:p>
                      <a:pPr algn="ctr"/>
                      <a:r>
                        <a:rPr lang="en-US" dirty="0"/>
                        <a:t>598</a:t>
                      </a:r>
                    </a:p>
                  </a:txBody>
                  <a:tcPr/>
                </a:tc>
                <a:tc>
                  <a:txBody>
                    <a:bodyPr/>
                    <a:lstStyle/>
                    <a:p>
                      <a:pPr algn="ctr"/>
                      <a:r>
                        <a:rPr lang="en-US" dirty="0"/>
                        <a:t>8</a:t>
                      </a:r>
                    </a:p>
                  </a:txBody>
                  <a:tcPr/>
                </a:tc>
                <a:tc>
                  <a:txBody>
                    <a:bodyPr/>
                    <a:lstStyle/>
                    <a:p>
                      <a:pPr algn="ctr"/>
                      <a:r>
                        <a:rPr lang="en-US" dirty="0"/>
                        <a:t>3 </a:t>
                      </a:r>
                      <a:r>
                        <a:rPr lang="en-US" dirty="0" err="1"/>
                        <a:t>mos</a:t>
                      </a:r>
                      <a:endParaRPr lang="en-US" dirty="0"/>
                    </a:p>
                  </a:txBody>
                  <a:tcPr/>
                </a:tc>
                <a:tc>
                  <a:txBody>
                    <a:bodyPr/>
                    <a:lstStyle/>
                    <a:p>
                      <a:pPr algn="ctr"/>
                      <a:r>
                        <a:rPr lang="en-US" dirty="0"/>
                        <a:t>No</a:t>
                      </a:r>
                    </a:p>
                  </a:txBody>
                  <a:tcPr/>
                </a:tc>
                <a:tc>
                  <a:txBody>
                    <a:bodyPr/>
                    <a:lstStyle/>
                    <a:p>
                      <a:r>
                        <a:rPr lang="en-US" dirty="0"/>
                        <a:t>Did evil in the sight of the Lord</a:t>
                      </a:r>
                    </a:p>
                  </a:txBody>
                  <a:tcPr/>
                </a:tc>
                <a:extLst>
                  <a:ext uri="{0D108BD9-81ED-4DB2-BD59-A6C34878D82A}">
                    <a16:rowId xmlns:a16="http://schemas.microsoft.com/office/drawing/2014/main" val="2089254818"/>
                  </a:ext>
                </a:extLst>
              </a:tr>
              <a:tr h="370840">
                <a:tc>
                  <a:txBody>
                    <a:bodyPr/>
                    <a:lstStyle/>
                    <a:p>
                      <a:r>
                        <a:rPr lang="en-US" dirty="0"/>
                        <a:t>Zedekiah</a:t>
                      </a:r>
                    </a:p>
                  </a:txBody>
                  <a:tcPr/>
                </a:tc>
                <a:tc>
                  <a:txBody>
                    <a:bodyPr/>
                    <a:lstStyle/>
                    <a:p>
                      <a:pPr algn="ctr"/>
                      <a:r>
                        <a:rPr lang="en-US" dirty="0"/>
                        <a:t>597</a:t>
                      </a:r>
                    </a:p>
                  </a:txBody>
                  <a:tcPr/>
                </a:tc>
                <a:tc>
                  <a:txBody>
                    <a:bodyPr/>
                    <a:lstStyle/>
                    <a:p>
                      <a:pPr algn="ctr"/>
                      <a:r>
                        <a:rPr lang="en-US" dirty="0"/>
                        <a:t>21</a:t>
                      </a:r>
                    </a:p>
                  </a:txBody>
                  <a:tcPr/>
                </a:tc>
                <a:tc>
                  <a:txBody>
                    <a:bodyPr/>
                    <a:lstStyle/>
                    <a:p>
                      <a:pPr algn="ctr"/>
                      <a:r>
                        <a:rPr lang="en-US" dirty="0"/>
                        <a:t>11</a:t>
                      </a:r>
                    </a:p>
                  </a:txBody>
                  <a:tcPr/>
                </a:tc>
                <a:tc>
                  <a:txBody>
                    <a:bodyPr/>
                    <a:lstStyle/>
                    <a:p>
                      <a:pPr algn="ctr"/>
                      <a:r>
                        <a:rPr lang="en-US" dirty="0"/>
                        <a:t>No</a:t>
                      </a:r>
                    </a:p>
                  </a:txBody>
                  <a:tcPr/>
                </a:tc>
                <a:tc>
                  <a:txBody>
                    <a:bodyPr/>
                    <a:lstStyle/>
                    <a:p>
                      <a:r>
                        <a:rPr lang="en-US" dirty="0"/>
                        <a:t>Did evil in the sight of God</a:t>
                      </a:r>
                    </a:p>
                    <a:p>
                      <a:r>
                        <a:rPr lang="en-US" dirty="0"/>
                        <a:t>Did not humble himself before Jeremiah</a:t>
                      </a:r>
                    </a:p>
                    <a:p>
                      <a:r>
                        <a:rPr lang="en-US" b="1" i="1" dirty="0">
                          <a:solidFill>
                            <a:srgbClr val="FF0000"/>
                          </a:solidFill>
                        </a:rPr>
                        <a:t>Jerusalem destroyed 587 BC</a:t>
                      </a:r>
                    </a:p>
                  </a:txBody>
                  <a:tcPr/>
                </a:tc>
                <a:extLst>
                  <a:ext uri="{0D108BD9-81ED-4DB2-BD59-A6C34878D82A}">
                    <a16:rowId xmlns:a16="http://schemas.microsoft.com/office/drawing/2014/main" val="1857547602"/>
                  </a:ext>
                </a:extLst>
              </a:tr>
            </a:tbl>
          </a:graphicData>
        </a:graphic>
      </p:graphicFrame>
    </p:spTree>
    <p:extLst>
      <p:ext uri="{BB962C8B-B14F-4D97-AF65-F5344CB8AC3E}">
        <p14:creationId xmlns:p14="http://schemas.microsoft.com/office/powerpoint/2010/main" val="135806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3656-36CB-44F0-AA4B-F369D83F2445}"/>
              </a:ext>
            </a:extLst>
          </p:cNvPr>
          <p:cNvSpPr>
            <a:spLocks noGrp="1"/>
          </p:cNvSpPr>
          <p:nvPr>
            <p:ph type="title"/>
          </p:nvPr>
        </p:nvSpPr>
        <p:spPr>
          <a:xfrm>
            <a:off x="457200" y="1261"/>
            <a:ext cx="8229600" cy="1143000"/>
          </a:xfrm>
        </p:spPr>
        <p:txBody>
          <a:bodyPr/>
          <a:lstStyle/>
          <a:p>
            <a:r>
              <a:rPr lang="en-US" dirty="0"/>
              <a:t>Summary</a:t>
            </a:r>
          </a:p>
        </p:txBody>
      </p:sp>
      <p:sp>
        <p:nvSpPr>
          <p:cNvPr id="3" name="Content Placeholder 2">
            <a:extLst>
              <a:ext uri="{FF2B5EF4-FFF2-40B4-BE49-F238E27FC236}">
                <a16:creationId xmlns:a16="http://schemas.microsoft.com/office/drawing/2014/main" id="{8C7E33D2-3635-41E2-8CC2-7D5E60D4E560}"/>
              </a:ext>
            </a:extLst>
          </p:cNvPr>
          <p:cNvSpPr>
            <a:spLocks noGrp="1"/>
          </p:cNvSpPr>
          <p:nvPr>
            <p:ph idx="1"/>
          </p:nvPr>
        </p:nvSpPr>
        <p:spPr>
          <a:xfrm>
            <a:off x="457200" y="981483"/>
            <a:ext cx="8458986" cy="5867400"/>
          </a:xfrm>
        </p:spPr>
        <p:txBody>
          <a:bodyPr>
            <a:normAutofit fontScale="70000" lnSpcReduction="20000"/>
          </a:bodyPr>
          <a:lstStyle/>
          <a:p>
            <a:r>
              <a:rPr lang="en-US" dirty="0"/>
              <a:t>Total of 20 rulers over Judah in the divided kingdom</a:t>
            </a:r>
          </a:p>
          <a:p>
            <a:pPr lvl="1"/>
            <a:r>
              <a:rPr lang="en-US" dirty="0"/>
              <a:t>Includes the 6-year reign of Athaliah, queen mother</a:t>
            </a:r>
          </a:p>
          <a:p>
            <a:pPr lvl="1"/>
            <a:r>
              <a:rPr lang="en-US" dirty="0"/>
              <a:t>Obeyed God - 7</a:t>
            </a:r>
          </a:p>
          <a:p>
            <a:pPr lvl="1"/>
            <a:r>
              <a:rPr lang="en-US" dirty="0"/>
              <a:t>Did not obey God - 11</a:t>
            </a:r>
          </a:p>
          <a:p>
            <a:pPr lvl="1"/>
            <a:r>
              <a:rPr lang="en-US" dirty="0"/>
              <a:t>Obeyed, then disobeyed - 1 (</a:t>
            </a:r>
            <a:r>
              <a:rPr lang="en-US" dirty="0" err="1"/>
              <a:t>Joash</a:t>
            </a:r>
            <a:r>
              <a:rPr lang="en-US" dirty="0"/>
              <a:t>)</a:t>
            </a:r>
          </a:p>
          <a:p>
            <a:pPr lvl="1"/>
            <a:r>
              <a:rPr lang="en-US" dirty="0"/>
              <a:t>Disobeyed, then obeyed - 1 (Manasseh)</a:t>
            </a:r>
          </a:p>
          <a:p>
            <a:r>
              <a:rPr lang="en-US" dirty="0"/>
              <a:t>First king of Judah – Rehoboam (931 BC)</a:t>
            </a:r>
          </a:p>
          <a:p>
            <a:pPr lvl="1"/>
            <a:r>
              <a:rPr lang="en-US" dirty="0"/>
              <a:t>Fell away after 3 years</a:t>
            </a:r>
          </a:p>
          <a:p>
            <a:r>
              <a:rPr lang="en-US" dirty="0"/>
              <a:t>Captivity tipping point – Amon (642 BC)</a:t>
            </a:r>
          </a:p>
          <a:p>
            <a:pPr lvl="1"/>
            <a:r>
              <a:rPr lang="en-US" dirty="0"/>
              <a:t>Served idols, sacrificed to all carved images, forsook God</a:t>
            </a:r>
          </a:p>
          <a:p>
            <a:pPr lvl="1"/>
            <a:r>
              <a:rPr lang="en-US" dirty="0"/>
              <a:t>Announced to his son Josiah</a:t>
            </a:r>
          </a:p>
          <a:p>
            <a:r>
              <a:rPr lang="en-US" dirty="0"/>
              <a:t>Amon’s son Josiah was the last faithful and obedient king of Judah (640 BC)</a:t>
            </a:r>
          </a:p>
          <a:p>
            <a:pPr lvl="1"/>
            <a:r>
              <a:rPr lang="en-US" dirty="0"/>
              <a:t>Spared because he humbled himself and served God</a:t>
            </a:r>
          </a:p>
          <a:p>
            <a:r>
              <a:rPr lang="en-US" dirty="0"/>
              <a:t>Final king of Judah – Zedekiah (597 – 587 BC)</a:t>
            </a:r>
          </a:p>
          <a:p>
            <a:pPr lvl="1"/>
            <a:r>
              <a:rPr lang="en-US" dirty="0"/>
              <a:t>Jerusalem destroyed by the Babylonians</a:t>
            </a:r>
          </a:p>
          <a:p>
            <a:pPr lvl="1"/>
            <a:r>
              <a:rPr lang="en-US" dirty="0"/>
              <a:t>God continually tried to warn His people.  2 Chron 36:15-17</a:t>
            </a:r>
          </a:p>
          <a:p>
            <a:pPr lvl="1"/>
            <a:endParaRPr lang="en-US" dirty="0"/>
          </a:p>
          <a:p>
            <a:endParaRPr lang="en-US" dirty="0"/>
          </a:p>
          <a:p>
            <a:endParaRPr lang="en-US" dirty="0"/>
          </a:p>
        </p:txBody>
      </p:sp>
    </p:spTree>
    <p:extLst>
      <p:ext uri="{BB962C8B-B14F-4D97-AF65-F5344CB8AC3E}">
        <p14:creationId xmlns:p14="http://schemas.microsoft.com/office/powerpoint/2010/main" val="16554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04DE-C70C-4964-8D68-F2357286ADEF}"/>
              </a:ext>
            </a:extLst>
          </p:cNvPr>
          <p:cNvSpPr>
            <a:spLocks noGrp="1"/>
          </p:cNvSpPr>
          <p:nvPr>
            <p:ph type="title"/>
          </p:nvPr>
        </p:nvSpPr>
        <p:spPr>
          <a:xfrm>
            <a:off x="437562" y="-16498"/>
            <a:ext cx="8229600" cy="1143000"/>
          </a:xfrm>
        </p:spPr>
        <p:txBody>
          <a:bodyPr>
            <a:normAutofit fontScale="90000"/>
          </a:bodyPr>
          <a:lstStyle/>
          <a:p>
            <a:r>
              <a:rPr lang="en-US" dirty="0"/>
              <a:t>Pop Quiz</a:t>
            </a:r>
            <a:br>
              <a:rPr lang="en-US" dirty="0"/>
            </a:br>
            <a:r>
              <a:rPr lang="en-US" sz="2700" dirty="0"/>
              <a:t>Match the statement to the ruler</a:t>
            </a:r>
            <a:endParaRPr lang="en-US" dirty="0"/>
          </a:p>
        </p:txBody>
      </p:sp>
      <p:sp>
        <p:nvSpPr>
          <p:cNvPr id="3" name="Content Placeholder 2">
            <a:extLst>
              <a:ext uri="{FF2B5EF4-FFF2-40B4-BE49-F238E27FC236}">
                <a16:creationId xmlns:a16="http://schemas.microsoft.com/office/drawing/2014/main" id="{53B0FE51-56AE-486F-9C49-E338AB8BB227}"/>
              </a:ext>
            </a:extLst>
          </p:cNvPr>
          <p:cNvSpPr>
            <a:spLocks noGrp="1"/>
          </p:cNvSpPr>
          <p:nvPr>
            <p:ph sz="half" idx="1"/>
          </p:nvPr>
        </p:nvSpPr>
        <p:spPr>
          <a:xfrm>
            <a:off x="437562" y="1600200"/>
            <a:ext cx="5943600" cy="4525963"/>
          </a:xfrm>
        </p:spPr>
        <p:txBody>
          <a:bodyPr>
            <a:normAutofit fontScale="92500" lnSpcReduction="10000"/>
          </a:bodyPr>
          <a:lstStyle/>
          <a:p>
            <a:pPr marL="514350" indent="-514350">
              <a:buFont typeface="+mj-lt"/>
              <a:buAutoNum type="arabicPeriod"/>
            </a:pPr>
            <a:r>
              <a:rPr lang="en-US" dirty="0"/>
              <a:t>Could have used some Imodium AD</a:t>
            </a:r>
          </a:p>
          <a:p>
            <a:pPr marL="514350" indent="-514350">
              <a:buFont typeface="+mj-lt"/>
              <a:buAutoNum type="arabicPeriod"/>
            </a:pPr>
            <a:r>
              <a:rPr lang="en-US" dirty="0"/>
              <a:t>Followed Gen X counsel</a:t>
            </a:r>
          </a:p>
          <a:p>
            <a:pPr marL="514350" indent="-514350">
              <a:buFont typeface="+mj-lt"/>
              <a:buAutoNum type="arabicPeriod"/>
            </a:pPr>
            <a:r>
              <a:rPr lang="en-US" dirty="0"/>
              <a:t>Life extended 15 years</a:t>
            </a:r>
          </a:p>
          <a:p>
            <a:pPr marL="514350" indent="-514350">
              <a:buFont typeface="+mj-lt"/>
              <a:buAutoNum type="arabicPeriod"/>
            </a:pPr>
            <a:r>
              <a:rPr lang="en-US" dirty="0"/>
              <a:t>We’re not following the directions!</a:t>
            </a:r>
          </a:p>
          <a:p>
            <a:pPr marL="514350" indent="-514350">
              <a:buFont typeface="+mj-lt"/>
              <a:buAutoNum type="arabicPeriod"/>
            </a:pPr>
            <a:r>
              <a:rPr lang="en-US" dirty="0"/>
              <a:t>Jeremiah wasn’t on his playlist</a:t>
            </a:r>
          </a:p>
          <a:p>
            <a:pPr marL="514350" indent="-514350">
              <a:buFont typeface="+mj-lt"/>
              <a:buAutoNum type="arabicPeriod"/>
            </a:pPr>
            <a:r>
              <a:rPr lang="en-US" dirty="0"/>
              <a:t>Humbled himself greatly before God</a:t>
            </a:r>
          </a:p>
          <a:p>
            <a:pPr marL="514350" indent="-514350">
              <a:buFont typeface="+mj-lt"/>
              <a:buAutoNum type="arabicPeriod"/>
            </a:pPr>
            <a:r>
              <a:rPr lang="en-US" dirty="0"/>
              <a:t>Digressed after Jehoiada left</a:t>
            </a:r>
          </a:p>
          <a:p>
            <a:pPr marL="514350" indent="-514350">
              <a:buFont typeface="+mj-lt"/>
              <a:buAutoNum type="arabicPeriod"/>
            </a:pPr>
            <a:r>
              <a:rPr lang="en-US" dirty="0"/>
              <a:t>Incense got him into trouble</a:t>
            </a:r>
          </a:p>
          <a:p>
            <a:pPr marL="514350" indent="-514350">
              <a:buFont typeface="+mj-lt"/>
              <a:buAutoNum type="arabicPeriod"/>
            </a:pPr>
            <a:r>
              <a:rPr lang="en-US" dirty="0" err="1"/>
              <a:t>Necho</a:t>
            </a:r>
            <a:r>
              <a:rPr lang="en-US" dirty="0"/>
              <a:t> curtailed his rule</a:t>
            </a:r>
          </a:p>
          <a:p>
            <a:pPr marL="514350" indent="-514350">
              <a:buFont typeface="+mj-lt"/>
              <a:buAutoNum type="arabicPeriod"/>
            </a:pPr>
            <a:r>
              <a:rPr lang="en-US" dirty="0"/>
              <a:t>Women’s rights leader</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
        <p:nvSpPr>
          <p:cNvPr id="4" name="Content Placeholder 3">
            <a:extLst>
              <a:ext uri="{FF2B5EF4-FFF2-40B4-BE49-F238E27FC236}">
                <a16:creationId xmlns:a16="http://schemas.microsoft.com/office/drawing/2014/main" id="{A4C5DF38-8162-466A-921D-0B7415F7DBCD}"/>
              </a:ext>
            </a:extLst>
          </p:cNvPr>
          <p:cNvSpPr>
            <a:spLocks noGrp="1"/>
          </p:cNvSpPr>
          <p:nvPr>
            <p:ph sz="half" idx="2"/>
          </p:nvPr>
        </p:nvSpPr>
        <p:spPr>
          <a:xfrm>
            <a:off x="6553200" y="1600199"/>
            <a:ext cx="2274218" cy="4525963"/>
          </a:xfrm>
        </p:spPr>
        <p:txBody>
          <a:bodyPr>
            <a:normAutofit fontScale="92500" lnSpcReduction="10000"/>
          </a:bodyPr>
          <a:lstStyle/>
          <a:p>
            <a:pPr marL="514350" indent="-514350">
              <a:buFont typeface="+mj-lt"/>
              <a:buAutoNum type="alphaUcPeriod"/>
            </a:pPr>
            <a:r>
              <a:rPr lang="en-US" dirty="0"/>
              <a:t>Athaliah</a:t>
            </a:r>
          </a:p>
          <a:p>
            <a:pPr marL="514350" indent="-514350">
              <a:buFont typeface="+mj-lt"/>
              <a:buAutoNum type="alphaUcPeriod"/>
            </a:pPr>
            <a:r>
              <a:rPr lang="en-US" dirty="0" err="1"/>
              <a:t>Joash</a:t>
            </a:r>
            <a:endParaRPr lang="en-US" dirty="0"/>
          </a:p>
          <a:p>
            <a:pPr marL="514350" indent="-514350">
              <a:buFont typeface="+mj-lt"/>
              <a:buAutoNum type="alphaUcPeriod"/>
            </a:pPr>
            <a:r>
              <a:rPr lang="en-US" dirty="0" err="1"/>
              <a:t>Jehoram</a:t>
            </a:r>
            <a:endParaRPr lang="en-US" dirty="0"/>
          </a:p>
          <a:p>
            <a:pPr marL="514350" indent="-514350">
              <a:buFont typeface="+mj-lt"/>
              <a:buAutoNum type="alphaUcPeriod"/>
            </a:pPr>
            <a:r>
              <a:rPr lang="en-US" dirty="0"/>
              <a:t>Hezekiah</a:t>
            </a:r>
          </a:p>
          <a:p>
            <a:pPr marL="514350" indent="-514350">
              <a:buFont typeface="+mj-lt"/>
              <a:buAutoNum type="alphaUcPeriod"/>
            </a:pPr>
            <a:r>
              <a:rPr lang="en-US" dirty="0"/>
              <a:t>Manasseh</a:t>
            </a:r>
          </a:p>
          <a:p>
            <a:pPr marL="514350" indent="-514350">
              <a:buFont typeface="+mj-lt"/>
              <a:buAutoNum type="alphaUcPeriod"/>
            </a:pPr>
            <a:r>
              <a:rPr lang="en-US" dirty="0"/>
              <a:t>Zedekiah</a:t>
            </a:r>
          </a:p>
          <a:p>
            <a:pPr marL="514350" indent="-514350">
              <a:buFont typeface="+mj-lt"/>
              <a:buAutoNum type="alphaUcPeriod"/>
            </a:pPr>
            <a:r>
              <a:rPr lang="en-US" dirty="0"/>
              <a:t>Rehoboam</a:t>
            </a:r>
          </a:p>
          <a:p>
            <a:pPr marL="514350" indent="-514350">
              <a:buFont typeface="+mj-lt"/>
              <a:buAutoNum type="alphaUcPeriod"/>
            </a:pPr>
            <a:r>
              <a:rPr lang="en-US" dirty="0"/>
              <a:t>Uzziah</a:t>
            </a:r>
          </a:p>
          <a:p>
            <a:pPr marL="514350" indent="-514350">
              <a:buFont typeface="+mj-lt"/>
              <a:buAutoNum type="alphaUcPeriod"/>
            </a:pPr>
            <a:r>
              <a:rPr lang="en-US" dirty="0"/>
              <a:t>Josiah</a:t>
            </a:r>
          </a:p>
          <a:p>
            <a:pPr marL="514350" indent="-514350">
              <a:buFont typeface="+mj-lt"/>
              <a:buAutoNum type="alphaUcPeriod"/>
            </a:pPr>
            <a:r>
              <a:rPr lang="en-US" dirty="0" err="1"/>
              <a:t>Jehoahaz</a:t>
            </a:r>
            <a:endParaRPr lang="en-US" dirty="0"/>
          </a:p>
          <a:p>
            <a:pPr marL="514350" indent="-514350">
              <a:buFont typeface="+mj-lt"/>
              <a:buAutoNum type="alphaUcPeriod"/>
            </a:pPr>
            <a:endParaRPr lang="en-US" dirty="0"/>
          </a:p>
        </p:txBody>
      </p:sp>
      <p:sp>
        <p:nvSpPr>
          <p:cNvPr id="5" name="Rectangle 4">
            <a:extLst>
              <a:ext uri="{FF2B5EF4-FFF2-40B4-BE49-F238E27FC236}">
                <a16:creationId xmlns:a16="http://schemas.microsoft.com/office/drawing/2014/main" id="{E2985C74-3BBE-47A5-9BE9-FE3273EA8A51}"/>
              </a:ext>
            </a:extLst>
          </p:cNvPr>
          <p:cNvSpPr/>
          <p:nvPr/>
        </p:nvSpPr>
        <p:spPr>
          <a:xfrm>
            <a:off x="304800" y="1371600"/>
            <a:ext cx="8522618"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8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04DE-C70C-4964-8D68-F2357286ADEF}"/>
              </a:ext>
            </a:extLst>
          </p:cNvPr>
          <p:cNvSpPr>
            <a:spLocks noGrp="1"/>
          </p:cNvSpPr>
          <p:nvPr>
            <p:ph type="title"/>
          </p:nvPr>
        </p:nvSpPr>
        <p:spPr>
          <a:xfrm>
            <a:off x="437562" y="-16498"/>
            <a:ext cx="8229600" cy="1143000"/>
          </a:xfrm>
        </p:spPr>
        <p:txBody>
          <a:bodyPr>
            <a:normAutofit fontScale="90000"/>
          </a:bodyPr>
          <a:lstStyle/>
          <a:p>
            <a:r>
              <a:rPr lang="en-US" dirty="0"/>
              <a:t>Pop Quiz</a:t>
            </a:r>
            <a:br>
              <a:rPr lang="en-US" dirty="0"/>
            </a:br>
            <a:r>
              <a:rPr lang="en-US" sz="2700" dirty="0"/>
              <a:t>Answers</a:t>
            </a:r>
            <a:endParaRPr lang="en-US" dirty="0"/>
          </a:p>
        </p:txBody>
      </p:sp>
      <p:sp>
        <p:nvSpPr>
          <p:cNvPr id="3" name="Content Placeholder 2">
            <a:extLst>
              <a:ext uri="{FF2B5EF4-FFF2-40B4-BE49-F238E27FC236}">
                <a16:creationId xmlns:a16="http://schemas.microsoft.com/office/drawing/2014/main" id="{53B0FE51-56AE-486F-9C49-E338AB8BB227}"/>
              </a:ext>
            </a:extLst>
          </p:cNvPr>
          <p:cNvSpPr>
            <a:spLocks noGrp="1"/>
          </p:cNvSpPr>
          <p:nvPr>
            <p:ph sz="half" idx="1"/>
          </p:nvPr>
        </p:nvSpPr>
        <p:spPr>
          <a:xfrm>
            <a:off x="437562" y="1600200"/>
            <a:ext cx="5943600" cy="4525963"/>
          </a:xfrm>
        </p:spPr>
        <p:txBody>
          <a:bodyPr>
            <a:normAutofit fontScale="92500" lnSpcReduction="10000"/>
          </a:bodyPr>
          <a:lstStyle/>
          <a:p>
            <a:pPr marL="514350" indent="-514350">
              <a:buFont typeface="+mj-lt"/>
              <a:buAutoNum type="arabicPeriod"/>
            </a:pPr>
            <a:r>
              <a:rPr lang="en-US" dirty="0"/>
              <a:t>Could have used some Imodium AD</a:t>
            </a:r>
          </a:p>
          <a:p>
            <a:pPr marL="514350" indent="-514350">
              <a:buFont typeface="+mj-lt"/>
              <a:buAutoNum type="arabicPeriod"/>
            </a:pPr>
            <a:r>
              <a:rPr lang="en-US" dirty="0"/>
              <a:t>Followed Gen X counsel</a:t>
            </a:r>
          </a:p>
          <a:p>
            <a:pPr marL="514350" indent="-514350">
              <a:buFont typeface="+mj-lt"/>
              <a:buAutoNum type="arabicPeriod"/>
            </a:pPr>
            <a:r>
              <a:rPr lang="en-US" dirty="0"/>
              <a:t>Life extended 15 years</a:t>
            </a:r>
          </a:p>
          <a:p>
            <a:pPr marL="514350" indent="-514350">
              <a:buFont typeface="+mj-lt"/>
              <a:buAutoNum type="arabicPeriod"/>
            </a:pPr>
            <a:r>
              <a:rPr lang="en-US" dirty="0"/>
              <a:t>We’re not following the directions!</a:t>
            </a:r>
          </a:p>
          <a:p>
            <a:pPr marL="514350" indent="-514350">
              <a:buFont typeface="+mj-lt"/>
              <a:buAutoNum type="arabicPeriod"/>
            </a:pPr>
            <a:r>
              <a:rPr lang="en-US" dirty="0"/>
              <a:t>Jeremiah wasn’t on his playlist</a:t>
            </a:r>
          </a:p>
          <a:p>
            <a:pPr marL="514350" indent="-514350">
              <a:buFont typeface="+mj-lt"/>
              <a:buAutoNum type="arabicPeriod"/>
            </a:pPr>
            <a:r>
              <a:rPr lang="en-US" dirty="0"/>
              <a:t>Humbled himself greatly before God</a:t>
            </a:r>
          </a:p>
          <a:p>
            <a:pPr marL="514350" indent="-514350">
              <a:buFont typeface="+mj-lt"/>
              <a:buAutoNum type="arabicPeriod"/>
            </a:pPr>
            <a:r>
              <a:rPr lang="en-US" dirty="0"/>
              <a:t>Digressed after Jehoiada left</a:t>
            </a:r>
          </a:p>
          <a:p>
            <a:pPr marL="514350" indent="-514350">
              <a:buFont typeface="+mj-lt"/>
              <a:buAutoNum type="arabicPeriod"/>
            </a:pPr>
            <a:r>
              <a:rPr lang="en-US" dirty="0"/>
              <a:t>Incense got him into trouble</a:t>
            </a:r>
          </a:p>
          <a:p>
            <a:pPr marL="514350" indent="-514350">
              <a:buFont typeface="+mj-lt"/>
              <a:buAutoNum type="arabicPeriod"/>
            </a:pPr>
            <a:r>
              <a:rPr lang="en-US" dirty="0" err="1"/>
              <a:t>Necho</a:t>
            </a:r>
            <a:r>
              <a:rPr lang="en-US" dirty="0"/>
              <a:t> curtailed his rule</a:t>
            </a:r>
          </a:p>
          <a:p>
            <a:pPr marL="514350" indent="-514350">
              <a:buFont typeface="+mj-lt"/>
              <a:buAutoNum type="arabicPeriod"/>
            </a:pPr>
            <a:r>
              <a:rPr lang="en-US" dirty="0"/>
              <a:t>Women’s rights leader</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
        <p:nvSpPr>
          <p:cNvPr id="4" name="Content Placeholder 3">
            <a:extLst>
              <a:ext uri="{FF2B5EF4-FFF2-40B4-BE49-F238E27FC236}">
                <a16:creationId xmlns:a16="http://schemas.microsoft.com/office/drawing/2014/main" id="{A4C5DF38-8162-466A-921D-0B7415F7DBCD}"/>
              </a:ext>
            </a:extLst>
          </p:cNvPr>
          <p:cNvSpPr>
            <a:spLocks noGrp="1"/>
          </p:cNvSpPr>
          <p:nvPr>
            <p:ph sz="half" idx="2"/>
          </p:nvPr>
        </p:nvSpPr>
        <p:spPr>
          <a:xfrm>
            <a:off x="6553200" y="1600199"/>
            <a:ext cx="2406980" cy="4525963"/>
          </a:xfrm>
        </p:spPr>
        <p:txBody>
          <a:bodyPr>
            <a:normAutofit fontScale="92500" lnSpcReduction="10000"/>
          </a:bodyPr>
          <a:lstStyle/>
          <a:p>
            <a:pPr marL="0" indent="0">
              <a:buNone/>
            </a:pPr>
            <a:r>
              <a:rPr lang="en-US" dirty="0" err="1"/>
              <a:t>Jehoram</a:t>
            </a:r>
            <a:endParaRPr lang="en-US" dirty="0"/>
          </a:p>
          <a:p>
            <a:pPr marL="0" indent="0">
              <a:buNone/>
            </a:pPr>
            <a:r>
              <a:rPr lang="en-US" dirty="0"/>
              <a:t>Rehoboam</a:t>
            </a:r>
          </a:p>
          <a:p>
            <a:pPr marL="0" indent="0">
              <a:buNone/>
            </a:pPr>
            <a:r>
              <a:rPr lang="en-US" dirty="0"/>
              <a:t>Hezekiah</a:t>
            </a:r>
          </a:p>
          <a:p>
            <a:pPr marL="0" indent="0">
              <a:buNone/>
            </a:pPr>
            <a:r>
              <a:rPr lang="en-US" dirty="0"/>
              <a:t>Josiah</a:t>
            </a:r>
          </a:p>
          <a:p>
            <a:pPr marL="0" indent="0">
              <a:buNone/>
            </a:pPr>
            <a:r>
              <a:rPr lang="en-US" dirty="0"/>
              <a:t>Zedekiah</a:t>
            </a:r>
          </a:p>
          <a:p>
            <a:pPr marL="0" indent="0">
              <a:buNone/>
            </a:pPr>
            <a:r>
              <a:rPr lang="en-US" dirty="0"/>
              <a:t>Manasseh</a:t>
            </a:r>
          </a:p>
          <a:p>
            <a:pPr marL="0" indent="0">
              <a:buNone/>
            </a:pPr>
            <a:r>
              <a:rPr lang="en-US" dirty="0" err="1"/>
              <a:t>Joash</a:t>
            </a:r>
            <a:endParaRPr lang="en-US" dirty="0"/>
          </a:p>
          <a:p>
            <a:pPr marL="0" indent="0">
              <a:buNone/>
            </a:pPr>
            <a:r>
              <a:rPr lang="en-US" dirty="0"/>
              <a:t>Uzziah</a:t>
            </a:r>
          </a:p>
          <a:p>
            <a:pPr marL="0" indent="0">
              <a:buNone/>
            </a:pPr>
            <a:r>
              <a:rPr lang="en-US" dirty="0" err="1"/>
              <a:t>Jehoahaz</a:t>
            </a:r>
            <a:endParaRPr lang="en-US" dirty="0"/>
          </a:p>
          <a:p>
            <a:pPr marL="0" indent="0">
              <a:buNone/>
            </a:pPr>
            <a:r>
              <a:rPr lang="en-US" dirty="0"/>
              <a:t>Athaliah</a:t>
            </a:r>
          </a:p>
          <a:p>
            <a:pPr marL="514350" indent="-514350">
              <a:buFont typeface="+mj-lt"/>
              <a:buAutoNum type="alphaUcPeriod"/>
            </a:pPr>
            <a:endParaRPr lang="en-US" dirty="0"/>
          </a:p>
        </p:txBody>
      </p:sp>
      <p:sp>
        <p:nvSpPr>
          <p:cNvPr id="5" name="Rectangle 4">
            <a:extLst>
              <a:ext uri="{FF2B5EF4-FFF2-40B4-BE49-F238E27FC236}">
                <a16:creationId xmlns:a16="http://schemas.microsoft.com/office/drawing/2014/main" id="{E2985C74-3BBE-47A5-9BE9-FE3273EA8A51}"/>
              </a:ext>
            </a:extLst>
          </p:cNvPr>
          <p:cNvSpPr/>
          <p:nvPr/>
        </p:nvSpPr>
        <p:spPr>
          <a:xfrm>
            <a:off x="304800" y="1371600"/>
            <a:ext cx="8522618"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90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a:xfrm>
            <a:off x="457200" y="0"/>
            <a:ext cx="8229600" cy="1143000"/>
          </a:xfrm>
        </p:spPr>
        <p:txBody>
          <a:bodyPr/>
          <a:lstStyle/>
          <a:p>
            <a:r>
              <a:rPr lang="en-US" dirty="0"/>
              <a:t>Observations</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457200" y="1150856"/>
            <a:ext cx="8229600" cy="5257800"/>
          </a:xfrm>
        </p:spPr>
        <p:txBody>
          <a:bodyPr>
            <a:normAutofit fontScale="92500" lnSpcReduction="10000"/>
          </a:bodyPr>
          <a:lstStyle/>
          <a:p>
            <a:r>
              <a:rPr lang="en-US" dirty="0"/>
              <a:t>Children don’t always follow in the steps of godly parents</a:t>
            </a:r>
          </a:p>
          <a:p>
            <a:r>
              <a:rPr lang="en-US" dirty="0"/>
              <a:t>Children can be faithful to God despite having ungodly parents</a:t>
            </a:r>
          </a:p>
          <a:p>
            <a:r>
              <a:rPr lang="en-US" dirty="0"/>
              <a:t>The call of the world and peer pressure are VERY strong</a:t>
            </a:r>
          </a:p>
          <a:p>
            <a:r>
              <a:rPr lang="en-US" dirty="0"/>
              <a:t>God rules in the kingdoms of men</a:t>
            </a:r>
          </a:p>
          <a:p>
            <a:r>
              <a:rPr lang="en-US" dirty="0"/>
              <a:t>The necessity of humility before God</a:t>
            </a:r>
          </a:p>
          <a:p>
            <a:pPr lvl="1"/>
            <a:r>
              <a:rPr lang="en-US" dirty="0"/>
              <a:t>2 Chron 34:21</a:t>
            </a:r>
          </a:p>
          <a:p>
            <a:pPr lvl="2"/>
            <a:r>
              <a:rPr lang="en-US" dirty="0"/>
              <a:t>“</a:t>
            </a:r>
            <a:r>
              <a:rPr lang="en-US" i="1" dirty="0"/>
              <a:t>for great is the wrath of the Lord that is poured out on us, because our fathers have not kept the word of the Lord, to do according to all that is written in this book”</a:t>
            </a:r>
            <a:endParaRPr lang="en-US" dirty="0"/>
          </a:p>
          <a:p>
            <a:pPr lvl="1"/>
            <a:endParaRPr lang="en-US" dirty="0"/>
          </a:p>
          <a:p>
            <a:pPr lvl="1"/>
            <a:endParaRPr lang="en-US" dirty="0"/>
          </a:p>
          <a:p>
            <a:endParaRPr lang="en-US" dirty="0"/>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83516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4845-4135-4B17-9F4F-8C9D7D5A5F96}"/>
              </a:ext>
            </a:extLst>
          </p:cNvPr>
          <p:cNvSpPr>
            <a:spLocks noGrp="1"/>
          </p:cNvSpPr>
          <p:nvPr>
            <p:ph type="title"/>
          </p:nvPr>
        </p:nvSpPr>
        <p:spPr>
          <a:xfrm>
            <a:off x="463485" y="0"/>
            <a:ext cx="8229600" cy="1143000"/>
          </a:xfrm>
        </p:spPr>
        <p:txBody>
          <a:bodyPr/>
          <a:lstStyle/>
          <a:p>
            <a:r>
              <a:rPr lang="en-US" dirty="0"/>
              <a:t>Leading Us to Christ</a:t>
            </a:r>
          </a:p>
        </p:txBody>
      </p:sp>
      <p:sp>
        <p:nvSpPr>
          <p:cNvPr id="3" name="Content Placeholder 2">
            <a:extLst>
              <a:ext uri="{FF2B5EF4-FFF2-40B4-BE49-F238E27FC236}">
                <a16:creationId xmlns:a16="http://schemas.microsoft.com/office/drawing/2014/main" id="{035B8B47-1E94-4CF3-A9CE-F9EB494F8292}"/>
              </a:ext>
            </a:extLst>
          </p:cNvPr>
          <p:cNvSpPr>
            <a:spLocks noGrp="1"/>
          </p:cNvSpPr>
          <p:nvPr>
            <p:ph idx="1"/>
          </p:nvPr>
        </p:nvSpPr>
        <p:spPr>
          <a:xfrm>
            <a:off x="463485" y="1295400"/>
            <a:ext cx="8229600" cy="5181600"/>
          </a:xfrm>
        </p:spPr>
        <p:txBody>
          <a:bodyPr>
            <a:normAutofit fontScale="92500" lnSpcReduction="10000"/>
          </a:bodyPr>
          <a:lstStyle/>
          <a:p>
            <a:r>
              <a:rPr lang="en-US" dirty="0"/>
              <a:t>The lineage and kingship of David leads to Jesus</a:t>
            </a:r>
          </a:p>
          <a:p>
            <a:pPr lvl="1"/>
            <a:r>
              <a:rPr lang="en-US" dirty="0"/>
              <a:t>1 Chron 17:14</a:t>
            </a:r>
          </a:p>
          <a:p>
            <a:pPr lvl="2"/>
            <a:r>
              <a:rPr lang="en-US" i="1" dirty="0"/>
              <a:t>And I will establish him in My house and in My kingdom forever; and his throne shall be established forever.</a:t>
            </a:r>
          </a:p>
          <a:p>
            <a:endParaRPr lang="en-US" i="1" dirty="0"/>
          </a:p>
          <a:p>
            <a:r>
              <a:rPr lang="en-US" dirty="0"/>
              <a:t>God’s oversight:  Only one child saved of the king’s lineage</a:t>
            </a:r>
          </a:p>
          <a:p>
            <a:pPr lvl="1"/>
            <a:r>
              <a:rPr lang="en-US" dirty="0"/>
              <a:t>2 Chron 22:11</a:t>
            </a:r>
          </a:p>
          <a:p>
            <a:pPr lvl="2"/>
            <a:r>
              <a:rPr lang="en-US" i="1" dirty="0"/>
              <a:t>But </a:t>
            </a:r>
            <a:r>
              <a:rPr lang="en-US" i="1" dirty="0" err="1"/>
              <a:t>Jehoshabeath</a:t>
            </a:r>
            <a:r>
              <a:rPr lang="en-US" i="1" dirty="0"/>
              <a:t>, the daughter of the king, took </a:t>
            </a:r>
            <a:r>
              <a:rPr lang="en-US" i="1" dirty="0" err="1"/>
              <a:t>Joash</a:t>
            </a:r>
            <a:r>
              <a:rPr lang="en-US" i="1" dirty="0"/>
              <a:t> the son of Ahaziah, and stole him away from among the king's sons who were being murdered, and put him and his nurse in a bedroom.</a:t>
            </a:r>
            <a:endParaRPr lang="en-US" dirty="0"/>
          </a:p>
          <a:p>
            <a:pPr lvl="1"/>
            <a:endParaRPr lang="en-US" dirty="0"/>
          </a:p>
          <a:p>
            <a:pPr lvl="1"/>
            <a:endParaRPr lang="en-US" i="1" dirty="0"/>
          </a:p>
          <a:p>
            <a:pPr lvl="1"/>
            <a:endParaRPr lang="en-US" i="1"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04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extLst>
              <p:ext uri="{D42A27DB-BD31-4B8C-83A1-F6EECF244321}">
                <p14:modId xmlns:p14="http://schemas.microsoft.com/office/powerpoint/2010/main" val="3262442125"/>
              </p:ext>
            </p:extLst>
          </p:nvPr>
        </p:nvGraphicFramePr>
        <p:xfrm>
          <a:off x="152400" y="609600"/>
          <a:ext cx="8915400" cy="6088059"/>
        </p:xfrm>
        <a:graphic>
          <a:graphicData uri="http://schemas.openxmlformats.org/drawingml/2006/table">
            <a:tbl>
              <a:tblPr firstRow="1" firstCol="1" bandRow="1">
                <a:tableStyleId>{5C22544A-7EE6-4342-B048-85BDC9FD1C3A}</a:tableStyleId>
              </a:tblPr>
              <a:tblGrid>
                <a:gridCol w="1454117">
                  <a:extLst>
                    <a:ext uri="{9D8B030D-6E8A-4147-A177-3AD203B41FA5}">
                      <a16:colId xmlns:a16="http://schemas.microsoft.com/office/drawing/2014/main" val="225115154"/>
                    </a:ext>
                  </a:extLst>
                </a:gridCol>
                <a:gridCol w="5784883">
                  <a:extLst>
                    <a:ext uri="{9D8B030D-6E8A-4147-A177-3AD203B41FA5}">
                      <a16:colId xmlns:a16="http://schemas.microsoft.com/office/drawing/2014/main" val="2920137706"/>
                    </a:ext>
                  </a:extLst>
                </a:gridCol>
                <a:gridCol w="1676400">
                  <a:extLst>
                    <a:ext uri="{9D8B030D-6E8A-4147-A177-3AD203B41FA5}">
                      <a16:colId xmlns:a16="http://schemas.microsoft.com/office/drawing/2014/main" val="1072016210"/>
                    </a:ext>
                  </a:extLst>
                </a:gridCol>
              </a:tblGrid>
              <a:tr h="942074">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 (W)</a:t>
                      </a: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dirty="0">
                          <a:effectLst/>
                        </a:rPr>
                        <a:t>Genesis (part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dirty="0">
                          <a:effectLst/>
                        </a:rPr>
                        <a:t>Genesis (part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dirty="0">
                          <a:effectLst/>
                        </a:rPr>
                        <a:t>The Exodus (Egypt to Canaan)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tc>
                <a:tc>
                  <a:txBody>
                    <a:bodyPr/>
                    <a:lstStyle/>
                    <a:p>
                      <a:pPr marL="0" marR="0">
                        <a:lnSpc>
                          <a:spcPct val="107000"/>
                        </a:lnSpc>
                        <a:spcBef>
                          <a:spcPts val="0"/>
                        </a:spcBef>
                        <a:spcAft>
                          <a:spcPts val="0"/>
                        </a:spcAft>
                      </a:pPr>
                      <a:r>
                        <a:rPr lang="en-US" sz="1800" dirty="0">
                          <a:effectLst/>
                        </a:rPr>
                        <a:t>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dirty="0">
                          <a:effectLst/>
                        </a:rPr>
                        <a:t>Joshua and 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dirty="0">
                          <a:effectLst/>
                        </a:rPr>
                        <a:t>The United Kingdom:  Saul, David, and Solomon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dirty="0">
                          <a:effectLst/>
                        </a:rPr>
                        <a:t>The Divided Kingdom: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dirty="0">
                          <a:effectLst/>
                        </a:rPr>
                        <a:t>The Divided Kingdom:  Judah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781372523"/>
                  </a:ext>
                </a:extLst>
              </a:tr>
              <a:tr h="371083">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solidFill>
                      <a:srgbClr val="FF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Major Prophets:  Isaiah, Jeremiah, Ezekiel, Daniel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a:lnSpc>
                          <a:spcPct val="107000"/>
                        </a:lnSpc>
                        <a:spcBef>
                          <a:spcPts val="0"/>
                        </a:spcBef>
                        <a:spcAft>
                          <a:spcPts val="0"/>
                        </a:spcAft>
                      </a:pPr>
                      <a:r>
                        <a:rPr lang="en-US" sz="1800" dirty="0">
                          <a:effectLst/>
                        </a:rPr>
                        <a:t>Books of Poetry and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tc>
                <a:tc>
                  <a:txBody>
                    <a:bodyPr/>
                    <a:lstStyle/>
                    <a:p>
                      <a:pPr marL="0" marR="0">
                        <a:lnSpc>
                          <a:spcPct val="107000"/>
                        </a:lnSpc>
                        <a:spcBef>
                          <a:spcPts val="0"/>
                        </a:spcBef>
                        <a:spcAft>
                          <a:spcPts val="0"/>
                        </a:spcAft>
                      </a:pPr>
                      <a:r>
                        <a:rPr lang="en-US" sz="1800" dirty="0">
                          <a:effectLst/>
                        </a:rPr>
                        <a:t>Old Testament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Jordan &amp; 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Between the Testaments</a:t>
                      </a:r>
                    </a:p>
                  </a:txBody>
                  <a:tcPr marL="68580" marR="68580" marT="0" marB="0">
                    <a:solidFill>
                      <a:srgbClr val="CCCCFF"/>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406523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882F-7F07-4084-AF19-F18F3AF30A33}"/>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84F05DD6-50A9-48A8-8A70-3B274B4C7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552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FB6E-0793-4A0A-B3D5-8E13BFB11153}"/>
              </a:ext>
            </a:extLst>
          </p:cNvPr>
          <p:cNvSpPr>
            <a:spLocks noGrp="1"/>
          </p:cNvSpPr>
          <p:nvPr>
            <p:ph type="title"/>
          </p:nvPr>
        </p:nvSpPr>
        <p:spPr/>
        <p:txBody>
          <a:bodyPr/>
          <a:lstStyle/>
          <a:p>
            <a:r>
              <a:rPr lang="en-US" dirty="0"/>
              <a:t>Structure of the Old Testament</a:t>
            </a:r>
          </a:p>
        </p:txBody>
      </p:sp>
      <p:graphicFrame>
        <p:nvGraphicFramePr>
          <p:cNvPr id="4" name="Table 4">
            <a:extLst>
              <a:ext uri="{FF2B5EF4-FFF2-40B4-BE49-F238E27FC236}">
                <a16:creationId xmlns:a16="http://schemas.microsoft.com/office/drawing/2014/main" id="{083BA2C2-0823-4BAB-92EA-46045317DC66}"/>
              </a:ext>
            </a:extLst>
          </p:cNvPr>
          <p:cNvGraphicFramePr>
            <a:graphicFrameLocks noGrp="1"/>
          </p:cNvGraphicFramePr>
          <p:nvPr>
            <p:extLst>
              <p:ext uri="{D42A27DB-BD31-4B8C-83A1-F6EECF244321}">
                <p14:modId xmlns:p14="http://schemas.microsoft.com/office/powerpoint/2010/main" val="2714036944"/>
              </p:ext>
            </p:extLst>
          </p:nvPr>
        </p:nvGraphicFramePr>
        <p:xfrm>
          <a:off x="304800" y="1417638"/>
          <a:ext cx="8534400" cy="523731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44832130"/>
                    </a:ext>
                  </a:extLst>
                </a:gridCol>
                <a:gridCol w="5029200">
                  <a:extLst>
                    <a:ext uri="{9D8B030D-6E8A-4147-A177-3AD203B41FA5}">
                      <a16:colId xmlns:a16="http://schemas.microsoft.com/office/drawing/2014/main" val="1760239213"/>
                    </a:ext>
                  </a:extLst>
                </a:gridCol>
              </a:tblGrid>
              <a:tr h="507534">
                <a:tc>
                  <a:txBody>
                    <a:bodyPr/>
                    <a:lstStyle/>
                    <a:p>
                      <a:r>
                        <a:rPr lang="en-US" sz="3200" dirty="0"/>
                        <a:t>Section</a:t>
                      </a:r>
                    </a:p>
                  </a:txBody>
                  <a:tcPr/>
                </a:tc>
                <a:tc>
                  <a:txBody>
                    <a:bodyPr/>
                    <a:lstStyle/>
                    <a:p>
                      <a:r>
                        <a:rPr lang="en-US" sz="3200" dirty="0"/>
                        <a:t>Key Topics</a:t>
                      </a:r>
                    </a:p>
                  </a:txBody>
                  <a:tcPr/>
                </a:tc>
                <a:extLst>
                  <a:ext uri="{0D108BD9-81ED-4DB2-BD59-A6C34878D82A}">
                    <a16:rowId xmlns:a16="http://schemas.microsoft.com/office/drawing/2014/main" val="1661336317"/>
                  </a:ext>
                </a:extLst>
              </a:tr>
              <a:tr h="876018">
                <a:tc>
                  <a:txBody>
                    <a:bodyPr/>
                    <a:lstStyle/>
                    <a:p>
                      <a:r>
                        <a:rPr lang="en-US" sz="2400" dirty="0"/>
                        <a:t>Genesis - Deuteronomy</a:t>
                      </a:r>
                    </a:p>
                  </a:txBody>
                  <a:tcPr>
                    <a:solidFill>
                      <a:schemeClr val="accent1">
                        <a:lumMod val="40000"/>
                        <a:lumOff val="60000"/>
                      </a:schemeClr>
                    </a:solidFill>
                  </a:tcPr>
                </a:tc>
                <a:tc>
                  <a:txBody>
                    <a:bodyPr/>
                    <a:lstStyle/>
                    <a:p>
                      <a:r>
                        <a:rPr lang="en-US" sz="2400" dirty="0"/>
                        <a:t>Creation through the exodus</a:t>
                      </a:r>
                    </a:p>
                    <a:p>
                      <a:r>
                        <a:rPr lang="en-US" sz="2400" dirty="0"/>
                        <a:t>Books of the law</a:t>
                      </a:r>
                    </a:p>
                  </a:txBody>
                  <a:tcPr>
                    <a:solidFill>
                      <a:schemeClr val="accent1">
                        <a:lumMod val="40000"/>
                        <a:lumOff val="60000"/>
                      </a:schemeClr>
                    </a:solidFill>
                  </a:tcPr>
                </a:tc>
                <a:extLst>
                  <a:ext uri="{0D108BD9-81ED-4DB2-BD59-A6C34878D82A}">
                    <a16:rowId xmlns:a16="http://schemas.microsoft.com/office/drawing/2014/main" val="2141805486"/>
                  </a:ext>
                </a:extLst>
              </a:tr>
              <a:tr h="876018">
                <a:tc>
                  <a:txBody>
                    <a:bodyPr/>
                    <a:lstStyle/>
                    <a:p>
                      <a:r>
                        <a:rPr lang="en-US" sz="2400" dirty="0"/>
                        <a:t>Joshua - Ruth</a:t>
                      </a:r>
                    </a:p>
                  </a:txBody>
                  <a:tcPr/>
                </a:tc>
                <a:tc>
                  <a:txBody>
                    <a:bodyPr/>
                    <a:lstStyle/>
                    <a:p>
                      <a:r>
                        <a:rPr lang="en-US" sz="2400" dirty="0"/>
                        <a:t>Conquest of Canaan through the time of the judges</a:t>
                      </a:r>
                    </a:p>
                  </a:txBody>
                  <a:tcPr/>
                </a:tc>
                <a:extLst>
                  <a:ext uri="{0D108BD9-81ED-4DB2-BD59-A6C34878D82A}">
                    <a16:rowId xmlns:a16="http://schemas.microsoft.com/office/drawing/2014/main" val="3307215803"/>
                  </a:ext>
                </a:extLst>
              </a:tr>
              <a:tr h="876018">
                <a:tc>
                  <a:txBody>
                    <a:bodyPr/>
                    <a:lstStyle/>
                    <a:p>
                      <a:r>
                        <a:rPr lang="en-US" sz="2400" dirty="0"/>
                        <a:t>1 Samuel – 2 Chronicles</a:t>
                      </a:r>
                    </a:p>
                  </a:txBody>
                  <a:tcPr>
                    <a:solidFill>
                      <a:srgbClr val="FFFF00"/>
                    </a:solidFill>
                  </a:tcPr>
                </a:tc>
                <a:tc>
                  <a:txBody>
                    <a:bodyPr/>
                    <a:lstStyle/>
                    <a:p>
                      <a:r>
                        <a:rPr lang="en-US" sz="2400" dirty="0"/>
                        <a:t>The time of the kings, the divided kingdom, and the captivity</a:t>
                      </a:r>
                    </a:p>
                  </a:txBody>
                  <a:tcPr>
                    <a:solidFill>
                      <a:srgbClr val="FFFF00"/>
                    </a:solidFill>
                  </a:tcPr>
                </a:tc>
                <a:extLst>
                  <a:ext uri="{0D108BD9-81ED-4DB2-BD59-A6C34878D82A}">
                    <a16:rowId xmlns:a16="http://schemas.microsoft.com/office/drawing/2014/main" val="3801844217"/>
                  </a:ext>
                </a:extLst>
              </a:tr>
              <a:tr h="507534">
                <a:tc>
                  <a:txBody>
                    <a:bodyPr/>
                    <a:lstStyle/>
                    <a:p>
                      <a:r>
                        <a:rPr lang="en-US" sz="2400" dirty="0"/>
                        <a:t>Ezra - Esther</a:t>
                      </a:r>
                    </a:p>
                  </a:txBody>
                  <a:tcPr/>
                </a:tc>
                <a:tc>
                  <a:txBody>
                    <a:bodyPr/>
                    <a:lstStyle/>
                    <a:p>
                      <a:r>
                        <a:rPr lang="en-US" sz="2400" dirty="0"/>
                        <a:t>The return to Judah</a:t>
                      </a:r>
                    </a:p>
                  </a:txBody>
                  <a:tcPr/>
                </a:tc>
                <a:extLst>
                  <a:ext uri="{0D108BD9-81ED-4DB2-BD59-A6C34878D82A}">
                    <a16:rowId xmlns:a16="http://schemas.microsoft.com/office/drawing/2014/main" val="1549132539"/>
                  </a:ext>
                </a:extLst>
              </a:tr>
              <a:tr h="507534">
                <a:tc>
                  <a:txBody>
                    <a:bodyPr/>
                    <a:lstStyle/>
                    <a:p>
                      <a:r>
                        <a:rPr lang="en-US" sz="2400" dirty="0"/>
                        <a:t>Psalms – Song of Solomon</a:t>
                      </a:r>
                    </a:p>
                  </a:txBody>
                  <a:tcPr/>
                </a:tc>
                <a:tc>
                  <a:txBody>
                    <a:bodyPr/>
                    <a:lstStyle/>
                    <a:p>
                      <a:r>
                        <a:rPr lang="en-US" sz="2400" dirty="0"/>
                        <a:t>Books of poetry and wisdom</a:t>
                      </a:r>
                    </a:p>
                  </a:txBody>
                  <a:tcPr/>
                </a:tc>
                <a:extLst>
                  <a:ext uri="{0D108BD9-81ED-4DB2-BD59-A6C34878D82A}">
                    <a16:rowId xmlns:a16="http://schemas.microsoft.com/office/drawing/2014/main" val="1953817672"/>
                  </a:ext>
                </a:extLst>
              </a:tr>
              <a:tr h="507534">
                <a:tc>
                  <a:txBody>
                    <a:bodyPr/>
                    <a:lstStyle/>
                    <a:p>
                      <a:r>
                        <a:rPr lang="en-US" sz="2400" dirty="0"/>
                        <a:t>Isaiah - Daniel</a:t>
                      </a:r>
                    </a:p>
                  </a:txBody>
                  <a:tcPr/>
                </a:tc>
                <a:tc>
                  <a:txBody>
                    <a:bodyPr/>
                    <a:lstStyle/>
                    <a:p>
                      <a:r>
                        <a:rPr lang="en-US" sz="2400" dirty="0"/>
                        <a:t>Major prophets</a:t>
                      </a:r>
                    </a:p>
                  </a:txBody>
                  <a:tcPr/>
                </a:tc>
                <a:extLst>
                  <a:ext uri="{0D108BD9-81ED-4DB2-BD59-A6C34878D82A}">
                    <a16:rowId xmlns:a16="http://schemas.microsoft.com/office/drawing/2014/main" val="1187851841"/>
                  </a:ext>
                </a:extLst>
              </a:tr>
              <a:tr h="507534">
                <a:tc>
                  <a:txBody>
                    <a:bodyPr/>
                    <a:lstStyle/>
                    <a:p>
                      <a:r>
                        <a:rPr lang="en-US" sz="2400" dirty="0"/>
                        <a:t>Hosea - Malachi</a:t>
                      </a:r>
                    </a:p>
                  </a:txBody>
                  <a:tcPr/>
                </a:tc>
                <a:tc>
                  <a:txBody>
                    <a:bodyPr/>
                    <a:lstStyle/>
                    <a:p>
                      <a:r>
                        <a:rPr lang="en-US" sz="2400" dirty="0"/>
                        <a:t>Minor prophets</a:t>
                      </a:r>
                    </a:p>
                  </a:txBody>
                  <a:tcPr/>
                </a:tc>
                <a:extLst>
                  <a:ext uri="{0D108BD9-81ED-4DB2-BD59-A6C34878D82A}">
                    <a16:rowId xmlns:a16="http://schemas.microsoft.com/office/drawing/2014/main" val="2954341310"/>
                  </a:ext>
                </a:extLst>
              </a:tr>
            </a:tbl>
          </a:graphicData>
        </a:graphic>
      </p:graphicFrame>
    </p:spTree>
    <p:extLst>
      <p:ext uri="{BB962C8B-B14F-4D97-AF65-F5344CB8AC3E}">
        <p14:creationId xmlns:p14="http://schemas.microsoft.com/office/powerpoint/2010/main" val="82617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F0BB-5D45-4326-A68A-986B4ED8C9E9}"/>
              </a:ext>
            </a:extLst>
          </p:cNvPr>
          <p:cNvSpPr>
            <a:spLocks noGrp="1"/>
          </p:cNvSpPr>
          <p:nvPr>
            <p:ph type="title"/>
          </p:nvPr>
        </p:nvSpPr>
        <p:spPr/>
        <p:txBody>
          <a:bodyPr/>
          <a:lstStyle/>
          <a:p>
            <a:r>
              <a:rPr lang="en-US" dirty="0"/>
              <a:t>Backup Material</a:t>
            </a:r>
          </a:p>
        </p:txBody>
      </p:sp>
      <p:sp>
        <p:nvSpPr>
          <p:cNvPr id="3" name="Text Placeholder 2">
            <a:extLst>
              <a:ext uri="{FF2B5EF4-FFF2-40B4-BE49-F238E27FC236}">
                <a16:creationId xmlns:a16="http://schemas.microsoft.com/office/drawing/2014/main" id="{4ABE450F-88CA-4AA7-9C78-5B92F22AB0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574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nvGraphicFramePr>
        <p:xfrm>
          <a:off x="152400" y="609600"/>
          <a:ext cx="8915400" cy="6096003"/>
        </p:xfrm>
        <a:graphic>
          <a:graphicData uri="http://schemas.openxmlformats.org/drawingml/2006/table">
            <a:tbl>
              <a:tblPr firstRow="1" firstCol="1" bandRow="1">
                <a:tableStyleId>{5C22544A-7EE6-4342-B048-85BDC9FD1C3A}</a:tableStyleId>
              </a:tblPr>
              <a:tblGrid>
                <a:gridCol w="1454117">
                  <a:extLst>
                    <a:ext uri="{9D8B030D-6E8A-4147-A177-3AD203B41FA5}">
                      <a16:colId xmlns:a16="http://schemas.microsoft.com/office/drawing/2014/main" val="225115154"/>
                    </a:ext>
                  </a:extLst>
                </a:gridCol>
                <a:gridCol w="5784883">
                  <a:extLst>
                    <a:ext uri="{9D8B030D-6E8A-4147-A177-3AD203B41FA5}">
                      <a16:colId xmlns:a16="http://schemas.microsoft.com/office/drawing/2014/main" val="2920137706"/>
                    </a:ext>
                  </a:extLst>
                </a:gridCol>
                <a:gridCol w="1676400">
                  <a:extLst>
                    <a:ext uri="{9D8B030D-6E8A-4147-A177-3AD203B41FA5}">
                      <a16:colId xmlns:a16="http://schemas.microsoft.com/office/drawing/2014/main" val="1072016210"/>
                    </a:ext>
                  </a:extLst>
                </a:gridCol>
              </a:tblGrid>
              <a:tr h="942074">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 (W)</a:t>
                      </a: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dirty="0">
                          <a:effectLst/>
                        </a:rPr>
                        <a:t>Genesis (part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dirty="0">
                          <a:effectLst/>
                        </a:rPr>
                        <a:t>Genesis (part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a:effectLst/>
                        </a:rPr>
                        <a:t>The Exodus (Egypt to Canaan)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tc>
                <a:tc>
                  <a:txBody>
                    <a:bodyPr/>
                    <a:lstStyle/>
                    <a:p>
                      <a:pPr marL="0" marR="0">
                        <a:lnSpc>
                          <a:spcPct val="107000"/>
                        </a:lnSpc>
                        <a:spcBef>
                          <a:spcPts val="0"/>
                        </a:spcBef>
                        <a:spcAft>
                          <a:spcPts val="0"/>
                        </a:spcAft>
                      </a:pPr>
                      <a:r>
                        <a:rPr lang="en-US" sz="1800" dirty="0">
                          <a:effectLst/>
                        </a:rPr>
                        <a:t>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dirty="0">
                          <a:effectLst/>
                        </a:rPr>
                        <a:t>Joshua and 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dirty="0">
                          <a:effectLst/>
                        </a:rPr>
                        <a:t>The United Kingdom:  Saul, David, and Solomon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dirty="0">
                          <a:effectLst/>
                        </a:rPr>
                        <a:t>The Divided Kingdom: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dirty="0">
                          <a:effectLst/>
                        </a:rPr>
                        <a:t>The Divided Kingdom:  Judah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37252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tc>
                <a:tc>
                  <a:txBody>
                    <a:bodyPr/>
                    <a:lstStyle/>
                    <a:p>
                      <a:pPr marL="0" marR="0">
                        <a:lnSpc>
                          <a:spcPct val="107000"/>
                        </a:lnSpc>
                        <a:spcBef>
                          <a:spcPts val="0"/>
                        </a:spcBef>
                        <a:spcAft>
                          <a:spcPts val="0"/>
                        </a:spcAft>
                      </a:pPr>
                      <a:r>
                        <a:rPr lang="en-US" sz="1800" dirty="0">
                          <a:effectLst/>
                        </a:rPr>
                        <a:t>Books of Poetry and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a:lnSpc>
                          <a:spcPct val="107000"/>
                        </a:lnSpc>
                        <a:spcBef>
                          <a:spcPts val="0"/>
                        </a:spcBef>
                        <a:spcAft>
                          <a:spcPts val="0"/>
                        </a:spcAft>
                      </a:pPr>
                      <a:r>
                        <a:rPr lang="en-US" sz="1800" dirty="0">
                          <a:effectLst/>
                        </a:rPr>
                        <a:t>Major Prophets:  Isaiah, Jeremiah, Ezekiel, Daniel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tc>
                <a:tc>
                  <a:txBody>
                    <a:bodyPr/>
                    <a:lstStyle/>
                    <a:p>
                      <a:pPr marL="0" marR="0">
                        <a:lnSpc>
                          <a:spcPct val="107000"/>
                        </a:lnSpc>
                        <a:spcBef>
                          <a:spcPts val="0"/>
                        </a:spcBef>
                        <a:spcAft>
                          <a:spcPts val="0"/>
                        </a:spcAft>
                      </a:pPr>
                      <a:r>
                        <a:rPr lang="en-US" sz="1800" dirty="0">
                          <a:effectLst/>
                        </a:rPr>
                        <a:t>Old Testament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 &amp; 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Between the Testaments</a:t>
                      </a: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11287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OT Bible Chronology</a:t>
            </a:r>
            <a:br>
              <a:rPr lang="en-US" dirty="0"/>
            </a:br>
            <a:r>
              <a:rPr lang="en-US" sz="3100" dirty="0"/>
              <a:t>(In Round Numbers)</a:t>
            </a:r>
            <a:endParaRPr lang="en-US" dirty="0"/>
          </a:p>
        </p:txBody>
      </p:sp>
      <p:graphicFrame>
        <p:nvGraphicFramePr>
          <p:cNvPr id="4" name="Table 4">
            <a:extLst>
              <a:ext uri="{FF2B5EF4-FFF2-40B4-BE49-F238E27FC236}">
                <a16:creationId xmlns:a16="http://schemas.microsoft.com/office/drawing/2014/main" id="{A6E1F95C-9C30-4637-9FC8-163A69946A93}"/>
              </a:ext>
            </a:extLst>
          </p:cNvPr>
          <p:cNvGraphicFramePr>
            <a:graphicFrameLocks noGrp="1"/>
          </p:cNvGraphicFramePr>
          <p:nvPr>
            <p:extLst>
              <p:ext uri="{D42A27DB-BD31-4B8C-83A1-F6EECF244321}">
                <p14:modId xmlns:p14="http://schemas.microsoft.com/office/powerpoint/2010/main" val="2307328320"/>
              </p:ext>
            </p:extLst>
          </p:nvPr>
        </p:nvGraphicFramePr>
        <p:xfrm>
          <a:off x="228600" y="1397000"/>
          <a:ext cx="8839200" cy="4577080"/>
        </p:xfrm>
        <a:graphic>
          <a:graphicData uri="http://schemas.openxmlformats.org/drawingml/2006/table">
            <a:tbl>
              <a:tblPr firstRow="1" bandRow="1">
                <a:tableStyleId>{5C22544A-7EE6-4342-B048-85BDC9FD1C3A}</a:tableStyleId>
              </a:tblPr>
              <a:tblGrid>
                <a:gridCol w="6119447">
                  <a:extLst>
                    <a:ext uri="{9D8B030D-6E8A-4147-A177-3AD203B41FA5}">
                      <a16:colId xmlns:a16="http://schemas.microsoft.com/office/drawing/2014/main" val="1044422475"/>
                    </a:ext>
                  </a:extLst>
                </a:gridCol>
                <a:gridCol w="2719753">
                  <a:extLst>
                    <a:ext uri="{9D8B030D-6E8A-4147-A177-3AD203B41FA5}">
                      <a16:colId xmlns:a16="http://schemas.microsoft.com/office/drawing/2014/main" val="1040271944"/>
                    </a:ext>
                  </a:extLst>
                </a:gridCol>
              </a:tblGrid>
              <a:tr h="508000">
                <a:tc>
                  <a:txBody>
                    <a:bodyPr/>
                    <a:lstStyle/>
                    <a:p>
                      <a:r>
                        <a:rPr lang="en-US" sz="2400" dirty="0"/>
                        <a:t>Event</a:t>
                      </a:r>
                    </a:p>
                  </a:txBody>
                  <a:tcPr/>
                </a:tc>
                <a:tc>
                  <a:txBody>
                    <a:bodyPr/>
                    <a:lstStyle/>
                    <a:p>
                      <a:pPr algn="ctr"/>
                      <a:r>
                        <a:rPr lang="en-US" sz="2400" dirty="0"/>
                        <a:t>Approximate Date</a:t>
                      </a:r>
                    </a:p>
                  </a:txBody>
                  <a:tcPr/>
                </a:tc>
                <a:extLst>
                  <a:ext uri="{0D108BD9-81ED-4DB2-BD59-A6C34878D82A}">
                    <a16:rowId xmlns:a16="http://schemas.microsoft.com/office/drawing/2014/main" val="1855624680"/>
                  </a:ext>
                </a:extLst>
              </a:tr>
              <a:tr h="381000">
                <a:tc>
                  <a:txBody>
                    <a:bodyPr/>
                    <a:lstStyle/>
                    <a:p>
                      <a:r>
                        <a:rPr lang="en-US" sz="2000" dirty="0"/>
                        <a:t>Creation</a:t>
                      </a:r>
                    </a:p>
                  </a:txBody>
                  <a:tcPr/>
                </a:tc>
                <a:tc>
                  <a:txBody>
                    <a:bodyPr/>
                    <a:lstStyle/>
                    <a:p>
                      <a:pPr algn="ctr"/>
                      <a:r>
                        <a:rPr lang="en-US" sz="2000" dirty="0"/>
                        <a:t>~4,200 BC</a:t>
                      </a:r>
                    </a:p>
                  </a:txBody>
                  <a:tcPr/>
                </a:tc>
                <a:extLst>
                  <a:ext uri="{0D108BD9-81ED-4DB2-BD59-A6C34878D82A}">
                    <a16:rowId xmlns:a16="http://schemas.microsoft.com/office/drawing/2014/main" val="539508698"/>
                  </a:ext>
                </a:extLst>
              </a:tr>
              <a:tr h="365760">
                <a:tc>
                  <a:txBody>
                    <a:bodyPr/>
                    <a:lstStyle/>
                    <a:p>
                      <a:r>
                        <a:rPr lang="en-US" sz="2000" dirty="0"/>
                        <a:t>Noah / The Flood</a:t>
                      </a:r>
                    </a:p>
                  </a:txBody>
                  <a:tcPr/>
                </a:tc>
                <a:tc>
                  <a:txBody>
                    <a:bodyPr/>
                    <a:lstStyle/>
                    <a:p>
                      <a:pPr algn="ctr"/>
                      <a:r>
                        <a:rPr lang="en-US" sz="2000" dirty="0"/>
                        <a:t>~2,600 BC</a:t>
                      </a:r>
                    </a:p>
                  </a:txBody>
                  <a:tcPr/>
                </a:tc>
                <a:extLst>
                  <a:ext uri="{0D108BD9-81ED-4DB2-BD59-A6C34878D82A}">
                    <a16:rowId xmlns:a16="http://schemas.microsoft.com/office/drawing/2014/main" val="1104061363"/>
                  </a:ext>
                </a:extLst>
              </a:tr>
              <a:tr h="426720">
                <a:tc>
                  <a:txBody>
                    <a:bodyPr/>
                    <a:lstStyle/>
                    <a:p>
                      <a:r>
                        <a:rPr lang="en-US" sz="2000" dirty="0"/>
                        <a:t>Joseph / Israel to Egypt</a:t>
                      </a:r>
                    </a:p>
                  </a:txBody>
                  <a:tcPr/>
                </a:tc>
                <a:tc>
                  <a:txBody>
                    <a:bodyPr/>
                    <a:lstStyle/>
                    <a:p>
                      <a:pPr algn="ctr"/>
                      <a:r>
                        <a:rPr lang="en-US" sz="2000" dirty="0"/>
                        <a:t>~2,000 BC</a:t>
                      </a:r>
                    </a:p>
                  </a:txBody>
                  <a:tcPr/>
                </a:tc>
                <a:extLst>
                  <a:ext uri="{0D108BD9-81ED-4DB2-BD59-A6C34878D82A}">
                    <a16:rowId xmlns:a16="http://schemas.microsoft.com/office/drawing/2014/main" val="575174334"/>
                  </a:ext>
                </a:extLst>
              </a:tr>
              <a:tr h="381000">
                <a:tc>
                  <a:txBody>
                    <a:bodyPr/>
                    <a:lstStyle/>
                    <a:p>
                      <a:r>
                        <a:rPr lang="en-US" sz="2000" dirty="0"/>
                        <a:t>Moses / Exodus from Egypt</a:t>
                      </a:r>
                    </a:p>
                  </a:txBody>
                  <a:tcPr>
                    <a:solidFill>
                      <a:schemeClr val="accent1">
                        <a:lumMod val="20000"/>
                        <a:lumOff val="80000"/>
                      </a:schemeClr>
                    </a:solidFill>
                  </a:tcPr>
                </a:tc>
                <a:tc>
                  <a:txBody>
                    <a:bodyPr/>
                    <a:lstStyle/>
                    <a:p>
                      <a:pPr algn="ctr"/>
                      <a:r>
                        <a:rPr lang="en-US" sz="2000" dirty="0"/>
                        <a:t>~1,500 BC</a:t>
                      </a:r>
                    </a:p>
                  </a:txBody>
                  <a:tcPr>
                    <a:solidFill>
                      <a:schemeClr val="accent1">
                        <a:lumMod val="20000"/>
                        <a:lumOff val="80000"/>
                      </a:schemeClr>
                    </a:solidFill>
                  </a:tcPr>
                </a:tc>
                <a:extLst>
                  <a:ext uri="{0D108BD9-81ED-4DB2-BD59-A6C34878D82A}">
                    <a16:rowId xmlns:a16="http://schemas.microsoft.com/office/drawing/2014/main" val="3867027362"/>
                  </a:ext>
                </a:extLst>
              </a:tr>
              <a:tr h="365760">
                <a:tc>
                  <a:txBody>
                    <a:bodyPr/>
                    <a:lstStyle/>
                    <a:p>
                      <a:r>
                        <a:rPr lang="en-US" sz="2000" dirty="0"/>
                        <a:t>Reign of Solomon</a:t>
                      </a:r>
                    </a:p>
                  </a:txBody>
                  <a:tcPr>
                    <a:solidFill>
                      <a:srgbClr val="CCCCFF"/>
                    </a:solidFill>
                  </a:tcPr>
                </a:tc>
                <a:tc>
                  <a:txBody>
                    <a:bodyPr/>
                    <a:lstStyle/>
                    <a:p>
                      <a:pPr algn="ctr"/>
                      <a:r>
                        <a:rPr lang="en-US" sz="2000" dirty="0"/>
                        <a:t>~970 BC</a:t>
                      </a:r>
                    </a:p>
                  </a:txBody>
                  <a:tcPr>
                    <a:solidFill>
                      <a:srgbClr val="CCCCFF"/>
                    </a:solidFill>
                  </a:tcPr>
                </a:tc>
                <a:extLst>
                  <a:ext uri="{0D108BD9-81ED-4DB2-BD59-A6C34878D82A}">
                    <a16:rowId xmlns:a16="http://schemas.microsoft.com/office/drawing/2014/main" val="2345503533"/>
                  </a:ext>
                </a:extLst>
              </a:tr>
              <a:tr h="426720">
                <a:tc>
                  <a:txBody>
                    <a:bodyPr/>
                    <a:lstStyle/>
                    <a:p>
                      <a:r>
                        <a:rPr lang="en-US" sz="2000" dirty="0"/>
                        <a:t>The Divided Kingdom (Rehoboam / Jeroboam)</a:t>
                      </a:r>
                    </a:p>
                  </a:txBody>
                  <a:tcPr>
                    <a:solidFill>
                      <a:srgbClr val="FFFF00"/>
                    </a:solidFill>
                  </a:tcPr>
                </a:tc>
                <a:tc>
                  <a:txBody>
                    <a:bodyPr/>
                    <a:lstStyle/>
                    <a:p>
                      <a:pPr algn="ctr"/>
                      <a:r>
                        <a:rPr lang="en-US" sz="2000" dirty="0"/>
                        <a:t>~930 BC</a:t>
                      </a:r>
                    </a:p>
                  </a:txBody>
                  <a:tcPr>
                    <a:solidFill>
                      <a:srgbClr val="FFFF00"/>
                    </a:solidFill>
                  </a:tcPr>
                </a:tc>
                <a:extLst>
                  <a:ext uri="{0D108BD9-81ED-4DB2-BD59-A6C34878D82A}">
                    <a16:rowId xmlns:a16="http://schemas.microsoft.com/office/drawing/2014/main" val="3818439771"/>
                  </a:ext>
                </a:extLst>
              </a:tr>
              <a:tr h="381000">
                <a:tc>
                  <a:txBody>
                    <a:bodyPr/>
                    <a:lstStyle/>
                    <a:p>
                      <a:r>
                        <a:rPr lang="en-US" sz="2000" dirty="0"/>
                        <a:t>The Assyrian captivity of Israel</a:t>
                      </a:r>
                    </a:p>
                  </a:txBody>
                  <a:tcPr>
                    <a:solidFill>
                      <a:srgbClr val="FFFF00"/>
                    </a:solidFill>
                  </a:tcPr>
                </a:tc>
                <a:tc>
                  <a:txBody>
                    <a:bodyPr/>
                    <a:lstStyle/>
                    <a:p>
                      <a:pPr algn="ctr"/>
                      <a:r>
                        <a:rPr lang="en-US" sz="2000" dirty="0"/>
                        <a:t>~740 BC</a:t>
                      </a:r>
                    </a:p>
                  </a:txBody>
                  <a:tcPr>
                    <a:solidFill>
                      <a:srgbClr val="FFFF00"/>
                    </a:solidFill>
                  </a:tcPr>
                </a:tc>
                <a:extLst>
                  <a:ext uri="{0D108BD9-81ED-4DB2-BD59-A6C34878D82A}">
                    <a16:rowId xmlns:a16="http://schemas.microsoft.com/office/drawing/2014/main" val="1330549283"/>
                  </a:ext>
                </a:extLst>
              </a:tr>
              <a:tr h="441960">
                <a:tc>
                  <a:txBody>
                    <a:bodyPr/>
                    <a:lstStyle/>
                    <a:p>
                      <a:r>
                        <a:rPr lang="en-US" sz="2000" dirty="0"/>
                        <a:t>The Babylonian captivity of Judah</a:t>
                      </a:r>
                    </a:p>
                  </a:txBody>
                  <a:tcPr>
                    <a:solidFill>
                      <a:srgbClr val="FFFF00"/>
                    </a:solidFill>
                  </a:tcPr>
                </a:tc>
                <a:tc>
                  <a:txBody>
                    <a:bodyPr/>
                    <a:lstStyle/>
                    <a:p>
                      <a:pPr algn="ctr"/>
                      <a:r>
                        <a:rPr lang="en-US" sz="2000" dirty="0"/>
                        <a:t>~606 BC / ~587 BC</a:t>
                      </a:r>
                    </a:p>
                  </a:txBody>
                  <a:tcPr>
                    <a:solidFill>
                      <a:srgbClr val="FFFF00"/>
                    </a:solidFill>
                  </a:tcPr>
                </a:tc>
                <a:extLst>
                  <a:ext uri="{0D108BD9-81ED-4DB2-BD59-A6C34878D82A}">
                    <a16:rowId xmlns:a16="http://schemas.microsoft.com/office/drawing/2014/main" val="3646614661"/>
                  </a:ext>
                </a:extLst>
              </a:tr>
              <a:tr h="381000">
                <a:tc>
                  <a:txBody>
                    <a:bodyPr/>
                    <a:lstStyle/>
                    <a:p>
                      <a:r>
                        <a:rPr lang="en-US" sz="2000" dirty="0"/>
                        <a:t>Return to Judah</a:t>
                      </a:r>
                    </a:p>
                  </a:txBody>
                  <a:tcPr/>
                </a:tc>
                <a:tc>
                  <a:txBody>
                    <a:bodyPr/>
                    <a:lstStyle/>
                    <a:p>
                      <a:pPr algn="ctr"/>
                      <a:r>
                        <a:rPr lang="en-US" sz="2000" dirty="0"/>
                        <a:t>~536 BC</a:t>
                      </a:r>
                    </a:p>
                  </a:txBody>
                  <a:tcPr/>
                </a:tc>
                <a:extLst>
                  <a:ext uri="{0D108BD9-81ED-4DB2-BD59-A6C34878D82A}">
                    <a16:rowId xmlns:a16="http://schemas.microsoft.com/office/drawing/2014/main" val="1147174603"/>
                  </a:ext>
                </a:extLst>
              </a:tr>
              <a:tr h="365760">
                <a:tc>
                  <a:txBody>
                    <a:bodyPr/>
                    <a:lstStyle/>
                    <a:p>
                      <a:r>
                        <a:rPr lang="en-US" sz="2000" dirty="0"/>
                        <a:t>Birth of Christ</a:t>
                      </a:r>
                    </a:p>
                  </a:txBody>
                  <a:tcPr/>
                </a:tc>
                <a:tc>
                  <a:txBody>
                    <a:bodyPr/>
                    <a:lstStyle/>
                    <a:p>
                      <a:pPr algn="ctr"/>
                      <a:r>
                        <a:rPr lang="en-US" sz="2000" dirty="0"/>
                        <a:t>~3 BC</a:t>
                      </a:r>
                    </a:p>
                  </a:txBody>
                  <a:tcPr/>
                </a:tc>
                <a:extLst>
                  <a:ext uri="{0D108BD9-81ED-4DB2-BD59-A6C34878D82A}">
                    <a16:rowId xmlns:a16="http://schemas.microsoft.com/office/drawing/2014/main" val="385463881"/>
                  </a:ext>
                </a:extLst>
              </a:tr>
            </a:tbl>
          </a:graphicData>
        </a:graphic>
      </p:graphicFrame>
    </p:spTree>
    <p:extLst>
      <p:ext uri="{BB962C8B-B14F-4D97-AF65-F5344CB8AC3E}">
        <p14:creationId xmlns:p14="http://schemas.microsoft.com/office/powerpoint/2010/main" val="377560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15F9-9DAF-48DA-82EE-63D515D669F5}"/>
              </a:ext>
            </a:extLst>
          </p:cNvPr>
          <p:cNvSpPr>
            <a:spLocks noGrp="1"/>
          </p:cNvSpPr>
          <p:nvPr>
            <p:ph type="title"/>
          </p:nvPr>
        </p:nvSpPr>
        <p:spPr>
          <a:xfrm>
            <a:off x="533400" y="21996"/>
            <a:ext cx="8229600" cy="1143000"/>
          </a:xfrm>
        </p:spPr>
        <p:txBody>
          <a:bodyPr/>
          <a:lstStyle/>
          <a:p>
            <a:r>
              <a:rPr lang="en-US" dirty="0"/>
              <a:t>The Coming King – Per Moses</a:t>
            </a:r>
          </a:p>
        </p:txBody>
      </p:sp>
      <p:sp>
        <p:nvSpPr>
          <p:cNvPr id="3" name="Content Placeholder 2">
            <a:extLst>
              <a:ext uri="{FF2B5EF4-FFF2-40B4-BE49-F238E27FC236}">
                <a16:creationId xmlns:a16="http://schemas.microsoft.com/office/drawing/2014/main" id="{EC280BE2-0B10-48A6-A287-E9F5AFCE7152}"/>
              </a:ext>
            </a:extLst>
          </p:cNvPr>
          <p:cNvSpPr>
            <a:spLocks noGrp="1"/>
          </p:cNvSpPr>
          <p:nvPr>
            <p:ph sz="half" idx="1"/>
          </p:nvPr>
        </p:nvSpPr>
        <p:spPr>
          <a:xfrm>
            <a:off x="533400" y="1164996"/>
            <a:ext cx="8229600" cy="5476188"/>
          </a:xfrm>
        </p:spPr>
        <p:txBody>
          <a:bodyPr>
            <a:normAutofit/>
          </a:bodyPr>
          <a:lstStyle/>
          <a:p>
            <a:r>
              <a:rPr lang="en-US" dirty="0"/>
              <a:t>The people will ask for a king  </a:t>
            </a:r>
          </a:p>
          <a:p>
            <a:pPr lvl="1"/>
            <a:r>
              <a:rPr lang="en-US" dirty="0"/>
              <a:t>“like all the nations around me”</a:t>
            </a:r>
          </a:p>
          <a:p>
            <a:r>
              <a:rPr lang="en-US" dirty="0"/>
              <a:t>“the Lord your God chooses” the king</a:t>
            </a:r>
          </a:p>
          <a:p>
            <a:r>
              <a:rPr lang="en-US" dirty="0"/>
              <a:t>He shall be a brother, not a foreigner</a:t>
            </a:r>
          </a:p>
          <a:p>
            <a:r>
              <a:rPr lang="en-US" dirty="0"/>
              <a:t>He shall not:</a:t>
            </a:r>
          </a:p>
          <a:p>
            <a:pPr lvl="1"/>
            <a:r>
              <a:rPr lang="en-US" b="1" i="1" dirty="0">
                <a:solidFill>
                  <a:srgbClr val="FF0000"/>
                </a:solidFill>
              </a:rPr>
              <a:t>Multiply horses, wives, or silver and gold</a:t>
            </a:r>
          </a:p>
          <a:p>
            <a:pPr lvl="1"/>
            <a:r>
              <a:rPr lang="en-US" dirty="0"/>
              <a:t>Return to Egypt</a:t>
            </a:r>
          </a:p>
          <a:p>
            <a:r>
              <a:rPr lang="en-US" dirty="0"/>
              <a:t>He shall have a copy of the law</a:t>
            </a:r>
          </a:p>
          <a:p>
            <a:pPr lvl="1"/>
            <a:r>
              <a:rPr lang="en-US" b="1" i="1" dirty="0">
                <a:solidFill>
                  <a:srgbClr val="FF0000"/>
                </a:solidFill>
              </a:rPr>
              <a:t>Read it, fear the Lord, and observe all the law, so that:</a:t>
            </a:r>
          </a:p>
          <a:p>
            <a:pPr lvl="2"/>
            <a:r>
              <a:rPr lang="en-US" b="1" i="1" dirty="0">
                <a:solidFill>
                  <a:srgbClr val="FF0000"/>
                </a:solidFill>
              </a:rPr>
              <a:t>His heart is not lifted above his brethren</a:t>
            </a:r>
          </a:p>
          <a:p>
            <a:pPr lvl="2"/>
            <a:r>
              <a:rPr lang="en-US" b="1" i="1" dirty="0">
                <a:solidFill>
                  <a:srgbClr val="FF0000"/>
                </a:solidFill>
              </a:rPr>
              <a:t>He does not turn aside from the commandments</a:t>
            </a:r>
          </a:p>
          <a:p>
            <a:pPr lvl="2"/>
            <a:r>
              <a:rPr lang="en-US" dirty="0"/>
              <a:t>He prolongs the days of his kingdom</a:t>
            </a:r>
          </a:p>
          <a:p>
            <a:pPr lvl="2"/>
            <a:endParaRPr lang="en-US" dirty="0"/>
          </a:p>
        </p:txBody>
      </p:sp>
    </p:spTree>
    <p:extLst>
      <p:ext uri="{BB962C8B-B14F-4D97-AF65-F5344CB8AC3E}">
        <p14:creationId xmlns:p14="http://schemas.microsoft.com/office/powerpoint/2010/main" val="319894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15F9-9DAF-48DA-82EE-63D515D669F5}"/>
              </a:ext>
            </a:extLst>
          </p:cNvPr>
          <p:cNvSpPr>
            <a:spLocks noGrp="1"/>
          </p:cNvSpPr>
          <p:nvPr>
            <p:ph type="title"/>
          </p:nvPr>
        </p:nvSpPr>
        <p:spPr>
          <a:xfrm>
            <a:off x="533400" y="21996"/>
            <a:ext cx="8229600" cy="1143000"/>
          </a:xfrm>
        </p:spPr>
        <p:txBody>
          <a:bodyPr/>
          <a:lstStyle/>
          <a:p>
            <a:r>
              <a:rPr lang="en-US" dirty="0"/>
              <a:t>The Coming King – Per Samuel</a:t>
            </a:r>
          </a:p>
        </p:txBody>
      </p:sp>
      <p:sp>
        <p:nvSpPr>
          <p:cNvPr id="4" name="Content Placeholder 3">
            <a:extLst>
              <a:ext uri="{FF2B5EF4-FFF2-40B4-BE49-F238E27FC236}">
                <a16:creationId xmlns:a16="http://schemas.microsoft.com/office/drawing/2014/main" id="{7B9423B2-5828-4587-A277-A7EAF6A46EC0}"/>
              </a:ext>
            </a:extLst>
          </p:cNvPr>
          <p:cNvSpPr>
            <a:spLocks noGrp="1"/>
          </p:cNvSpPr>
          <p:nvPr>
            <p:ph sz="half" idx="2"/>
          </p:nvPr>
        </p:nvSpPr>
        <p:spPr>
          <a:xfrm>
            <a:off x="685800" y="1175208"/>
            <a:ext cx="7924800" cy="5791200"/>
          </a:xfrm>
        </p:spPr>
        <p:txBody>
          <a:bodyPr>
            <a:normAutofit fontScale="92500" lnSpcReduction="20000"/>
          </a:bodyPr>
          <a:lstStyle/>
          <a:p>
            <a:r>
              <a:rPr lang="en-US" dirty="0"/>
              <a:t>The people demand:  </a:t>
            </a:r>
          </a:p>
          <a:p>
            <a:pPr lvl="1"/>
            <a:r>
              <a:rPr lang="en-US" dirty="0"/>
              <a:t>“</a:t>
            </a:r>
            <a:r>
              <a:rPr lang="en-US" b="1" i="1" dirty="0">
                <a:solidFill>
                  <a:srgbClr val="FF0000"/>
                </a:solidFill>
              </a:rPr>
              <a:t>make use a king to judge us like all the nations</a:t>
            </a:r>
            <a:r>
              <a:rPr lang="en-US" dirty="0"/>
              <a:t>”</a:t>
            </a:r>
          </a:p>
          <a:p>
            <a:r>
              <a:rPr lang="en-US" dirty="0"/>
              <a:t>God said:  </a:t>
            </a:r>
          </a:p>
          <a:p>
            <a:pPr lvl="1"/>
            <a:r>
              <a:rPr lang="en-US" dirty="0"/>
              <a:t>“they have rejected Me, that I should reign over them”</a:t>
            </a:r>
          </a:p>
          <a:p>
            <a:r>
              <a:rPr lang="en-US" dirty="0"/>
              <a:t>Samuel says the king will:</a:t>
            </a:r>
          </a:p>
          <a:p>
            <a:pPr lvl="1"/>
            <a:r>
              <a:rPr lang="en-US" dirty="0"/>
              <a:t>Take your sons</a:t>
            </a:r>
          </a:p>
          <a:p>
            <a:pPr lvl="2"/>
            <a:r>
              <a:rPr lang="en-US" dirty="0"/>
              <a:t>As servants, for an army, as farmers, for making weapons</a:t>
            </a:r>
          </a:p>
          <a:p>
            <a:pPr lvl="1"/>
            <a:r>
              <a:rPr lang="en-US" dirty="0"/>
              <a:t>Take your daughters</a:t>
            </a:r>
          </a:p>
          <a:p>
            <a:pPr lvl="2"/>
            <a:r>
              <a:rPr lang="en-US" dirty="0"/>
              <a:t>For perfumers, cooks, bakers</a:t>
            </a:r>
          </a:p>
          <a:p>
            <a:pPr lvl="1"/>
            <a:r>
              <a:rPr lang="en-US" dirty="0"/>
              <a:t>Take the best of your fields</a:t>
            </a:r>
          </a:p>
          <a:p>
            <a:pPr lvl="1"/>
            <a:r>
              <a:rPr lang="en-US" dirty="0"/>
              <a:t>Take a tenth of your produce and your sheep</a:t>
            </a:r>
          </a:p>
          <a:p>
            <a:pPr lvl="1"/>
            <a:r>
              <a:rPr lang="en-US" dirty="0"/>
              <a:t>Take your servants, young men, and donkeys for his work</a:t>
            </a:r>
          </a:p>
          <a:p>
            <a:pPr lvl="1"/>
            <a:r>
              <a:rPr lang="en-US" dirty="0"/>
              <a:t>Make you his servants, and </a:t>
            </a:r>
            <a:r>
              <a:rPr lang="en-US" b="1" i="1" dirty="0">
                <a:solidFill>
                  <a:srgbClr val="FF0000"/>
                </a:solidFill>
              </a:rPr>
              <a:t>you will cry out</a:t>
            </a:r>
          </a:p>
          <a:p>
            <a:pPr lvl="1"/>
            <a:r>
              <a:rPr lang="en-US" b="1" i="1" dirty="0">
                <a:solidFill>
                  <a:srgbClr val="FF0000"/>
                </a:solidFill>
              </a:rPr>
              <a:t>The Lord will not hear you</a:t>
            </a:r>
          </a:p>
          <a:p>
            <a:r>
              <a:rPr lang="en-US" dirty="0"/>
              <a:t>The people reply:  </a:t>
            </a:r>
          </a:p>
          <a:p>
            <a:pPr lvl="1"/>
            <a:r>
              <a:rPr lang="en-US" b="1" i="1" dirty="0">
                <a:solidFill>
                  <a:srgbClr val="FF0000"/>
                </a:solidFill>
              </a:rPr>
              <a:t>“We will have a king, that we may be like all the nations”</a:t>
            </a:r>
          </a:p>
        </p:txBody>
      </p:sp>
    </p:spTree>
    <p:extLst>
      <p:ext uri="{BB962C8B-B14F-4D97-AF65-F5344CB8AC3E}">
        <p14:creationId xmlns:p14="http://schemas.microsoft.com/office/powerpoint/2010/main" val="109279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6CEB-9415-4551-9A36-B86E807BC2F3}"/>
              </a:ext>
            </a:extLst>
          </p:cNvPr>
          <p:cNvSpPr>
            <a:spLocks noGrp="1"/>
          </p:cNvSpPr>
          <p:nvPr>
            <p:ph type="title"/>
          </p:nvPr>
        </p:nvSpPr>
        <p:spPr/>
        <p:txBody>
          <a:bodyPr>
            <a:normAutofit fontScale="90000"/>
          </a:bodyPr>
          <a:lstStyle/>
          <a:p>
            <a:r>
              <a:rPr lang="en-US" dirty="0"/>
              <a:t>Results After the First 3 Kings </a:t>
            </a:r>
            <a:br>
              <a:rPr lang="en-US" dirty="0"/>
            </a:br>
            <a:r>
              <a:rPr lang="en-US" sz="3600" dirty="0"/>
              <a:t>United Kingdom</a:t>
            </a:r>
            <a:endParaRPr lang="en-US" dirty="0"/>
          </a:p>
        </p:txBody>
      </p:sp>
      <p:sp>
        <p:nvSpPr>
          <p:cNvPr id="3" name="Content Placeholder 2">
            <a:extLst>
              <a:ext uri="{FF2B5EF4-FFF2-40B4-BE49-F238E27FC236}">
                <a16:creationId xmlns:a16="http://schemas.microsoft.com/office/drawing/2014/main" id="{7403D2CE-E7CD-42FE-9586-6B2632BACB96}"/>
              </a:ext>
            </a:extLst>
          </p:cNvPr>
          <p:cNvSpPr>
            <a:spLocks noGrp="1"/>
          </p:cNvSpPr>
          <p:nvPr>
            <p:ph idx="1"/>
          </p:nvPr>
        </p:nvSpPr>
        <p:spPr/>
        <p:txBody>
          <a:bodyPr>
            <a:normAutofit fontScale="77500" lnSpcReduction="20000"/>
          </a:bodyPr>
          <a:lstStyle/>
          <a:p>
            <a:r>
              <a:rPr lang="en-US" dirty="0"/>
              <a:t>Saul, David, and Solomon</a:t>
            </a:r>
          </a:p>
          <a:p>
            <a:pPr lvl="1"/>
            <a:r>
              <a:rPr lang="en-US" dirty="0"/>
              <a:t>Only 1 of 3 fully served the Lord</a:t>
            </a:r>
          </a:p>
          <a:p>
            <a:r>
              <a:rPr lang="en-US" dirty="0"/>
              <a:t>1 Sam 17:25</a:t>
            </a:r>
          </a:p>
          <a:p>
            <a:pPr lvl="1"/>
            <a:r>
              <a:rPr lang="en-US" dirty="0"/>
              <a:t>“[If someone will kill Goliath, the king will] give his father's house </a:t>
            </a:r>
            <a:r>
              <a:rPr lang="en-US" b="1" i="1" dirty="0">
                <a:solidFill>
                  <a:srgbClr val="FF0000"/>
                </a:solidFill>
              </a:rPr>
              <a:t>exemption from taxes in Israel</a:t>
            </a:r>
          </a:p>
          <a:p>
            <a:r>
              <a:rPr lang="en-US" dirty="0"/>
              <a:t>1 Kings 12:3-4</a:t>
            </a:r>
          </a:p>
          <a:p>
            <a:pPr lvl="1"/>
            <a:r>
              <a:rPr lang="en-US" dirty="0"/>
              <a:t>Jeroboam and the whole assembly of Israel:  "</a:t>
            </a:r>
            <a:r>
              <a:rPr lang="en-US" b="1" i="1" dirty="0">
                <a:solidFill>
                  <a:srgbClr val="FF0000"/>
                </a:solidFill>
              </a:rPr>
              <a:t>Your father made our yoke heavy</a:t>
            </a:r>
            <a:r>
              <a:rPr lang="en-US" dirty="0"/>
              <a:t>" </a:t>
            </a:r>
          </a:p>
          <a:p>
            <a:r>
              <a:rPr lang="en-US" dirty="0"/>
              <a:t>1 Kings 7</a:t>
            </a:r>
          </a:p>
          <a:p>
            <a:pPr lvl="1"/>
            <a:r>
              <a:rPr lang="en-US" dirty="0"/>
              <a:t>Solomon built his house, the House of the Forest of Lebanon, the Hall of Pillars, a hall for the throne, the Hall of Judgement, a house for Pharaoh’s daughter…..</a:t>
            </a:r>
          </a:p>
          <a:p>
            <a:r>
              <a:rPr lang="en-US" b="1" i="1" dirty="0">
                <a:solidFill>
                  <a:srgbClr val="0070C0"/>
                </a:solidFill>
              </a:rPr>
              <a:t>Told you so…..</a:t>
            </a:r>
          </a:p>
          <a:p>
            <a:endParaRPr lang="en-US" dirty="0"/>
          </a:p>
          <a:p>
            <a:endParaRPr lang="en-US" dirty="0"/>
          </a:p>
        </p:txBody>
      </p:sp>
    </p:spTree>
    <p:extLst>
      <p:ext uri="{BB962C8B-B14F-4D97-AF65-F5344CB8AC3E}">
        <p14:creationId xmlns:p14="http://schemas.microsoft.com/office/powerpoint/2010/main" val="114757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2541-7970-4685-A5AE-249381CB516B}"/>
              </a:ext>
            </a:extLst>
          </p:cNvPr>
          <p:cNvSpPr>
            <a:spLocks noGrp="1"/>
          </p:cNvSpPr>
          <p:nvPr>
            <p:ph type="title"/>
          </p:nvPr>
        </p:nvSpPr>
        <p:spPr/>
        <p:txBody>
          <a:bodyPr>
            <a:normAutofit/>
          </a:bodyPr>
          <a:lstStyle/>
          <a:p>
            <a:r>
              <a:rPr lang="en-US" dirty="0"/>
              <a:t>Review of the Northern Kingdom</a:t>
            </a:r>
          </a:p>
        </p:txBody>
      </p:sp>
      <p:sp>
        <p:nvSpPr>
          <p:cNvPr id="3" name="Content Placeholder 2">
            <a:extLst>
              <a:ext uri="{FF2B5EF4-FFF2-40B4-BE49-F238E27FC236}">
                <a16:creationId xmlns:a16="http://schemas.microsoft.com/office/drawing/2014/main" id="{52D288BE-86BF-4210-9ED8-51ABB55393E7}"/>
              </a:ext>
            </a:extLst>
          </p:cNvPr>
          <p:cNvSpPr>
            <a:spLocks noGrp="1"/>
          </p:cNvSpPr>
          <p:nvPr>
            <p:ph idx="1"/>
          </p:nvPr>
        </p:nvSpPr>
        <p:spPr/>
        <p:txBody>
          <a:bodyPr/>
          <a:lstStyle/>
          <a:p>
            <a:endParaRPr lang="en-US" dirty="0"/>
          </a:p>
          <a:p>
            <a:r>
              <a:rPr lang="en-US" dirty="0"/>
              <a:t>List of faithful kings during the Northern Kingdom of Israel</a:t>
            </a:r>
          </a:p>
          <a:p>
            <a:endParaRPr lang="en-US" dirty="0"/>
          </a:p>
          <a:p>
            <a:r>
              <a:rPr lang="en-US" dirty="0"/>
              <a:t>Crickets…..</a:t>
            </a:r>
          </a:p>
        </p:txBody>
      </p:sp>
    </p:spTree>
    <p:extLst>
      <p:ext uri="{BB962C8B-B14F-4D97-AF65-F5344CB8AC3E}">
        <p14:creationId xmlns:p14="http://schemas.microsoft.com/office/powerpoint/2010/main" val="34436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13C4-1B96-4BE5-85B8-5D739485EF7F}"/>
              </a:ext>
            </a:extLst>
          </p:cNvPr>
          <p:cNvSpPr>
            <a:spLocks noGrp="1"/>
          </p:cNvSpPr>
          <p:nvPr>
            <p:ph type="title"/>
          </p:nvPr>
        </p:nvSpPr>
        <p:spPr>
          <a:xfrm>
            <a:off x="152400" y="-25924"/>
            <a:ext cx="8839200" cy="1143000"/>
          </a:xfrm>
        </p:spPr>
        <p:txBody>
          <a:bodyPr>
            <a:normAutofit fontScale="90000"/>
          </a:bodyPr>
          <a:lstStyle/>
          <a:p>
            <a:r>
              <a:rPr lang="en-US" dirty="0"/>
              <a:t>Outline of the Divided Kingdom - Judah</a:t>
            </a:r>
          </a:p>
        </p:txBody>
      </p:sp>
      <p:sp>
        <p:nvSpPr>
          <p:cNvPr id="3" name="Content Placeholder 2">
            <a:extLst>
              <a:ext uri="{FF2B5EF4-FFF2-40B4-BE49-F238E27FC236}">
                <a16:creationId xmlns:a16="http://schemas.microsoft.com/office/drawing/2014/main" id="{1264D493-A216-446E-9053-16419D8D2A49}"/>
              </a:ext>
            </a:extLst>
          </p:cNvPr>
          <p:cNvSpPr>
            <a:spLocks noGrp="1"/>
          </p:cNvSpPr>
          <p:nvPr>
            <p:ph sz="half" idx="1"/>
          </p:nvPr>
        </p:nvSpPr>
        <p:spPr>
          <a:xfrm>
            <a:off x="457200" y="1219200"/>
            <a:ext cx="4114800" cy="4038600"/>
          </a:xfrm>
        </p:spPr>
        <p:txBody>
          <a:bodyPr>
            <a:normAutofit/>
          </a:bodyPr>
          <a:lstStyle/>
          <a:p>
            <a:r>
              <a:rPr lang="en-US" dirty="0"/>
              <a:t>1 Kings 12-22</a:t>
            </a:r>
          </a:p>
          <a:p>
            <a:pPr lvl="1"/>
            <a:r>
              <a:rPr lang="en-US" sz="2000" dirty="0"/>
              <a:t>Rehoboam through Jehoshaphat</a:t>
            </a:r>
          </a:p>
          <a:p>
            <a:pPr lvl="1"/>
            <a:r>
              <a:rPr lang="en-US" sz="2000" dirty="0"/>
              <a:t>And….</a:t>
            </a:r>
          </a:p>
          <a:p>
            <a:r>
              <a:rPr lang="en-US" dirty="0"/>
              <a:t>2 Kings 1-25</a:t>
            </a:r>
          </a:p>
          <a:p>
            <a:pPr lvl="1"/>
            <a:r>
              <a:rPr lang="en-US" sz="2000" dirty="0"/>
              <a:t>Jehoshaphat through the Babylonian captivity</a:t>
            </a:r>
          </a:p>
          <a:p>
            <a:r>
              <a:rPr lang="en-US" i="1" dirty="0"/>
              <a:t>Covers the kings of Judah and Israel</a:t>
            </a:r>
          </a:p>
          <a:p>
            <a:pPr lvl="1"/>
            <a:endParaRPr lang="en-US" sz="2000" dirty="0"/>
          </a:p>
          <a:p>
            <a:endParaRPr lang="en-US" dirty="0"/>
          </a:p>
        </p:txBody>
      </p:sp>
      <p:sp>
        <p:nvSpPr>
          <p:cNvPr id="4" name="Content Placeholder 3">
            <a:extLst>
              <a:ext uri="{FF2B5EF4-FFF2-40B4-BE49-F238E27FC236}">
                <a16:creationId xmlns:a16="http://schemas.microsoft.com/office/drawing/2014/main" id="{FB361243-C913-42B9-9A3B-5BBDBA7CF708}"/>
              </a:ext>
            </a:extLst>
          </p:cNvPr>
          <p:cNvSpPr>
            <a:spLocks noGrp="1"/>
          </p:cNvSpPr>
          <p:nvPr>
            <p:ph sz="half" idx="2"/>
          </p:nvPr>
        </p:nvSpPr>
        <p:spPr>
          <a:xfrm>
            <a:off x="4800600" y="1219200"/>
            <a:ext cx="4038600" cy="4038600"/>
          </a:xfrm>
        </p:spPr>
        <p:txBody>
          <a:bodyPr>
            <a:normAutofit/>
          </a:bodyPr>
          <a:lstStyle/>
          <a:p>
            <a:r>
              <a:rPr lang="en-US" dirty="0"/>
              <a:t>2 Chronicles 10-36</a:t>
            </a:r>
          </a:p>
          <a:p>
            <a:pPr lvl="1"/>
            <a:r>
              <a:rPr lang="en-US" sz="2000" dirty="0"/>
              <a:t>Rehoboam through the Babylonian captivity</a:t>
            </a:r>
          </a:p>
          <a:p>
            <a:r>
              <a:rPr lang="en-US" i="1" dirty="0"/>
              <a:t>Focuses on the kings of Judah</a:t>
            </a:r>
          </a:p>
          <a:p>
            <a:pPr lvl="1"/>
            <a:endParaRPr lang="en-US" sz="2000" dirty="0"/>
          </a:p>
          <a:p>
            <a:endParaRPr lang="en-US" dirty="0"/>
          </a:p>
        </p:txBody>
      </p:sp>
      <p:sp>
        <p:nvSpPr>
          <p:cNvPr id="5" name="TextBox 4">
            <a:extLst>
              <a:ext uri="{FF2B5EF4-FFF2-40B4-BE49-F238E27FC236}">
                <a16:creationId xmlns:a16="http://schemas.microsoft.com/office/drawing/2014/main" id="{1102F6F2-DA54-4B45-B9AB-41FFB7F69382}"/>
              </a:ext>
            </a:extLst>
          </p:cNvPr>
          <p:cNvSpPr txBox="1"/>
          <p:nvPr/>
        </p:nvSpPr>
        <p:spPr>
          <a:xfrm>
            <a:off x="1295400" y="5379563"/>
            <a:ext cx="6553200" cy="1231106"/>
          </a:xfrm>
          <a:prstGeom prst="rect">
            <a:avLst/>
          </a:prstGeom>
          <a:noFill/>
          <a:ln>
            <a:solidFill>
              <a:schemeClr val="tx1"/>
            </a:solidFill>
          </a:ln>
        </p:spPr>
        <p:txBody>
          <a:bodyPr wrap="square" rtlCol="0">
            <a:spAutoFit/>
          </a:bodyPr>
          <a:lstStyle/>
          <a:p>
            <a:pPr algn="ctr"/>
            <a:r>
              <a:rPr lang="en-US" sz="2800" i="1" dirty="0"/>
              <a:t>The Divided Kingdom covers the period from ~931 BC to 587 BC (~344 years)</a:t>
            </a:r>
          </a:p>
          <a:p>
            <a:endParaRPr lang="en-US" dirty="0"/>
          </a:p>
        </p:txBody>
      </p:sp>
    </p:spTree>
    <p:extLst>
      <p:ext uri="{BB962C8B-B14F-4D97-AF65-F5344CB8AC3E}">
        <p14:creationId xmlns:p14="http://schemas.microsoft.com/office/powerpoint/2010/main" val="25519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250F2-C7D3-45A7-8859-2CD0A176BFD1}"/>
              </a:ext>
            </a:extLst>
          </p:cNvPr>
          <p:cNvSpPr txBox="1"/>
          <p:nvPr/>
        </p:nvSpPr>
        <p:spPr>
          <a:xfrm rot="19957138">
            <a:off x="1492077" y="2296812"/>
            <a:ext cx="6002734" cy="1323439"/>
          </a:xfrm>
          <a:prstGeom prst="rect">
            <a:avLst/>
          </a:prstGeom>
          <a:noFill/>
        </p:spPr>
        <p:txBody>
          <a:bodyPr wrap="none" rtlCol="0">
            <a:spAutoFit/>
          </a:bodyPr>
          <a:lstStyle/>
          <a:p>
            <a:r>
              <a:rPr lang="en-US" sz="8000" dirty="0">
                <a:solidFill>
                  <a:srgbClr val="FF0000"/>
                </a:solidFill>
              </a:rPr>
              <a:t>DON’T PANIC!</a:t>
            </a:r>
          </a:p>
        </p:txBody>
      </p:sp>
    </p:spTree>
    <p:extLst>
      <p:ext uri="{BB962C8B-B14F-4D97-AF65-F5344CB8AC3E}">
        <p14:creationId xmlns:p14="http://schemas.microsoft.com/office/powerpoint/2010/main" val="14807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21912</TotalTime>
  <Words>1724</Words>
  <Application>Microsoft Office PowerPoint</Application>
  <PresentationFormat>On-screen Show (4:3)</PresentationFormat>
  <Paragraphs>440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Structure of the Old Testament</vt:lpstr>
      <vt:lpstr>Summary of OT Bible Chronology (In Round Numbers)</vt:lpstr>
      <vt:lpstr>The Coming King – Per Moses</vt:lpstr>
      <vt:lpstr>The Coming King – Per Samuel</vt:lpstr>
      <vt:lpstr>Results After the First 3 Kings  United Kingdom</vt:lpstr>
      <vt:lpstr>Review of the Northern Kingdom</vt:lpstr>
      <vt:lpstr>Outline of the Divided Kingdom - Judah</vt:lpstr>
      <vt:lpstr>PowerPoint Presentation</vt:lpstr>
      <vt:lpstr>Kings of Judah (Divided Kingdom) (1)</vt:lpstr>
      <vt:lpstr>Kings of Judah (Divided Kingdom) (2)</vt:lpstr>
      <vt:lpstr>Kings of Judah (Divided Kingdom) (3)</vt:lpstr>
      <vt:lpstr>Summary</vt:lpstr>
      <vt:lpstr>Pop Quiz Match the statement to the ruler</vt:lpstr>
      <vt:lpstr>Pop Quiz Answers</vt:lpstr>
      <vt:lpstr>Observations</vt:lpstr>
      <vt:lpstr>Leading Us to Christ</vt:lpstr>
      <vt:lpstr>PowerPoint Presentation</vt:lpstr>
      <vt:lpstr>Thanks</vt:lpstr>
      <vt:lpstr>Backup Material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Robert McDonald</cp:lastModifiedBy>
  <cp:revision>105</cp:revision>
  <cp:lastPrinted>2021-10-27T22:21:46Z</cp:lastPrinted>
  <dcterms:created xsi:type="dcterms:W3CDTF">2015-10-04T02:44:57Z</dcterms:created>
  <dcterms:modified xsi:type="dcterms:W3CDTF">2022-01-01T22:13:48Z</dcterms:modified>
</cp:coreProperties>
</file>