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257" r:id="rId2"/>
    <p:sldId id="295" r:id="rId3"/>
    <p:sldId id="332" r:id="rId4"/>
    <p:sldId id="334" r:id="rId5"/>
    <p:sldId id="338" r:id="rId6"/>
    <p:sldId id="326" r:id="rId7"/>
    <p:sldId id="340" r:id="rId8"/>
    <p:sldId id="341" r:id="rId9"/>
    <p:sldId id="337" r:id="rId10"/>
    <p:sldId id="339" r:id="rId11"/>
    <p:sldId id="271" r:id="rId12"/>
    <p:sldId id="333" r:id="rId1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009193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725"/>
    <p:restoredTop sz="94592"/>
  </p:normalViewPr>
  <p:slideViewPr>
    <p:cSldViewPr snapToGrid="0" snapToObjects="1">
      <p:cViewPr varScale="1">
        <p:scale>
          <a:sx n="50" d="100"/>
          <a:sy n="50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E04D-845F-8D4B-8B09-72FFFF378FC0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B3672-C14A-9145-879D-F43753BCAA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9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F1D77-6FF3-4360-9100-045E239F4846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7F30-C74B-4931-8B63-5FE0DB5A0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5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D47F30-C74B-4931-8B63-5FE0DB5A0E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9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99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3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9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0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37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EAB1-C44D-D947-9CF9-45D859BE840B}" type="datetimeFigureOut">
              <a:rPr lang="en-US" smtClean="0"/>
              <a:t>6/1/2022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AE1C2-BAC5-934D-BA15-D9DE82D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1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856227"/>
          </a:xfrm>
        </p:spPr>
        <p:txBody>
          <a:bodyPr>
            <a:normAutofit fontScale="92500"/>
          </a:bodyPr>
          <a:lstStyle/>
          <a:p>
            <a:r>
              <a:rPr lang="en-US" sz="36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#27</a:t>
            </a:r>
          </a:p>
          <a:p>
            <a:r>
              <a:rPr lang="en-US" sz="36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Judgment on </a:t>
            </a:r>
            <a:r>
              <a:rPr lang="en-US" sz="3600" dirty="0" err="1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36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– Conclusion</a:t>
            </a:r>
          </a:p>
          <a:p>
            <a:r>
              <a:rPr lang="en-US" sz="36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Chapter 28</a:t>
            </a:r>
          </a:p>
        </p:txBody>
      </p:sp>
    </p:spTree>
    <p:extLst>
      <p:ext uri="{BB962C8B-B14F-4D97-AF65-F5344CB8AC3E}">
        <p14:creationId xmlns:p14="http://schemas.microsoft.com/office/powerpoint/2010/main" val="19245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Identify the sin(s) for which </a:t>
            </a:r>
            <a:r>
              <a:rPr lang="en-US" sz="3600" dirty="0" err="1"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 is judged by God.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why God spends so much more time with </a:t>
            </a:r>
            <a:r>
              <a:rPr lang="en-US" sz="3600" dirty="0" err="1"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 than the other nations.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what lessons we can learn and apply for us today. </a:t>
            </a:r>
          </a:p>
        </p:txBody>
      </p:sp>
    </p:spTree>
    <p:extLst>
      <p:ext uri="{BB962C8B-B14F-4D97-AF65-F5344CB8AC3E}">
        <p14:creationId xmlns:p14="http://schemas.microsoft.com/office/powerpoint/2010/main" val="93821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Gurmukhi MN" charset="0"/>
                <a:ea typeface="Gurmukhi MN" charset="0"/>
                <a:cs typeface="Gurmukhi MN" charset="0"/>
              </a:rPr>
              <a:t>The Book of Ezekiel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For Sunday: Ezekiel 29 - Egypt</a:t>
            </a:r>
          </a:p>
        </p:txBody>
      </p:sp>
    </p:spTree>
    <p:extLst>
      <p:ext uri="{BB962C8B-B14F-4D97-AF65-F5344CB8AC3E}">
        <p14:creationId xmlns:p14="http://schemas.microsoft.com/office/powerpoint/2010/main" val="1471449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25-32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99438" y="842959"/>
            <a:ext cx="8529409" cy="2467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None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Summary:  Fill out the table below in groups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Locate it on the map.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Recall origin and/or history.</a:t>
            </a:r>
          </a:p>
          <a:p>
            <a:pPr marL="915988" lvl="1" indent="-458788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Wingdings" charset="2"/>
              <a:buChar char="Ø"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Identify sins and consequence.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09E3984-2183-A91D-C6AA-4B7FCCC4C4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216390"/>
              </p:ext>
            </p:extLst>
          </p:nvPr>
        </p:nvGraphicFramePr>
        <p:xfrm>
          <a:off x="215153" y="3193206"/>
          <a:ext cx="8681422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1675">
                  <a:extLst>
                    <a:ext uri="{9D8B030D-6E8A-4147-A177-3AD203B41FA5}">
                      <a16:colId xmlns:a16="http://schemas.microsoft.com/office/drawing/2014/main" val="2712417618"/>
                    </a:ext>
                  </a:extLst>
                </a:gridCol>
                <a:gridCol w="1362481">
                  <a:extLst>
                    <a:ext uri="{9D8B030D-6E8A-4147-A177-3AD203B41FA5}">
                      <a16:colId xmlns:a16="http://schemas.microsoft.com/office/drawing/2014/main" val="2687596203"/>
                    </a:ext>
                  </a:extLst>
                </a:gridCol>
                <a:gridCol w="1197839">
                  <a:extLst>
                    <a:ext uri="{9D8B030D-6E8A-4147-A177-3AD203B41FA5}">
                      <a16:colId xmlns:a16="http://schemas.microsoft.com/office/drawing/2014/main" val="100241268"/>
                    </a:ext>
                  </a:extLst>
                </a:gridCol>
                <a:gridCol w="2431228">
                  <a:extLst>
                    <a:ext uri="{9D8B030D-6E8A-4147-A177-3AD203B41FA5}">
                      <a16:colId xmlns:a16="http://schemas.microsoft.com/office/drawing/2014/main" val="2684682996"/>
                    </a:ext>
                  </a:extLst>
                </a:gridCol>
                <a:gridCol w="2388199">
                  <a:extLst>
                    <a:ext uri="{9D8B030D-6E8A-4147-A177-3AD203B41FA5}">
                      <a16:colId xmlns:a16="http://schemas.microsoft.com/office/drawing/2014/main" val="1513106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Origin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Consequence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59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Ammon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Fighting Israel (God)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They will know I am Yahweh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024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Moab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Fighting Israel (God)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1160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Edom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Esau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Fighting Israel (God)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6864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Philistia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Fighting Israel (God)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047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Tyre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Pride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Gone – forever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901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Egypt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Fighting Israel (God)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7334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062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Class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9877"/>
            <a:ext cx="7886700" cy="4817085"/>
          </a:xfrm>
        </p:spPr>
        <p:txBody>
          <a:bodyPr>
            <a:noAutofit/>
          </a:bodyPr>
          <a:lstStyle/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Identify the sin(s) for which </a:t>
            </a:r>
            <a:r>
              <a:rPr lang="en-US" sz="3600" dirty="0" err="1"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 is judged by God.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why God spends so much more time with </a:t>
            </a:r>
            <a:r>
              <a:rPr lang="en-US" sz="3600" dirty="0" err="1"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 than the other nations.</a:t>
            </a:r>
          </a:p>
          <a:p>
            <a:pPr marL="458788" indent="-458788">
              <a:lnSpc>
                <a:spcPct val="100000"/>
              </a:lnSpc>
              <a:spcBef>
                <a:spcPts val="400"/>
              </a:spcBef>
              <a:spcAft>
                <a:spcPts val="3000"/>
              </a:spcAft>
              <a:buSzPct val="80000"/>
              <a:buFont typeface="Wingdings" charset="2"/>
              <a:buChar char="Ø"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Explain what lessons we can learn and apply for us today. </a:t>
            </a:r>
          </a:p>
        </p:txBody>
      </p:sp>
    </p:spTree>
    <p:extLst>
      <p:ext uri="{BB962C8B-B14F-4D97-AF65-F5344CB8AC3E}">
        <p14:creationId xmlns:p14="http://schemas.microsoft.com/office/powerpoint/2010/main" val="33841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25-28</a:t>
            </a:r>
          </a:p>
        </p:txBody>
      </p:sp>
      <p:pic>
        <p:nvPicPr>
          <p:cNvPr id="1026" name="Picture 2" descr="quip Academy: Maps of the Ancient Near Ea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39" t="30799" r="9557"/>
          <a:stretch/>
        </p:blipFill>
        <p:spPr bwMode="auto">
          <a:xfrm>
            <a:off x="106938" y="1526290"/>
            <a:ext cx="7039988" cy="491622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2009" y="4157505"/>
            <a:ext cx="1379095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</a:rPr>
              <a:t>Ammon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008" y="4738318"/>
            <a:ext cx="109428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</a:rPr>
              <a:t>Moab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2008" y="5359581"/>
            <a:ext cx="1094283" cy="461665"/>
          </a:xfrm>
          <a:prstGeom prst="rect">
            <a:avLst/>
          </a:prstGeom>
          <a:solidFill>
            <a:srgbClr val="FF7E79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</a:rPr>
              <a:t>Edom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211" y="5078627"/>
            <a:ext cx="1194290" cy="461665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</a:rPr>
              <a:t>Philistia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913AA0-8380-0449-35C5-50B4754F27FD}"/>
              </a:ext>
            </a:extLst>
          </p:cNvPr>
          <p:cNvSpPr txBox="1"/>
          <p:nvPr/>
        </p:nvSpPr>
        <p:spPr>
          <a:xfrm>
            <a:off x="217014" y="3695840"/>
            <a:ext cx="1261672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</a:rPr>
              <a:t>Tyre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rmukhi MN" charset="0"/>
              <a:ea typeface="Gurmukhi MN" charset="0"/>
              <a:cs typeface="Gurmukhi MN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8EEB82-C26A-DF94-DC7E-F425C3B8B53F}"/>
              </a:ext>
            </a:extLst>
          </p:cNvPr>
          <p:cNvSpPr/>
          <p:nvPr/>
        </p:nvSpPr>
        <p:spPr>
          <a:xfrm>
            <a:off x="1395388" y="4976751"/>
            <a:ext cx="166596" cy="13080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AE4164-FF2B-A04B-516A-C6EA416EFE27}"/>
              </a:ext>
            </a:extLst>
          </p:cNvPr>
          <p:cNvSpPr txBox="1"/>
          <p:nvPr/>
        </p:nvSpPr>
        <p:spPr>
          <a:xfrm>
            <a:off x="314583" y="4555855"/>
            <a:ext cx="1261672" cy="40011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Jerusalem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EACE0-A212-CFF2-0CD0-1FD5E45C6E78}"/>
              </a:ext>
            </a:extLst>
          </p:cNvPr>
          <p:cNvSpPr txBox="1"/>
          <p:nvPr/>
        </p:nvSpPr>
        <p:spPr>
          <a:xfrm>
            <a:off x="5658524" y="6442510"/>
            <a:ext cx="3345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https://www.britannica.com/place/Tyre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928E81-DF00-6B05-B85D-A52A7FDF3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4467" y="996935"/>
            <a:ext cx="5792595" cy="432034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E681E5E-A9AC-6B7D-6A42-1F2726760B2E}"/>
              </a:ext>
            </a:extLst>
          </p:cNvPr>
          <p:cNvGrpSpPr/>
          <p:nvPr/>
        </p:nvGrpSpPr>
        <p:grpSpPr>
          <a:xfrm>
            <a:off x="9403" y="21308"/>
            <a:ext cx="2066823" cy="2312858"/>
            <a:chOff x="1783899" y="157866"/>
            <a:chExt cx="4434021" cy="586124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7A69EFE-2282-7297-9899-52E1212627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9578" r="31759" b="10200"/>
            <a:stretch/>
          </p:blipFill>
          <p:spPr>
            <a:xfrm>
              <a:off x="1783899" y="175137"/>
              <a:ext cx="4434021" cy="5843972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9EDA5B-8DD2-B0FB-2507-FC4137C7073D}"/>
                </a:ext>
              </a:extLst>
            </p:cNvPr>
            <p:cNvSpPr/>
            <p:nvPr/>
          </p:nvSpPr>
          <p:spPr>
            <a:xfrm rot="568265">
              <a:off x="2874715" y="157866"/>
              <a:ext cx="1051008" cy="189655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DB4482F-32A3-8C22-4B5F-2358109BEE22}"/>
                </a:ext>
              </a:extLst>
            </p:cNvPr>
            <p:cNvSpPr/>
            <p:nvPr/>
          </p:nvSpPr>
          <p:spPr>
            <a:xfrm rot="568265">
              <a:off x="2756629" y="4232309"/>
              <a:ext cx="1051008" cy="171199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B20348EE-0337-2894-061C-A6F16B765587}"/>
              </a:ext>
            </a:extLst>
          </p:cNvPr>
          <p:cNvSpPr txBox="1"/>
          <p:nvPr/>
        </p:nvSpPr>
        <p:spPr>
          <a:xfrm>
            <a:off x="1392434" y="758608"/>
            <a:ext cx="13675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underwater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16E2476-24BB-D78D-AAE1-185D074EFA65}"/>
              </a:ext>
            </a:extLst>
          </p:cNvPr>
          <p:cNvCxnSpPr>
            <a:cxnSpLocks/>
          </p:cNvCxnSpPr>
          <p:nvPr/>
        </p:nvCxnSpPr>
        <p:spPr>
          <a:xfrm flipH="1" flipV="1">
            <a:off x="1042814" y="395500"/>
            <a:ext cx="317687" cy="5689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E1DB10-62E1-E93B-8597-5A27917EDDBF}"/>
              </a:ext>
            </a:extLst>
          </p:cNvPr>
          <p:cNvCxnSpPr>
            <a:cxnSpLocks/>
          </p:cNvCxnSpPr>
          <p:nvPr/>
        </p:nvCxnSpPr>
        <p:spPr>
          <a:xfrm flipH="1">
            <a:off x="991366" y="1028392"/>
            <a:ext cx="362965" cy="8504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892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142389"/>
            <a:ext cx="8821270" cy="818905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Judgment against </a:t>
            </a:r>
            <a:r>
              <a:rPr lang="en-US" sz="4000" dirty="0" err="1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40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– </a:t>
            </a:r>
            <a:r>
              <a:rPr lang="en-US" sz="4000" dirty="0" err="1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</a:t>
            </a:r>
            <a:r>
              <a:rPr lang="en-US" sz="40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26-28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002" y="1385036"/>
            <a:ext cx="9113998" cy="4703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None/>
            </a:pP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God lays out the case against </a:t>
            </a:r>
            <a:r>
              <a:rPr lang="en-US" sz="3600" dirty="0" err="1"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3600" dirty="0">
                <a:latin typeface="Gurmukhi MN" charset="0"/>
                <a:ea typeface="Gurmukhi MN" charset="0"/>
                <a:cs typeface="Gurmukhi MN" charset="0"/>
              </a:rPr>
              <a:t> in three sections: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None/>
            </a:pPr>
            <a:endParaRPr lang="en-US" sz="3200" dirty="0">
              <a:latin typeface="Gurmukhi MN" charset="0"/>
              <a:ea typeface="Gurmukhi MN" charset="0"/>
              <a:cs typeface="Gurmukhi MN" charset="0"/>
            </a:endParaRP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Prophecy &amp; judgment on </a:t>
            </a:r>
            <a:r>
              <a:rPr lang="en-US" sz="3200" dirty="0" err="1"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 – Ez. 26:2-21</a:t>
            </a: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Lament for </a:t>
            </a:r>
            <a:r>
              <a:rPr lang="en-US" sz="3200" dirty="0" err="1"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 – Ez. 27:1-36</a:t>
            </a:r>
          </a:p>
          <a:p>
            <a:pPr marL="514350" indent="-51435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Prophecy &amp; Lament for Ruler of </a:t>
            </a:r>
            <a:r>
              <a:rPr lang="en-US" sz="3200" dirty="0" err="1"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 – Ez. 28:1-19</a:t>
            </a:r>
          </a:p>
        </p:txBody>
      </p:sp>
    </p:spTree>
    <p:extLst>
      <p:ext uri="{BB962C8B-B14F-4D97-AF65-F5344CB8AC3E}">
        <p14:creationId xmlns:p14="http://schemas.microsoft.com/office/powerpoint/2010/main" val="317347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5" y="91020"/>
            <a:ext cx="8821270" cy="818905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Review - Judgment on </a:t>
            </a:r>
            <a:r>
              <a:rPr lang="en-US" sz="3600" dirty="0" err="1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3600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– Ez. 26-27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365" y="909925"/>
            <a:ext cx="8821270" cy="5078313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When did Ezekiel write the judgment? (</a:t>
            </a:r>
            <a:r>
              <a:rPr lang="en-US" sz="2400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</a:t>
            </a: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26:1)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What was happening in Jerusalem at the time?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</a:rPr>
              <a:t>How is it different from the other nations?</a:t>
            </a:r>
          </a:p>
          <a:p>
            <a:pPr marL="569913" lvl="1" indent="-338138"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</a:rPr>
              <a:t>Other Nations </a:t>
            </a:r>
            <a:r>
              <a:rPr lang="en-US" sz="2000" dirty="0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</a:rPr>
              <a:t>– set themselves up to oppose Jerusalem / Judah – constant thorn in their side</a:t>
            </a:r>
          </a:p>
          <a:p>
            <a:pPr marL="569913" lvl="1" indent="-338138"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</a:rPr>
              <a:t>Tyre’s</a:t>
            </a:r>
            <a:r>
              <a:rPr lang="en-US" sz="2000" b="1" dirty="0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</a:rPr>
              <a:t> Goal: </a:t>
            </a:r>
            <a:r>
              <a:rPr lang="en-US" sz="2000" dirty="0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</a:rPr>
              <a:t>substitute themselves for Jerusalem</a:t>
            </a: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569913" lvl="1" indent="-338138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</a:t>
            </a:r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26:3 – would move right in – no competition;</a:t>
            </a:r>
          </a:p>
          <a:p>
            <a:pPr marL="569913" lvl="1" indent="-3381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27:2 – b</a:t>
            </a:r>
            <a:r>
              <a:rPr lang="en-US" sz="2000" dirty="0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</a:rPr>
              <a:t>ecome the complete center of the </a:t>
            </a:r>
          </a:p>
          <a:p>
            <a:pPr marL="569913" lvl="1" indent="-338138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</a:rPr>
              <a:t>Jerusalem was God’s city (Ps 48:1-2), but now broken (</a:t>
            </a:r>
            <a:r>
              <a:rPr lang="en-US" sz="2000" dirty="0" err="1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</a:rPr>
              <a:t>Ez</a:t>
            </a:r>
            <a:r>
              <a:rPr lang="en-US" sz="2000" dirty="0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</a:rPr>
              <a:t> 1-24)</a:t>
            </a: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For what sin was God condemning </a:t>
            </a:r>
            <a:r>
              <a:rPr lang="en-US" sz="2400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?  </a:t>
            </a:r>
          </a:p>
          <a:p>
            <a:r>
              <a:rPr lang="en-US" sz="24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Pride – she thought she was…</a:t>
            </a:r>
          </a:p>
          <a:p>
            <a:pPr marL="457200" indent="-4572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27:3 – beautiful, perfect</a:t>
            </a:r>
          </a:p>
          <a:p>
            <a:pPr marL="457200" indent="-4572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27:5-7 – envied, all commerce came through her</a:t>
            </a:r>
          </a:p>
          <a:p>
            <a:pPr marL="457200" indent="-457200">
              <a:buFontTx/>
              <a:buChar char="-"/>
            </a:pPr>
            <a:r>
              <a:rPr lang="en-US" sz="20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27:8-11 – invincible - best crews, soldiers; protected by the sea </a:t>
            </a:r>
          </a:p>
        </p:txBody>
      </p:sp>
    </p:spTree>
    <p:extLst>
      <p:ext uri="{BB962C8B-B14F-4D97-AF65-F5344CB8AC3E}">
        <p14:creationId xmlns:p14="http://schemas.microsoft.com/office/powerpoint/2010/main" val="323343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28 – </a:t>
            </a:r>
            <a:r>
              <a:rPr lang="en-US" dirty="0" err="1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and Sidon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2648" y="4853621"/>
            <a:ext cx="8178704" cy="1050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None/>
            </a:pPr>
            <a:r>
              <a:rPr lang="en-US" sz="3200" dirty="0">
                <a:latin typeface="Gurmukhi MN" charset="0"/>
                <a:ea typeface="Gurmukhi MN" charset="0"/>
                <a:cs typeface="Gurmukhi MN" charset="0"/>
              </a:rPr>
              <a:t>Let’s read… Ezekiel 28:1-19; 20-24; 25-26</a:t>
            </a: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spcAft>
                <a:spcPts val="600"/>
              </a:spcAft>
              <a:buSzPct val="80000"/>
              <a:buNone/>
            </a:pPr>
            <a:r>
              <a:rPr lang="en-US" sz="2800" dirty="0">
                <a:latin typeface="Gurmukhi MN" charset="0"/>
                <a:ea typeface="Gurmukhi MN" charset="0"/>
                <a:cs typeface="Gurmukhi MN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054" y="1160715"/>
            <a:ext cx="8435892" cy="3108543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28) – 4 sections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28:1-10 - Proclamation against the King of </a:t>
            </a:r>
            <a:r>
              <a:rPr lang="en-US" sz="2800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28:11-19 – Lamentation for the King (and </a:t>
            </a:r>
            <a:r>
              <a:rPr lang="en-US" sz="2800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)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28:20-24 – Judgment on Sidon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28: 25-26 – Future Hope for Israel</a:t>
            </a:r>
          </a:p>
        </p:txBody>
      </p:sp>
    </p:spTree>
    <p:extLst>
      <p:ext uri="{BB962C8B-B14F-4D97-AF65-F5344CB8AC3E}">
        <p14:creationId xmlns:p14="http://schemas.microsoft.com/office/powerpoint/2010/main" val="197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8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28 – </a:t>
            </a:r>
            <a:r>
              <a:rPr lang="en-US" dirty="0" err="1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and the 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1" y="895994"/>
            <a:ext cx="8921931" cy="5632311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28) – Observations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28:1-10 - Proclamation against the King of </a:t>
            </a:r>
            <a:r>
              <a:rPr lang="en-US" sz="2400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endParaRPr lang="en-US" sz="24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v.2 – King said, “I am a god”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v.3 – Wiser than Daniel???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v.4-5 – wisdom produced wealth from trading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v.6-7 – Judgement from the most terrible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v.10 – at the hand of the true LORD GOD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28:11-19 – Lamentation for the King (and </a:t>
            </a:r>
            <a:r>
              <a:rPr lang="en-US" sz="2400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)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v.11-15 – the king had perfection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v.16 – abundance of your trading – caused violence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v.17-18 – Pride – corrupted your wisdom – sin of your trading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v.19 – all are astonished, you are a horror – No More - Forever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6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2389"/>
            <a:ext cx="7886700" cy="81890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Ezekiel 28 – Sidon and Hope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054" y="1063896"/>
            <a:ext cx="8435892" cy="5447645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(</a:t>
            </a:r>
            <a:r>
              <a:rPr lang="en-US" sz="2800" b="1" dirty="0" err="1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</a:t>
            </a:r>
            <a:r>
              <a:rPr lang="en-US" sz="2800" b="1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 28) – Observations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28:20-24 – Judgment on Sidon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v.22 – God is against you, He will be glorified in her midst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v.23 – pestilence, sword, judged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Gurmukhi MN" charset="0"/>
                <a:ea typeface="Gurmukhi MN" charset="0"/>
                <a:cs typeface="Gurmukhi MN" charset="0"/>
              </a:rPr>
              <a:t>v.23 – They shall know that “I am the LORD”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Ez. 28: 25-26 – Future for Israel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v.24 – no longer a thorn in the house of Israel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Gurmukhi MN" charset="0"/>
                <a:ea typeface="Gurmukhi MN" charset="0"/>
                <a:cs typeface="Gurmukhi MN" charset="0"/>
              </a:rPr>
              <a:t>v.24 – They shall know that “I am the LORD”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v.25 – the house of Israel will be gathered out of the peoples they were scattered 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v.25 – God is hallowed before the Gentiles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Gurmukhi MN" charset="0"/>
                <a:ea typeface="Gurmukhi MN" charset="0"/>
                <a:cs typeface="Gurmukhi MN" charset="0"/>
              </a:rPr>
              <a:t>v.26 – Dwell safely, houses, vineyards</a:t>
            </a:r>
            <a:endParaRPr lang="en-US" sz="2800" dirty="0">
              <a:solidFill>
                <a:schemeClr val="bg1"/>
              </a:solidFill>
              <a:latin typeface="Gurmukhi MN" charset="0"/>
              <a:ea typeface="Gurmukhi MN" charset="0"/>
              <a:cs typeface="Gurmukhi MN" charset="0"/>
            </a:endParaRP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Gurmukhi MN" charset="0"/>
                <a:ea typeface="Gurmukhi MN" charset="0"/>
                <a:cs typeface="Gurmukhi MN" charset="0"/>
              </a:rPr>
              <a:t>v.26 – They shall know that “I am the LORD”</a:t>
            </a:r>
          </a:p>
        </p:txBody>
      </p:sp>
    </p:spTree>
    <p:extLst>
      <p:ext uri="{BB962C8B-B14F-4D97-AF65-F5344CB8AC3E}">
        <p14:creationId xmlns:p14="http://schemas.microsoft.com/office/powerpoint/2010/main" val="382824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63" y="47001"/>
            <a:ext cx="8821270" cy="818905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Tyre</a:t>
            </a:r>
            <a:r>
              <a:rPr lang="en-US" dirty="0">
                <a:solidFill>
                  <a:srgbClr val="FF7E79"/>
                </a:solidFill>
                <a:latin typeface="Gurmukhi MN" charset="0"/>
                <a:ea typeface="Gurmukhi MN" charset="0"/>
                <a:cs typeface="Gurmukhi MN" charset="0"/>
              </a:rPr>
              <a:t> – Lessons for 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363" y="1117133"/>
            <a:ext cx="8821269" cy="5693866"/>
          </a:xfrm>
          <a:prstGeom prst="rect">
            <a:avLst/>
          </a:prstGeom>
          <a:solidFill>
            <a:srgbClr val="009193"/>
          </a:solidFill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  <a:sym typeface="Wingdings" panose="05000000000000000000" pitchFamily="2" charset="2"/>
              </a:rPr>
              <a:t>Beware of Pride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  <a:sym typeface="Wingdings" panose="05000000000000000000" pitchFamily="2" charset="2"/>
              </a:rPr>
              <a:t>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  <a:sym typeface="Wingdings" panose="05000000000000000000" pitchFamily="2" charset="2"/>
              </a:rPr>
              <a:t>Seduction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  <a:sym typeface="Wingdings" panose="05000000000000000000" pitchFamily="2" charset="2"/>
              </a:rPr>
              <a:t>– don’t trust in the sea (or your own power)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rmukhi MN" charset="0"/>
              <a:ea typeface="Gurmukhi MN" charset="0"/>
              <a:cs typeface="Gurmukhi MN" charset="0"/>
              <a:sym typeface="Wingdings" panose="05000000000000000000" pitchFamily="2" charset="2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  <a:sym typeface="Wingdings" panose="05000000000000000000" pitchFamily="2" charset="2"/>
              </a:rPr>
              <a:t>Look to God for true Beauty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  <a:sym typeface="Wingdings" panose="05000000000000000000" pitchFamily="2" charset="2"/>
              </a:rPr>
              <a:t>– Trust in Him, not the things of the temple, or the “holy” city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rmukhi MN" charset="0"/>
              <a:ea typeface="Gurmukhi MN" charset="0"/>
              <a:cs typeface="Gurmukhi MN" charset="0"/>
              <a:sym typeface="Wingdings" panose="05000000000000000000" pitchFamily="2" charset="2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  <a:sym typeface="Wingdings" panose="05000000000000000000" pitchFamily="2" charset="2"/>
              </a:rPr>
              <a:t>Faithfulness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urmukhi MN" charset="0"/>
                <a:ea typeface="Gurmukhi MN" charset="0"/>
                <a:cs typeface="Gurmukhi MN" charset="0"/>
                <a:sym typeface="Wingdings" panose="05000000000000000000" pitchFamily="2" charset="2"/>
              </a:rPr>
              <a:t> – increase your faith, Look up, not around, trust God  He will deliver…In His Time (e.g. Abraham and Isaac, departure from Egypt, crossing of Red Sea, Mt. Sinai, promised land, etc.)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2800" dirty="0">
              <a:solidFill>
                <a:prstClr val="black"/>
              </a:solidFill>
              <a:latin typeface="Gurmukhi MN" charset="0"/>
              <a:ea typeface="Gurmukhi MN" charset="0"/>
              <a:cs typeface="Gurmukhi MN" charset="0"/>
              <a:sym typeface="Wingdings" panose="05000000000000000000" pitchFamily="2" charset="2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  <a:sym typeface="Wingdings" panose="05000000000000000000" pitchFamily="2" charset="2"/>
              </a:rPr>
              <a:t>Proclaim</a:t>
            </a:r>
            <a:r>
              <a:rPr lang="en-US" sz="2800" dirty="0">
                <a:solidFill>
                  <a:prstClr val="black"/>
                </a:solidFill>
                <a:latin typeface="Gurmukhi MN" charset="0"/>
                <a:ea typeface="Gurmukhi MN" charset="0"/>
                <a:cs typeface="Gurmukhi MN" charset="0"/>
                <a:sym typeface="Wingdings" panose="05000000000000000000" pitchFamily="2" charset="2"/>
              </a:rPr>
              <a:t> - All shall know that “God is the LORD”</a:t>
            </a:r>
          </a:p>
        </p:txBody>
      </p:sp>
    </p:spTree>
    <p:extLst>
      <p:ext uri="{BB962C8B-B14F-4D97-AF65-F5344CB8AC3E}">
        <p14:creationId xmlns:p14="http://schemas.microsoft.com/office/powerpoint/2010/main" val="359885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8358</TotalTime>
  <Words>863</Words>
  <Application>Microsoft Office PowerPoint</Application>
  <PresentationFormat>On-screen Show (4:3)</PresentationFormat>
  <Paragraphs>124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Gurmukhi MN</vt:lpstr>
      <vt:lpstr>Wingdings</vt:lpstr>
      <vt:lpstr>Office Theme</vt:lpstr>
      <vt:lpstr>The Book of Ezekiel</vt:lpstr>
      <vt:lpstr>Class Objectives</vt:lpstr>
      <vt:lpstr>Ezekiel 25-28</vt:lpstr>
      <vt:lpstr>Judgment against Tyre – Ez 26-28</vt:lpstr>
      <vt:lpstr>Review - Judgment on Tyre – Ez. 26-27</vt:lpstr>
      <vt:lpstr>Ezekiel 28 – Tyre and Sidon</vt:lpstr>
      <vt:lpstr>Ezekiel 28 – Tyre and the King</vt:lpstr>
      <vt:lpstr>Ezekiel 28 – Sidon and Hope</vt:lpstr>
      <vt:lpstr>Tyre – Lessons for Us</vt:lpstr>
      <vt:lpstr>Class Objectives</vt:lpstr>
      <vt:lpstr>The Book of Ezekiel</vt:lpstr>
      <vt:lpstr>Ezekiel 25-32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Book of Ezekiel</dc:title>
  <dc:creator>Microsoft Office User</dc:creator>
  <cp:lastModifiedBy>Robert McDonald</cp:lastModifiedBy>
  <cp:revision>103</cp:revision>
  <cp:lastPrinted>2022-05-21T20:55:20Z</cp:lastPrinted>
  <dcterms:created xsi:type="dcterms:W3CDTF">2022-03-02T15:56:44Z</dcterms:created>
  <dcterms:modified xsi:type="dcterms:W3CDTF">2022-06-02T01:17:00Z</dcterms:modified>
</cp:coreProperties>
</file>