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handoutMasterIdLst>
    <p:handoutMasterId r:id="rId19"/>
  </p:handoutMasterIdLst>
  <p:sldIdLst>
    <p:sldId id="257" r:id="rId2"/>
    <p:sldId id="295" r:id="rId3"/>
    <p:sldId id="333" r:id="rId4"/>
    <p:sldId id="335" r:id="rId5"/>
    <p:sldId id="339" r:id="rId6"/>
    <p:sldId id="340" r:id="rId7"/>
    <p:sldId id="341" r:id="rId8"/>
    <p:sldId id="342" r:id="rId9"/>
    <p:sldId id="343" r:id="rId10"/>
    <p:sldId id="345" r:id="rId11"/>
    <p:sldId id="346" r:id="rId12"/>
    <p:sldId id="347" r:id="rId13"/>
    <p:sldId id="348" r:id="rId14"/>
    <p:sldId id="349" r:id="rId15"/>
    <p:sldId id="344" r:id="rId16"/>
    <p:sldId id="334"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193"/>
    <a:srgbClr val="FF7E79"/>
    <a:srgbClr val="C1C1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08077B-88B2-BA01-3AC1-0F6096177FBC}" v="992" dt="2022-06-26T03:21:04.1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392"/>
    <p:restoredTop sz="94586"/>
  </p:normalViewPr>
  <p:slideViewPr>
    <p:cSldViewPr snapToGrid="0" snapToObjects="1">
      <p:cViewPr varScale="1">
        <p:scale>
          <a:sx n="102" d="100"/>
          <a:sy n="102" d="100"/>
        </p:scale>
        <p:origin x="528" y="184"/>
      </p:cViewPr>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24"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3"/>
            <a:ext cx="2971800" cy="458788"/>
          </a:xfrm>
          <a:prstGeom prst="rect">
            <a:avLst/>
          </a:prstGeom>
        </p:spPr>
        <p:txBody>
          <a:bodyPr vert="horz" lIns="91440" tIns="45720" rIns="91440" bIns="45720" rtlCol="0"/>
          <a:lstStyle>
            <a:lvl1pPr algn="r">
              <a:defRPr sz="1200"/>
            </a:lvl1pPr>
          </a:lstStyle>
          <a:p>
            <a:fld id="{E8A7E04D-845F-8D4B-8B09-72FFFF378FC0}" type="datetimeFigureOut">
              <a:rPr lang="en-US" smtClean="0"/>
              <a:t>7/6/22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FB3672-C14A-9145-879D-F43753BCAAA3}" type="slidenum">
              <a:rPr lang="en-US" smtClean="0"/>
              <a:t>‹#›</a:t>
            </a:fld>
            <a:endParaRPr lang="en-US"/>
          </a:p>
        </p:txBody>
      </p:sp>
    </p:spTree>
    <p:extLst>
      <p:ext uri="{BB962C8B-B14F-4D97-AF65-F5344CB8AC3E}">
        <p14:creationId xmlns:p14="http://schemas.microsoft.com/office/powerpoint/2010/main" val="7548794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7/6/22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134199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7/6/22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1323873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7/6/22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5823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7/6/22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11539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6AEAB1-C44D-D947-9CF9-45D859BE840B}" type="datetimeFigureOut">
              <a:rPr lang="en-US" smtClean="0"/>
              <a:t>7/6/22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1844929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6AEAB1-C44D-D947-9CF9-45D859BE840B}" type="datetimeFigureOut">
              <a:rPr lang="en-US" smtClean="0"/>
              <a:t>7/6/22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2171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6AEAB1-C44D-D947-9CF9-45D859BE840B}" type="datetimeFigureOut">
              <a:rPr lang="en-US" smtClean="0"/>
              <a:t>7/6/22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409153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6AEAB1-C44D-D947-9CF9-45D859BE840B}" type="datetimeFigureOut">
              <a:rPr lang="en-US" smtClean="0"/>
              <a:t>7/6/22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401900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AEAB1-C44D-D947-9CF9-45D859BE840B}" type="datetimeFigureOut">
              <a:rPr lang="en-US" smtClean="0"/>
              <a:t>7/6/22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908978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6AEAB1-C44D-D947-9CF9-45D859BE840B}" type="datetimeFigureOut">
              <a:rPr lang="en-US" smtClean="0"/>
              <a:t>7/6/22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14673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6AEAB1-C44D-D947-9CF9-45D859BE840B}" type="datetimeFigureOut">
              <a:rPr lang="en-US" smtClean="0"/>
              <a:t>7/6/22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3399553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AEAB1-C44D-D947-9CF9-45D859BE840B}" type="datetimeFigureOut">
              <a:rPr lang="en-US" smtClean="0"/>
              <a:t>7/6/22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AE1C2-BAC5-934D-BA15-D9DE82DE61FF}" type="slidenum">
              <a:rPr lang="en-US" smtClean="0"/>
              <a:t>‹#›</a:t>
            </a:fld>
            <a:endParaRPr lang="en-US"/>
          </a:p>
        </p:txBody>
      </p:sp>
    </p:spTree>
    <p:extLst>
      <p:ext uri="{BB962C8B-B14F-4D97-AF65-F5344CB8AC3E}">
        <p14:creationId xmlns:p14="http://schemas.microsoft.com/office/powerpoint/2010/main" val="171620127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Gurmukhi MN" charset="0"/>
                <a:ea typeface="Gurmukhi MN" charset="0"/>
                <a:cs typeface="Gurmukhi MN" charset="0"/>
              </a:rPr>
              <a:t>The Book of Ezekiel</a:t>
            </a:r>
          </a:p>
        </p:txBody>
      </p:sp>
      <p:sp>
        <p:nvSpPr>
          <p:cNvPr id="3" name="Subtitle 2"/>
          <p:cNvSpPr>
            <a:spLocks noGrp="1"/>
          </p:cNvSpPr>
          <p:nvPr>
            <p:ph type="subTitle" idx="1"/>
          </p:nvPr>
        </p:nvSpPr>
        <p:spPr>
          <a:xfrm>
            <a:off x="1143000" y="3602037"/>
            <a:ext cx="6858000" cy="1856227"/>
          </a:xfrm>
        </p:spPr>
        <p:txBody>
          <a:bodyPr vert="horz" lIns="91440" tIns="45720" rIns="91440" bIns="45720" rtlCol="0" anchor="t">
            <a:normAutofit/>
          </a:bodyPr>
          <a:lstStyle/>
          <a:p>
            <a:r>
              <a:rPr lang="en-US" sz="3600" dirty="0">
                <a:solidFill>
                  <a:srgbClr val="FF7E79"/>
                </a:solidFill>
                <a:latin typeface="Gurmukhi MN"/>
                <a:ea typeface="Gurmukhi MN" charset="0"/>
                <a:cs typeface="Gurmukhi MN" charset="0"/>
              </a:rPr>
              <a:t>Class #</a:t>
            </a:r>
            <a:r>
              <a:rPr lang="en-US" sz="3600" dirty="0" smtClean="0">
                <a:solidFill>
                  <a:srgbClr val="FF7E79"/>
                </a:solidFill>
                <a:latin typeface="Gurmukhi MN"/>
                <a:ea typeface="Gurmukhi MN" charset="0"/>
                <a:cs typeface="Gurmukhi MN" charset="0"/>
              </a:rPr>
              <a:t>37</a:t>
            </a:r>
            <a:endParaRPr lang="en-US" sz="3600" dirty="0">
              <a:solidFill>
                <a:srgbClr val="FF7E79"/>
              </a:solidFill>
              <a:latin typeface="Gurmukhi MN"/>
              <a:ea typeface="Gurmukhi MN" charset="0"/>
              <a:cs typeface="Gurmukhi MN" charset="0"/>
            </a:endParaRPr>
          </a:p>
          <a:p>
            <a:r>
              <a:rPr lang="en-US" sz="3600" dirty="0" smtClean="0">
                <a:solidFill>
                  <a:srgbClr val="FF7E79"/>
                </a:solidFill>
                <a:latin typeface="Gurmukhi MN"/>
                <a:ea typeface="Gurmukhi MN" charset="0"/>
                <a:cs typeface="Gurmukhi MN" charset="0"/>
              </a:rPr>
              <a:t>Spirit of God (ch.37, pt.2)</a:t>
            </a:r>
            <a:endParaRPr lang="en-US" sz="3600" dirty="0">
              <a:solidFill>
                <a:srgbClr val="FF7E79"/>
              </a:solidFill>
              <a:latin typeface="Gurmukhi MN"/>
              <a:ea typeface="Gurmukhi MN" charset="0"/>
              <a:cs typeface="Gurmukhi MN" charset="0"/>
            </a:endParaRPr>
          </a:p>
        </p:txBody>
      </p:sp>
    </p:spTree>
    <p:extLst>
      <p:ext uri="{BB962C8B-B14F-4D97-AF65-F5344CB8AC3E}">
        <p14:creationId xmlns:p14="http://schemas.microsoft.com/office/powerpoint/2010/main" val="1924554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Word and Spirit</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628650" y="1462335"/>
            <a:ext cx="7886699" cy="2446824"/>
          </a:xfrm>
          <a:prstGeom prst="rect">
            <a:avLst/>
          </a:prstGeom>
          <a:noFill/>
        </p:spPr>
        <p:txBody>
          <a:bodyPr wrap="square" lIns="91440" tIns="45720" rIns="91440" bIns="45720" rtlCol="0" anchor="t">
            <a:spAutoFit/>
          </a:bodyPr>
          <a:lstStyle/>
          <a:p>
            <a:pPr>
              <a:spcAft>
                <a:spcPts val="1000"/>
              </a:spcAft>
            </a:pPr>
            <a:r>
              <a:rPr lang="en-US" sz="3200" dirty="0" smtClean="0">
                <a:latin typeface="Gurmukhi MN"/>
              </a:rPr>
              <a:t>Turn </a:t>
            </a:r>
            <a:r>
              <a:rPr lang="en-US" sz="3200" dirty="0">
                <a:latin typeface="Gurmukhi MN"/>
              </a:rPr>
              <a:t>to my reproof</a:t>
            </a:r>
            <a:r>
              <a:rPr lang="en-US" sz="3200" dirty="0" smtClean="0">
                <a:latin typeface="Gurmukhi MN"/>
              </a:rPr>
              <a:t>,</a:t>
            </a:r>
          </a:p>
          <a:p>
            <a:pPr>
              <a:spcAft>
                <a:spcPts val="1000"/>
              </a:spcAft>
            </a:pPr>
            <a:r>
              <a:rPr lang="en-US" sz="3200" dirty="0" smtClean="0">
                <a:latin typeface="Gurmukhi MN"/>
              </a:rPr>
              <a:t>Behold</a:t>
            </a:r>
            <a:r>
              <a:rPr lang="en-US" sz="3200" dirty="0">
                <a:latin typeface="Gurmukhi MN"/>
              </a:rPr>
              <a:t>, I will pour out my spirit on you</a:t>
            </a:r>
            <a:r>
              <a:rPr lang="en-US" sz="3200" dirty="0" smtClean="0">
                <a:latin typeface="Gurmukhi MN"/>
              </a:rPr>
              <a:t>;</a:t>
            </a:r>
          </a:p>
          <a:p>
            <a:pPr>
              <a:spcAft>
                <a:spcPts val="1000"/>
              </a:spcAft>
            </a:pPr>
            <a:r>
              <a:rPr lang="en-US" sz="3200" dirty="0" smtClean="0">
                <a:latin typeface="Gurmukhi MN"/>
              </a:rPr>
              <a:t>I </a:t>
            </a:r>
            <a:r>
              <a:rPr lang="en-US" sz="3200" dirty="0">
                <a:latin typeface="Gurmukhi MN"/>
              </a:rPr>
              <a:t>will make my words known to </a:t>
            </a:r>
            <a:r>
              <a:rPr lang="en-US" sz="3200" dirty="0" smtClean="0">
                <a:latin typeface="Gurmukhi MN"/>
              </a:rPr>
              <a:t>you.</a:t>
            </a:r>
            <a:endParaRPr lang="en-US" sz="3200" dirty="0" smtClean="0">
              <a:latin typeface="Gurmukhi MN"/>
            </a:endParaRPr>
          </a:p>
          <a:p>
            <a:pPr>
              <a:spcAft>
                <a:spcPts val="1000"/>
              </a:spcAft>
            </a:pPr>
            <a:r>
              <a:rPr lang="en-US" sz="3200" dirty="0" smtClean="0">
                <a:latin typeface="Gurmukhi MN"/>
              </a:rPr>
              <a:t>Proverbs 1:23</a:t>
            </a:r>
            <a:endParaRPr lang="en-US" sz="3200" dirty="0">
              <a:latin typeface="Gurmukhi MN"/>
            </a:endParaRPr>
          </a:p>
        </p:txBody>
      </p:sp>
    </p:spTree>
    <p:extLst>
      <p:ext uri="{BB962C8B-B14F-4D97-AF65-F5344CB8AC3E}">
        <p14:creationId xmlns:p14="http://schemas.microsoft.com/office/powerpoint/2010/main" val="661962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Word and Spirit</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288099" y="961294"/>
            <a:ext cx="8567802" cy="5693866"/>
          </a:xfrm>
          <a:prstGeom prst="rect">
            <a:avLst/>
          </a:prstGeom>
          <a:noFill/>
        </p:spPr>
        <p:txBody>
          <a:bodyPr wrap="square" lIns="91440" tIns="45720" rIns="91440" bIns="45720" rtlCol="0" anchor="t">
            <a:spAutoFit/>
          </a:bodyPr>
          <a:lstStyle/>
          <a:p>
            <a:r>
              <a:rPr lang="en-US" sz="2800" dirty="0">
                <a:latin typeface="Gurmukhi MN"/>
              </a:rPr>
              <a:t>Then a shoot will spring from the stem of Jesse</a:t>
            </a:r>
            <a:r>
              <a:rPr lang="en-US" sz="2800" dirty="0" smtClean="0">
                <a:latin typeface="Gurmukhi MN"/>
              </a:rPr>
              <a:t>, </a:t>
            </a:r>
          </a:p>
          <a:p>
            <a:r>
              <a:rPr lang="en-US" sz="2800" dirty="0" smtClean="0">
                <a:latin typeface="Gurmukhi MN"/>
              </a:rPr>
              <a:t>And </a:t>
            </a:r>
            <a:r>
              <a:rPr lang="en-US" sz="2800" dirty="0">
                <a:latin typeface="Gurmukhi MN"/>
              </a:rPr>
              <a:t>a branch from his roots will bear </a:t>
            </a:r>
            <a:r>
              <a:rPr lang="en-US" sz="2800" dirty="0" smtClean="0">
                <a:latin typeface="Gurmukhi MN"/>
              </a:rPr>
              <a:t>fruit.</a:t>
            </a:r>
          </a:p>
          <a:p>
            <a:r>
              <a:rPr lang="en-US" sz="2800" dirty="0" smtClean="0">
                <a:latin typeface="Gurmukhi MN"/>
              </a:rPr>
              <a:t>The </a:t>
            </a:r>
            <a:r>
              <a:rPr lang="en-US" sz="2800" dirty="0">
                <a:latin typeface="Gurmukhi MN"/>
              </a:rPr>
              <a:t>Spirit of the Lord will rest on Him</a:t>
            </a:r>
            <a:r>
              <a:rPr lang="en-US" sz="2800" dirty="0" smtClean="0">
                <a:latin typeface="Gurmukhi MN"/>
              </a:rPr>
              <a:t>,</a:t>
            </a:r>
          </a:p>
          <a:p>
            <a:r>
              <a:rPr lang="en-US" sz="2800" dirty="0" smtClean="0">
                <a:latin typeface="Gurmukhi MN"/>
              </a:rPr>
              <a:t>The </a:t>
            </a:r>
            <a:r>
              <a:rPr lang="en-US" sz="2800" dirty="0">
                <a:latin typeface="Gurmukhi MN"/>
              </a:rPr>
              <a:t>spirit of wisdom and understanding</a:t>
            </a:r>
            <a:r>
              <a:rPr lang="en-US" sz="2800" dirty="0" smtClean="0">
                <a:latin typeface="Gurmukhi MN"/>
              </a:rPr>
              <a:t>,</a:t>
            </a:r>
          </a:p>
          <a:p>
            <a:r>
              <a:rPr lang="en-US" sz="2800" dirty="0" smtClean="0">
                <a:latin typeface="Gurmukhi MN"/>
              </a:rPr>
              <a:t>The </a:t>
            </a:r>
            <a:r>
              <a:rPr lang="en-US" sz="2800" dirty="0">
                <a:latin typeface="Gurmukhi MN"/>
              </a:rPr>
              <a:t>spirit of counsel and strength</a:t>
            </a:r>
            <a:r>
              <a:rPr lang="en-US" sz="2800" dirty="0" smtClean="0">
                <a:latin typeface="Gurmukhi MN"/>
              </a:rPr>
              <a:t>,</a:t>
            </a:r>
          </a:p>
          <a:p>
            <a:r>
              <a:rPr lang="en-US" sz="2800" dirty="0" smtClean="0">
                <a:latin typeface="Gurmukhi MN"/>
              </a:rPr>
              <a:t>The </a:t>
            </a:r>
            <a:r>
              <a:rPr lang="en-US" sz="2800" dirty="0">
                <a:latin typeface="Gurmukhi MN"/>
              </a:rPr>
              <a:t>spirit of knowledge and the fear of the </a:t>
            </a:r>
            <a:r>
              <a:rPr lang="en-US" sz="2800" dirty="0" smtClean="0">
                <a:latin typeface="Gurmukhi MN"/>
              </a:rPr>
              <a:t>Lord </a:t>
            </a:r>
          </a:p>
          <a:p>
            <a:r>
              <a:rPr lang="mr-IN" sz="2800" dirty="0" smtClean="0">
                <a:latin typeface="Gurmukhi MN"/>
              </a:rPr>
              <a:t>…</a:t>
            </a:r>
            <a:r>
              <a:rPr lang="en-US" sz="2800" dirty="0" smtClean="0">
                <a:latin typeface="Gurmukhi MN"/>
              </a:rPr>
              <a:t> And </a:t>
            </a:r>
            <a:r>
              <a:rPr lang="en-US" sz="2800" dirty="0">
                <a:latin typeface="Gurmukhi MN"/>
              </a:rPr>
              <a:t>He will strike the earth with the rod of His mouth</a:t>
            </a:r>
            <a:r>
              <a:rPr lang="en-US" sz="2800" dirty="0" smtClean="0">
                <a:latin typeface="Gurmukhi MN"/>
              </a:rPr>
              <a:t>,</a:t>
            </a:r>
          </a:p>
          <a:p>
            <a:r>
              <a:rPr lang="en-US" sz="2800" dirty="0" smtClean="0">
                <a:latin typeface="Gurmukhi MN"/>
              </a:rPr>
              <a:t>And </a:t>
            </a:r>
            <a:r>
              <a:rPr lang="en-US" sz="2800" dirty="0">
                <a:latin typeface="Gurmukhi MN"/>
              </a:rPr>
              <a:t>with the breath of His lips He will slay the </a:t>
            </a:r>
            <a:r>
              <a:rPr lang="en-US" sz="2800" dirty="0" smtClean="0">
                <a:latin typeface="Gurmukhi MN"/>
              </a:rPr>
              <a:t>wicked.</a:t>
            </a:r>
          </a:p>
          <a:p>
            <a:r>
              <a:rPr lang="en-US" sz="2800" dirty="0" smtClean="0">
                <a:latin typeface="Gurmukhi MN"/>
              </a:rPr>
              <a:t>Also </a:t>
            </a:r>
            <a:r>
              <a:rPr lang="en-US" sz="2800" dirty="0">
                <a:latin typeface="Gurmukhi MN"/>
              </a:rPr>
              <a:t>righteousness will be the belt about His loins</a:t>
            </a:r>
            <a:r>
              <a:rPr lang="en-US" sz="2800" dirty="0" smtClean="0">
                <a:latin typeface="Gurmukhi MN"/>
              </a:rPr>
              <a:t>, </a:t>
            </a:r>
          </a:p>
          <a:p>
            <a:r>
              <a:rPr lang="en-US" sz="2800" dirty="0" smtClean="0">
                <a:latin typeface="Gurmukhi MN"/>
              </a:rPr>
              <a:t>And </a:t>
            </a:r>
            <a:r>
              <a:rPr lang="en-US" sz="2800" dirty="0">
                <a:latin typeface="Gurmukhi MN"/>
              </a:rPr>
              <a:t>faithfulness the belt about His </a:t>
            </a:r>
            <a:r>
              <a:rPr lang="en-US" sz="2800" dirty="0" smtClean="0">
                <a:latin typeface="Gurmukhi MN"/>
              </a:rPr>
              <a:t>waist.</a:t>
            </a:r>
            <a:endParaRPr lang="en-US" sz="2800" dirty="0" smtClean="0">
              <a:latin typeface="Gurmukhi MN"/>
            </a:endParaRPr>
          </a:p>
          <a:p>
            <a:r>
              <a:rPr lang="en-US" sz="2800" dirty="0" smtClean="0">
                <a:latin typeface="Gurmukhi MN"/>
              </a:rPr>
              <a:t>Isaiah 11:1-5</a:t>
            </a:r>
            <a:endParaRPr lang="en-US" sz="2800" dirty="0">
              <a:latin typeface="Gurmukhi MN"/>
            </a:endParaRPr>
          </a:p>
        </p:txBody>
      </p:sp>
    </p:spTree>
    <p:extLst>
      <p:ext uri="{BB962C8B-B14F-4D97-AF65-F5344CB8AC3E}">
        <p14:creationId xmlns:p14="http://schemas.microsoft.com/office/powerpoint/2010/main" val="1249829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Word and Spirit</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419622" y="961294"/>
            <a:ext cx="8304756" cy="5822107"/>
          </a:xfrm>
          <a:prstGeom prst="rect">
            <a:avLst/>
          </a:prstGeom>
          <a:noFill/>
        </p:spPr>
        <p:txBody>
          <a:bodyPr wrap="square" lIns="91440" tIns="45720" rIns="91440" bIns="45720" rtlCol="0" anchor="t">
            <a:spAutoFit/>
          </a:bodyPr>
          <a:lstStyle/>
          <a:p>
            <a:pPr>
              <a:spcAft>
                <a:spcPts val="1000"/>
              </a:spcAft>
            </a:pPr>
            <a:r>
              <a:rPr lang="en-US" sz="2800" smtClean="0">
                <a:latin typeface="Gurmukhi MN"/>
              </a:rPr>
              <a:t>Truly</a:t>
            </a:r>
            <a:r>
              <a:rPr lang="en-US" sz="2800" dirty="0">
                <a:latin typeface="Gurmukhi MN"/>
              </a:rPr>
              <a:t>, truly, I say to you, an hour is coming and now is, when the dead will hear the voice of the Son of God, and those who hear will live</a:t>
            </a:r>
            <a:r>
              <a:rPr lang="en-US" sz="2800">
                <a:latin typeface="Gurmukhi MN"/>
              </a:rPr>
              <a:t>. </a:t>
            </a:r>
            <a:r>
              <a:rPr lang="en-US" sz="2800" dirty="0" smtClean="0">
                <a:latin typeface="Gurmukhi MN"/>
              </a:rPr>
              <a:t>For </a:t>
            </a:r>
            <a:r>
              <a:rPr lang="en-US" sz="2800" dirty="0">
                <a:latin typeface="Gurmukhi MN"/>
              </a:rPr>
              <a:t>just as the Father has life in Himself, even so He gave to the Son also to have life in Himself; </a:t>
            </a:r>
            <a:r>
              <a:rPr lang="en-US" sz="2800" dirty="0" smtClean="0">
                <a:latin typeface="Gurmukhi MN"/>
              </a:rPr>
              <a:t>and </a:t>
            </a:r>
            <a:r>
              <a:rPr lang="en-US" sz="2800" dirty="0">
                <a:latin typeface="Gurmukhi MN"/>
              </a:rPr>
              <a:t>He gave Him authority to execute judgment, because He is the Son of Man. </a:t>
            </a:r>
            <a:r>
              <a:rPr lang="en-US" sz="2800" dirty="0" smtClean="0">
                <a:latin typeface="Gurmukhi MN"/>
              </a:rPr>
              <a:t>Do </a:t>
            </a:r>
            <a:r>
              <a:rPr lang="en-US" sz="2800" dirty="0">
                <a:latin typeface="Gurmukhi MN"/>
              </a:rPr>
              <a:t>not marvel at this; for an hour is coming, in which all who are in the tombs will hear His voice, </a:t>
            </a:r>
            <a:r>
              <a:rPr lang="en-US" sz="2800" dirty="0" smtClean="0">
                <a:latin typeface="Gurmukhi MN"/>
              </a:rPr>
              <a:t>and </a:t>
            </a:r>
            <a:r>
              <a:rPr lang="en-US" sz="2800" dirty="0">
                <a:latin typeface="Gurmukhi MN"/>
              </a:rPr>
              <a:t>will come forth; those who did the good deeds to a resurrection of life, those who committed the evil deeds to a resurrection of </a:t>
            </a:r>
            <a:r>
              <a:rPr lang="en-US" sz="2800" dirty="0" smtClean="0">
                <a:latin typeface="Gurmukhi MN"/>
              </a:rPr>
              <a:t>judgment.</a:t>
            </a:r>
            <a:endParaRPr lang="en-US" sz="2800" dirty="0" smtClean="0">
              <a:latin typeface="Gurmukhi MN"/>
            </a:endParaRPr>
          </a:p>
          <a:p>
            <a:pPr>
              <a:spcAft>
                <a:spcPts val="1000"/>
              </a:spcAft>
            </a:pPr>
            <a:r>
              <a:rPr lang="en-US" sz="2800" dirty="0" smtClean="0">
                <a:latin typeface="Gurmukhi MN"/>
              </a:rPr>
              <a:t>John 5:25-29</a:t>
            </a:r>
            <a:endParaRPr lang="en-US" sz="2800" dirty="0">
              <a:latin typeface="Gurmukhi MN"/>
            </a:endParaRPr>
          </a:p>
        </p:txBody>
      </p:sp>
    </p:spTree>
    <p:extLst>
      <p:ext uri="{BB962C8B-B14F-4D97-AF65-F5344CB8AC3E}">
        <p14:creationId xmlns:p14="http://schemas.microsoft.com/office/powerpoint/2010/main" val="2106263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Word and Spirit</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414533" y="961294"/>
            <a:ext cx="8314934" cy="5822107"/>
          </a:xfrm>
          <a:prstGeom prst="rect">
            <a:avLst/>
          </a:prstGeom>
          <a:noFill/>
        </p:spPr>
        <p:txBody>
          <a:bodyPr wrap="square" lIns="91440" tIns="45720" rIns="91440" bIns="45720" rtlCol="0" anchor="t">
            <a:spAutoFit/>
          </a:bodyPr>
          <a:lstStyle/>
          <a:p>
            <a:pPr>
              <a:spcAft>
                <a:spcPts val="1000"/>
              </a:spcAft>
            </a:pPr>
            <a:r>
              <a:rPr lang="en-US" sz="2800" dirty="0" smtClean="0">
                <a:latin typeface="Gurmukhi MN"/>
              </a:rPr>
              <a:t>For </a:t>
            </a:r>
            <a:r>
              <a:rPr lang="en-US" sz="2800" dirty="0">
                <a:latin typeface="Gurmukhi MN"/>
              </a:rPr>
              <a:t>to us God revealed them through the Spirit; for the Spirit searches all things, even the depths of God. </a:t>
            </a:r>
            <a:r>
              <a:rPr lang="en-US" sz="2800" dirty="0" smtClean="0">
                <a:latin typeface="Gurmukhi MN"/>
              </a:rPr>
              <a:t>For </a:t>
            </a:r>
            <a:r>
              <a:rPr lang="en-US" sz="2800" dirty="0">
                <a:latin typeface="Gurmukhi MN"/>
              </a:rPr>
              <a:t>who among men knows the thoughts of a man except the spirit of the man which is in him? Even so the thoughts of God no one knows except the Spirit of God. </a:t>
            </a:r>
            <a:r>
              <a:rPr lang="en-US" sz="2800" dirty="0" smtClean="0">
                <a:latin typeface="Gurmukhi MN"/>
              </a:rPr>
              <a:t>Now </a:t>
            </a:r>
            <a:r>
              <a:rPr lang="en-US" sz="2800" dirty="0">
                <a:latin typeface="Gurmukhi MN"/>
              </a:rPr>
              <a:t>we have received, not the spirit of the world, but the Spirit who is from God, so that we may know the things freely given to us by </a:t>
            </a:r>
            <a:r>
              <a:rPr lang="en-US" sz="2800" dirty="0" smtClean="0">
                <a:latin typeface="Gurmukhi MN"/>
              </a:rPr>
              <a:t>God, </a:t>
            </a:r>
            <a:r>
              <a:rPr lang="en-US" sz="2800" dirty="0">
                <a:latin typeface="Gurmukhi MN"/>
              </a:rPr>
              <a:t>which things we also speak, not in words taught by human wisdom, but in those taught by the Spirit, combining spiritual thoughts with spiritual </a:t>
            </a:r>
            <a:r>
              <a:rPr lang="en-US" sz="2800" dirty="0" smtClean="0">
                <a:latin typeface="Gurmukhi MN"/>
              </a:rPr>
              <a:t>words.</a:t>
            </a:r>
            <a:endParaRPr lang="en-US" sz="2800" dirty="0" smtClean="0">
              <a:latin typeface="Gurmukhi MN"/>
            </a:endParaRPr>
          </a:p>
          <a:p>
            <a:pPr>
              <a:spcAft>
                <a:spcPts val="1000"/>
              </a:spcAft>
            </a:pPr>
            <a:r>
              <a:rPr lang="en-US" sz="2800" dirty="0" smtClean="0">
                <a:latin typeface="Gurmukhi MN"/>
              </a:rPr>
              <a:t>1 Corinthians 2:6-13</a:t>
            </a:r>
            <a:endParaRPr lang="en-US" sz="2800" dirty="0">
              <a:latin typeface="Gurmukhi MN"/>
            </a:endParaRPr>
          </a:p>
        </p:txBody>
      </p:sp>
    </p:spTree>
    <p:extLst>
      <p:ext uri="{BB962C8B-B14F-4D97-AF65-F5344CB8AC3E}">
        <p14:creationId xmlns:p14="http://schemas.microsoft.com/office/powerpoint/2010/main" val="1596055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Word and Spirit</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628650" y="1211814"/>
            <a:ext cx="7886699" cy="5144998"/>
          </a:xfrm>
          <a:prstGeom prst="rect">
            <a:avLst/>
          </a:prstGeom>
          <a:noFill/>
        </p:spPr>
        <p:txBody>
          <a:bodyPr wrap="square" lIns="91440" tIns="45720" rIns="91440" bIns="45720" rtlCol="0" anchor="t">
            <a:spAutoFit/>
          </a:bodyPr>
          <a:lstStyle/>
          <a:p>
            <a:pPr>
              <a:spcAft>
                <a:spcPts val="1000"/>
              </a:spcAft>
            </a:pPr>
            <a:r>
              <a:rPr lang="en-US" sz="3200" dirty="0" smtClean="0">
                <a:latin typeface="Gurmukhi MN"/>
              </a:rPr>
              <a:t>And </a:t>
            </a:r>
            <a:r>
              <a:rPr lang="en-US" sz="3200" dirty="0">
                <a:latin typeface="Gurmukhi MN"/>
              </a:rPr>
              <a:t>do not get drunk with wine, for that is dissipation, but be filled with the Spirit, </a:t>
            </a:r>
            <a:r>
              <a:rPr lang="en-US" sz="3200" dirty="0" smtClean="0">
                <a:latin typeface="Gurmukhi MN"/>
              </a:rPr>
              <a:t>speaking </a:t>
            </a:r>
            <a:r>
              <a:rPr lang="en-US" sz="3200" dirty="0">
                <a:latin typeface="Gurmukhi MN"/>
              </a:rPr>
              <a:t>to one another in psalms and hymns and spiritual songs, singing and making melody with your heart to the </a:t>
            </a:r>
            <a:r>
              <a:rPr lang="en-US" sz="3200" dirty="0" smtClean="0">
                <a:latin typeface="Gurmukhi MN"/>
              </a:rPr>
              <a:t>Lord; always </a:t>
            </a:r>
            <a:r>
              <a:rPr lang="en-US" sz="3200" dirty="0">
                <a:latin typeface="Gurmukhi MN"/>
              </a:rPr>
              <a:t>giving thanks for all things in the name of our Lord Jesus Christ to God, even the Father; </a:t>
            </a:r>
            <a:r>
              <a:rPr lang="en-US" sz="3200" dirty="0" smtClean="0">
                <a:latin typeface="Gurmukhi MN"/>
              </a:rPr>
              <a:t>and </a:t>
            </a:r>
            <a:r>
              <a:rPr lang="en-US" sz="3200" dirty="0">
                <a:latin typeface="Gurmukhi MN"/>
              </a:rPr>
              <a:t>be subject to one another in the fear of </a:t>
            </a:r>
            <a:r>
              <a:rPr lang="en-US" sz="3200" dirty="0" smtClean="0">
                <a:latin typeface="Gurmukhi MN"/>
              </a:rPr>
              <a:t>Christ.</a:t>
            </a:r>
            <a:endParaRPr lang="en-US" sz="3200" dirty="0" smtClean="0">
              <a:latin typeface="Gurmukhi MN"/>
            </a:endParaRPr>
          </a:p>
          <a:p>
            <a:pPr>
              <a:spcAft>
                <a:spcPts val="1000"/>
              </a:spcAft>
            </a:pPr>
            <a:r>
              <a:rPr lang="en-US" sz="3200" dirty="0" smtClean="0">
                <a:latin typeface="Gurmukhi MN"/>
              </a:rPr>
              <a:t>Ephesians 5:18-21</a:t>
            </a:r>
            <a:endParaRPr lang="en-US" sz="3200" dirty="0">
              <a:latin typeface="Gurmukhi MN"/>
            </a:endParaRPr>
          </a:p>
        </p:txBody>
      </p:sp>
    </p:spTree>
    <p:extLst>
      <p:ext uri="{BB962C8B-B14F-4D97-AF65-F5344CB8AC3E}">
        <p14:creationId xmlns:p14="http://schemas.microsoft.com/office/powerpoint/2010/main" val="473329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Closing Question (Ezekiel 37)</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554892" y="1675278"/>
            <a:ext cx="8034217" cy="3477875"/>
          </a:xfrm>
          <a:prstGeom prst="rect">
            <a:avLst/>
          </a:prstGeom>
          <a:noFill/>
        </p:spPr>
        <p:txBody>
          <a:bodyPr wrap="square" lIns="91440" tIns="45720" rIns="91440" bIns="45720" rtlCol="0" anchor="t">
            <a:spAutoFit/>
          </a:bodyPr>
          <a:lstStyle/>
          <a:p>
            <a:pPr algn="ctr">
              <a:spcAft>
                <a:spcPts val="1000"/>
              </a:spcAft>
            </a:pPr>
            <a:r>
              <a:rPr lang="en-US" sz="4400">
                <a:latin typeface="Gurmukhi MN"/>
              </a:rPr>
              <a:t>What have you found in this exploration of Scripture that perhaps you have been missing in your </a:t>
            </a:r>
            <a:r>
              <a:rPr lang="en-US" sz="4400">
                <a:latin typeface="Gurmukhi MN"/>
              </a:rPr>
              <a:t>understanding </a:t>
            </a:r>
            <a:r>
              <a:rPr lang="en-US" sz="4400" smtClean="0">
                <a:latin typeface="Gurmukhi MN"/>
              </a:rPr>
              <a:t>and/or </a:t>
            </a:r>
            <a:r>
              <a:rPr lang="en-US" sz="4400">
                <a:latin typeface="Gurmukhi MN"/>
              </a:rPr>
              <a:t>walk with God?</a:t>
            </a:r>
            <a:endParaRPr lang="en-US" sz="4400" dirty="0">
              <a:latin typeface="Gurmukhi MN"/>
            </a:endParaRPr>
          </a:p>
        </p:txBody>
      </p:sp>
    </p:spTree>
    <p:extLst>
      <p:ext uri="{BB962C8B-B14F-4D97-AF65-F5344CB8AC3E}">
        <p14:creationId xmlns:p14="http://schemas.microsoft.com/office/powerpoint/2010/main" val="260958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a:solidFill>
                  <a:srgbClr val="FF7E79"/>
                </a:solidFill>
                <a:latin typeface="Gurmukhi MN" charset="0"/>
                <a:ea typeface="Gurmukhi MN" charset="0"/>
                <a:cs typeface="Gurmukhi MN" charset="0"/>
              </a:rPr>
              <a:t>Class Objectives</a:t>
            </a:r>
          </a:p>
        </p:txBody>
      </p:sp>
      <p:sp>
        <p:nvSpPr>
          <p:cNvPr id="3" name="Content Placeholder 2"/>
          <p:cNvSpPr>
            <a:spLocks noGrp="1"/>
          </p:cNvSpPr>
          <p:nvPr>
            <p:ph idx="1"/>
          </p:nvPr>
        </p:nvSpPr>
        <p:spPr>
          <a:xfrm>
            <a:off x="628650" y="1359877"/>
            <a:ext cx="7886700" cy="4817085"/>
          </a:xfrm>
        </p:spPr>
        <p:txBody>
          <a:bodyPr vert="horz" lIns="91440" tIns="45720" rIns="91440" bIns="45720" rtlCol="0" anchor="t">
            <a:noAutofit/>
          </a:bodyPr>
          <a:lstStyle/>
          <a:p>
            <a:pPr marL="458470" indent="-458470">
              <a:lnSpc>
                <a:spcPct val="100000"/>
              </a:lnSpc>
              <a:spcBef>
                <a:spcPts val="400"/>
              </a:spcBef>
              <a:spcAft>
                <a:spcPts val="3000"/>
              </a:spcAft>
              <a:buSzPct val="80000"/>
              <a:buFont typeface="Wingdings" charset="2"/>
              <a:buChar char="Ø"/>
            </a:pPr>
            <a:r>
              <a:rPr lang="en-US" sz="3600" dirty="0">
                <a:latin typeface="Gurmukhi MN"/>
                <a:ea typeface="+mn-lt"/>
                <a:cs typeface="+mn-lt"/>
              </a:rPr>
              <a:t>List scriptures that describe the Spirit’s work as animation.</a:t>
            </a:r>
          </a:p>
          <a:p>
            <a:pPr marL="458470" indent="-458470">
              <a:lnSpc>
                <a:spcPct val="100000"/>
              </a:lnSpc>
              <a:spcBef>
                <a:spcPts val="400"/>
              </a:spcBef>
              <a:spcAft>
                <a:spcPts val="3000"/>
              </a:spcAft>
              <a:buSzPct val="80000"/>
              <a:buFont typeface="Wingdings" charset="2"/>
              <a:buChar char="Ø"/>
            </a:pPr>
            <a:r>
              <a:rPr lang="en-US" sz="3600" dirty="0">
                <a:latin typeface="Gurmukhi MN"/>
                <a:ea typeface="+mn-lt"/>
                <a:cs typeface="+mn-lt"/>
              </a:rPr>
              <a:t>Give an example connection between the Word and the Spirit.  </a:t>
            </a:r>
          </a:p>
          <a:p>
            <a:pPr marL="458470" indent="-458470">
              <a:lnSpc>
                <a:spcPct val="100000"/>
              </a:lnSpc>
              <a:spcBef>
                <a:spcPts val="400"/>
              </a:spcBef>
              <a:spcAft>
                <a:spcPts val="3000"/>
              </a:spcAft>
              <a:buSzPct val="80000"/>
              <a:buFont typeface="Wingdings" charset="2"/>
              <a:buChar char="Ø"/>
            </a:pPr>
            <a:r>
              <a:rPr lang="en-US" sz="3600" dirty="0">
                <a:latin typeface="Gurmukhi MN"/>
                <a:ea typeface="+mn-lt"/>
                <a:cs typeface="+mn-lt"/>
              </a:rPr>
              <a:t>Identify an aspect of the Spirit’s work that you have not appreciated before</a:t>
            </a:r>
            <a:r>
              <a:rPr lang="en-US" sz="3600" dirty="0" smtClean="0">
                <a:latin typeface="Gurmukhi MN"/>
                <a:ea typeface="Gurmukhi MN" charset="0"/>
                <a:cs typeface="Gurmukhi MN" charset="0"/>
              </a:rPr>
              <a:t>.</a:t>
            </a:r>
            <a:endParaRPr lang="en-US" dirty="0"/>
          </a:p>
        </p:txBody>
      </p:sp>
    </p:spTree>
    <p:extLst>
      <p:ext uri="{BB962C8B-B14F-4D97-AF65-F5344CB8AC3E}">
        <p14:creationId xmlns:p14="http://schemas.microsoft.com/office/powerpoint/2010/main" val="2871516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Gurmukhi MN" charset="0"/>
                <a:ea typeface="Gurmukhi MN" charset="0"/>
                <a:cs typeface="Gurmukhi MN" charset="0"/>
              </a:rPr>
              <a:t>The Book of Ezekiel</a:t>
            </a:r>
          </a:p>
        </p:txBody>
      </p:sp>
      <p:sp>
        <p:nvSpPr>
          <p:cNvPr id="3" name="Subtitle 2"/>
          <p:cNvSpPr>
            <a:spLocks noGrp="1"/>
          </p:cNvSpPr>
          <p:nvPr>
            <p:ph type="subTitle" idx="1"/>
          </p:nvPr>
        </p:nvSpPr>
        <p:spPr/>
        <p:txBody>
          <a:bodyPr vert="horz" lIns="91440" tIns="45720" rIns="91440" bIns="45720" rtlCol="0" anchor="t">
            <a:normAutofit/>
          </a:bodyPr>
          <a:lstStyle/>
          <a:p>
            <a:r>
              <a:rPr lang="en-US" sz="3600" dirty="0">
                <a:solidFill>
                  <a:srgbClr val="FF7E79"/>
                </a:solidFill>
                <a:latin typeface="Gurmukhi MN"/>
                <a:ea typeface="Gurmukhi MN" charset="0"/>
                <a:cs typeface="Gurmukhi MN" charset="0"/>
              </a:rPr>
              <a:t>For </a:t>
            </a:r>
            <a:r>
              <a:rPr lang="en-US" sz="3600" dirty="0" smtClean="0">
                <a:solidFill>
                  <a:srgbClr val="FF7E79"/>
                </a:solidFill>
                <a:latin typeface="Gurmukhi MN"/>
                <a:ea typeface="Gurmukhi MN" charset="0"/>
                <a:cs typeface="Gurmukhi MN" charset="0"/>
              </a:rPr>
              <a:t>Sunday: Review 33-37</a:t>
            </a:r>
            <a:r>
              <a:rPr lang="en-US" sz="3600" dirty="0">
                <a:solidFill>
                  <a:srgbClr val="FF7E79"/>
                </a:solidFill>
                <a:latin typeface="Gurmukhi MN"/>
                <a:ea typeface="Gurmukhi MN" charset="0"/>
                <a:cs typeface="Gurmukhi MN" charset="0"/>
              </a:rPr>
              <a:t> </a:t>
            </a:r>
          </a:p>
        </p:txBody>
      </p:sp>
    </p:spTree>
    <p:extLst>
      <p:ext uri="{BB962C8B-B14F-4D97-AF65-F5344CB8AC3E}">
        <p14:creationId xmlns:p14="http://schemas.microsoft.com/office/powerpoint/2010/main" val="1471449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a:solidFill>
                  <a:srgbClr val="FF7E79"/>
                </a:solidFill>
                <a:latin typeface="Gurmukhi MN" charset="0"/>
                <a:ea typeface="Gurmukhi MN" charset="0"/>
                <a:cs typeface="Gurmukhi MN" charset="0"/>
              </a:rPr>
              <a:t>Class Objectives</a:t>
            </a:r>
          </a:p>
        </p:txBody>
      </p:sp>
      <p:sp>
        <p:nvSpPr>
          <p:cNvPr id="3" name="Content Placeholder 2"/>
          <p:cNvSpPr>
            <a:spLocks noGrp="1"/>
          </p:cNvSpPr>
          <p:nvPr>
            <p:ph idx="1"/>
          </p:nvPr>
        </p:nvSpPr>
        <p:spPr>
          <a:xfrm>
            <a:off x="628650" y="1359877"/>
            <a:ext cx="7886700" cy="4817085"/>
          </a:xfrm>
        </p:spPr>
        <p:txBody>
          <a:bodyPr vert="horz" lIns="91440" tIns="45720" rIns="91440" bIns="45720" rtlCol="0" anchor="t">
            <a:noAutofit/>
          </a:bodyPr>
          <a:lstStyle/>
          <a:p>
            <a:pPr marL="458470" indent="-458470">
              <a:lnSpc>
                <a:spcPct val="100000"/>
              </a:lnSpc>
              <a:spcBef>
                <a:spcPts val="400"/>
              </a:spcBef>
              <a:spcAft>
                <a:spcPts val="3000"/>
              </a:spcAft>
              <a:buSzPct val="80000"/>
              <a:buFont typeface="Wingdings" charset="2"/>
              <a:buChar char="Ø"/>
            </a:pPr>
            <a:r>
              <a:rPr lang="en-US" sz="3600" dirty="0">
                <a:latin typeface="Gurmukhi MN"/>
                <a:ea typeface="+mn-lt"/>
                <a:cs typeface="+mn-lt"/>
              </a:rPr>
              <a:t>List </a:t>
            </a:r>
            <a:r>
              <a:rPr lang="en-US" sz="3600" dirty="0" smtClean="0">
                <a:latin typeface="Gurmukhi MN"/>
                <a:ea typeface="+mn-lt"/>
                <a:cs typeface="+mn-lt"/>
              </a:rPr>
              <a:t>scriptures </a:t>
            </a:r>
            <a:r>
              <a:rPr lang="en-US" sz="3600" dirty="0">
                <a:latin typeface="Gurmukhi MN"/>
                <a:ea typeface="+mn-lt"/>
                <a:cs typeface="+mn-lt"/>
              </a:rPr>
              <a:t>that describe the Spirit’s work as </a:t>
            </a:r>
            <a:r>
              <a:rPr lang="en-US" sz="3600" dirty="0" smtClean="0">
                <a:latin typeface="Gurmukhi MN"/>
                <a:ea typeface="+mn-lt"/>
                <a:cs typeface="+mn-lt"/>
              </a:rPr>
              <a:t>animation.</a:t>
            </a:r>
            <a:endParaRPr lang="en-US" sz="3600" dirty="0">
              <a:latin typeface="Gurmukhi MN"/>
              <a:ea typeface="+mn-lt"/>
              <a:cs typeface="+mn-lt"/>
            </a:endParaRPr>
          </a:p>
          <a:p>
            <a:pPr marL="458470" indent="-458470">
              <a:lnSpc>
                <a:spcPct val="100000"/>
              </a:lnSpc>
              <a:spcBef>
                <a:spcPts val="400"/>
              </a:spcBef>
              <a:spcAft>
                <a:spcPts val="3000"/>
              </a:spcAft>
              <a:buSzPct val="80000"/>
              <a:buFont typeface="Wingdings" charset="2"/>
              <a:buChar char="Ø"/>
            </a:pPr>
            <a:r>
              <a:rPr lang="en-US" sz="3600" dirty="0">
                <a:latin typeface="Gurmukhi MN"/>
                <a:ea typeface="+mn-lt"/>
                <a:cs typeface="+mn-lt"/>
              </a:rPr>
              <a:t>Give an </a:t>
            </a:r>
            <a:r>
              <a:rPr lang="en-US" sz="3600" dirty="0" smtClean="0">
                <a:latin typeface="Gurmukhi MN"/>
                <a:ea typeface="+mn-lt"/>
                <a:cs typeface="+mn-lt"/>
              </a:rPr>
              <a:t>example </a:t>
            </a:r>
            <a:r>
              <a:rPr lang="en-US" sz="3600" dirty="0">
                <a:latin typeface="Gurmukhi MN"/>
                <a:ea typeface="+mn-lt"/>
                <a:cs typeface="+mn-lt"/>
              </a:rPr>
              <a:t>connection between the Word and the Spirit.  </a:t>
            </a:r>
          </a:p>
          <a:p>
            <a:pPr marL="458470" indent="-458470">
              <a:lnSpc>
                <a:spcPct val="100000"/>
              </a:lnSpc>
              <a:spcBef>
                <a:spcPts val="400"/>
              </a:spcBef>
              <a:spcAft>
                <a:spcPts val="3000"/>
              </a:spcAft>
              <a:buSzPct val="80000"/>
              <a:buFont typeface="Wingdings" charset="2"/>
              <a:buChar char="Ø"/>
            </a:pPr>
            <a:r>
              <a:rPr lang="en-US" sz="3600" dirty="0">
                <a:latin typeface="Gurmukhi MN"/>
                <a:ea typeface="+mn-lt"/>
                <a:cs typeface="+mn-lt"/>
              </a:rPr>
              <a:t>Identify an aspect of the Spirit’s work that you have not appreciated </a:t>
            </a:r>
            <a:r>
              <a:rPr lang="en-US" sz="3600" dirty="0" smtClean="0">
                <a:latin typeface="Gurmukhi MN"/>
                <a:ea typeface="+mn-lt"/>
                <a:cs typeface="+mn-lt"/>
              </a:rPr>
              <a:t>before</a:t>
            </a:r>
            <a:r>
              <a:rPr lang="en-US" sz="3600" dirty="0" smtClean="0">
                <a:latin typeface="Gurmukhi MN"/>
                <a:ea typeface="Gurmukhi MN" charset="0"/>
                <a:cs typeface="Gurmukhi MN" charset="0"/>
              </a:rPr>
              <a:t>.</a:t>
            </a:r>
            <a:endParaRPr lang="en-US" dirty="0"/>
          </a:p>
        </p:txBody>
      </p:sp>
    </p:spTree>
    <p:extLst>
      <p:ext uri="{BB962C8B-B14F-4D97-AF65-F5344CB8AC3E}">
        <p14:creationId xmlns:p14="http://schemas.microsoft.com/office/powerpoint/2010/main" val="33841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Opening Question (Ezekiel 37)</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946945" y="1512439"/>
            <a:ext cx="7250109" cy="3477875"/>
          </a:xfrm>
          <a:prstGeom prst="rect">
            <a:avLst/>
          </a:prstGeom>
          <a:noFill/>
        </p:spPr>
        <p:txBody>
          <a:bodyPr wrap="square" lIns="91440" tIns="45720" rIns="91440" bIns="45720" rtlCol="0" anchor="t">
            <a:spAutoFit/>
          </a:bodyPr>
          <a:lstStyle/>
          <a:p>
            <a:pPr algn="ctr">
              <a:spcAft>
                <a:spcPts val="1000"/>
              </a:spcAft>
            </a:pPr>
            <a:r>
              <a:rPr lang="en-US" sz="4400" dirty="0" smtClean="0">
                <a:latin typeface="Gurmukhi MN"/>
              </a:rPr>
              <a:t>If this was </a:t>
            </a:r>
            <a:r>
              <a:rPr lang="en-US" sz="4400" dirty="0">
                <a:latin typeface="Gurmukhi MN"/>
              </a:rPr>
              <a:t>the only chapter in the Bible that talked about the Spirit of God, what conclusions would you </a:t>
            </a:r>
            <a:r>
              <a:rPr lang="en-US" sz="4400" dirty="0" smtClean="0">
                <a:latin typeface="Gurmukhi MN"/>
              </a:rPr>
              <a:t>draw?</a:t>
            </a:r>
            <a:endParaRPr lang="en-US" sz="4400" dirty="0">
              <a:latin typeface="Gurmukhi MN"/>
            </a:endParaRPr>
          </a:p>
        </p:txBody>
      </p:sp>
    </p:spTree>
    <p:extLst>
      <p:ext uri="{BB962C8B-B14F-4D97-AF65-F5344CB8AC3E}">
        <p14:creationId xmlns:p14="http://schemas.microsoft.com/office/powerpoint/2010/main" val="671624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Spirit and Life</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323160" y="1449809"/>
            <a:ext cx="8497680" cy="3688189"/>
          </a:xfrm>
          <a:prstGeom prst="rect">
            <a:avLst/>
          </a:prstGeom>
          <a:noFill/>
        </p:spPr>
        <p:txBody>
          <a:bodyPr wrap="square" lIns="91440" tIns="45720" rIns="91440" bIns="45720" rtlCol="0" anchor="t">
            <a:spAutoFit/>
          </a:bodyPr>
          <a:lstStyle/>
          <a:p>
            <a:pPr>
              <a:spcAft>
                <a:spcPts val="1000"/>
              </a:spcAft>
            </a:pPr>
            <a:r>
              <a:rPr lang="en-US" sz="3200" dirty="0" smtClean="0">
                <a:latin typeface="Gurmukhi MN"/>
              </a:rPr>
              <a:t>You </a:t>
            </a:r>
            <a:r>
              <a:rPr lang="en-US" sz="3200" dirty="0">
                <a:latin typeface="Gurmukhi MN"/>
              </a:rPr>
              <a:t>hide Your face, they are </a:t>
            </a:r>
            <a:r>
              <a:rPr lang="en-US" sz="3200" dirty="0" smtClean="0">
                <a:latin typeface="Gurmukhi MN"/>
              </a:rPr>
              <a:t>dismayed;</a:t>
            </a:r>
          </a:p>
          <a:p>
            <a:pPr>
              <a:spcAft>
                <a:spcPts val="1000"/>
              </a:spcAft>
            </a:pPr>
            <a:r>
              <a:rPr lang="en-US" sz="3200" dirty="0" smtClean="0">
                <a:latin typeface="Gurmukhi MN"/>
              </a:rPr>
              <a:t>You </a:t>
            </a:r>
            <a:r>
              <a:rPr lang="en-US" sz="3200" dirty="0">
                <a:latin typeface="Gurmukhi MN"/>
              </a:rPr>
              <a:t>take away their spirit, they </a:t>
            </a:r>
            <a:r>
              <a:rPr lang="en-US" sz="3200" dirty="0" smtClean="0">
                <a:latin typeface="Gurmukhi MN"/>
              </a:rPr>
              <a:t>expire</a:t>
            </a:r>
          </a:p>
          <a:p>
            <a:pPr>
              <a:spcAft>
                <a:spcPts val="1000"/>
              </a:spcAft>
            </a:pPr>
            <a:r>
              <a:rPr lang="en-US" sz="3200" dirty="0" smtClean="0">
                <a:latin typeface="Gurmukhi MN"/>
              </a:rPr>
              <a:t>And </a:t>
            </a:r>
            <a:r>
              <a:rPr lang="en-US" sz="3200" dirty="0">
                <a:latin typeface="Gurmukhi MN"/>
              </a:rPr>
              <a:t>return to their </a:t>
            </a:r>
            <a:r>
              <a:rPr lang="en-US" sz="3200" dirty="0" smtClean="0">
                <a:latin typeface="Gurmukhi MN"/>
              </a:rPr>
              <a:t>dust. </a:t>
            </a:r>
          </a:p>
          <a:p>
            <a:pPr>
              <a:spcAft>
                <a:spcPts val="1000"/>
              </a:spcAft>
            </a:pPr>
            <a:r>
              <a:rPr lang="en-US" sz="3200" dirty="0" smtClean="0">
                <a:latin typeface="Gurmukhi MN"/>
              </a:rPr>
              <a:t>You </a:t>
            </a:r>
            <a:r>
              <a:rPr lang="en-US" sz="3200" dirty="0">
                <a:latin typeface="Gurmukhi MN"/>
              </a:rPr>
              <a:t>send forth Your Spirit, they are created</a:t>
            </a:r>
            <a:r>
              <a:rPr lang="en-US" sz="3200" dirty="0" smtClean="0">
                <a:latin typeface="Gurmukhi MN"/>
              </a:rPr>
              <a:t>; </a:t>
            </a:r>
          </a:p>
          <a:p>
            <a:pPr>
              <a:spcAft>
                <a:spcPts val="1000"/>
              </a:spcAft>
            </a:pPr>
            <a:r>
              <a:rPr lang="en-US" sz="3200" dirty="0" smtClean="0">
                <a:latin typeface="Gurmukhi MN"/>
              </a:rPr>
              <a:t>And </a:t>
            </a:r>
            <a:r>
              <a:rPr lang="en-US" sz="3200" dirty="0">
                <a:latin typeface="Gurmukhi MN"/>
              </a:rPr>
              <a:t>You renew the face of the ground.</a:t>
            </a:r>
          </a:p>
          <a:p>
            <a:pPr>
              <a:spcAft>
                <a:spcPts val="1000"/>
              </a:spcAft>
            </a:pPr>
            <a:r>
              <a:rPr lang="en-US" sz="3200" dirty="0" smtClean="0">
                <a:latin typeface="Gurmukhi MN"/>
              </a:rPr>
              <a:t>Psalm 104:29-30</a:t>
            </a:r>
            <a:endParaRPr lang="en-US" sz="3200" dirty="0">
              <a:latin typeface="Gurmukhi MN"/>
            </a:endParaRPr>
          </a:p>
        </p:txBody>
      </p:sp>
    </p:spTree>
    <p:extLst>
      <p:ext uri="{BB962C8B-B14F-4D97-AF65-F5344CB8AC3E}">
        <p14:creationId xmlns:p14="http://schemas.microsoft.com/office/powerpoint/2010/main" val="347077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Spirit and Life</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554891" y="1224341"/>
            <a:ext cx="8034217" cy="4960332"/>
          </a:xfrm>
          <a:prstGeom prst="rect">
            <a:avLst/>
          </a:prstGeom>
          <a:noFill/>
        </p:spPr>
        <p:txBody>
          <a:bodyPr wrap="square" lIns="91440" tIns="45720" rIns="91440" bIns="45720" rtlCol="0" anchor="t">
            <a:spAutoFit/>
          </a:bodyPr>
          <a:lstStyle/>
          <a:p>
            <a:pPr>
              <a:spcAft>
                <a:spcPts val="1000"/>
              </a:spcAft>
            </a:pPr>
            <a:r>
              <a:rPr lang="en-US" sz="2800" dirty="0">
                <a:latin typeface="Gurmukhi MN"/>
              </a:rPr>
              <a:t>Until the Spirit is poured out upon us from on high</a:t>
            </a:r>
            <a:r>
              <a:rPr lang="en-US" sz="2800" dirty="0" smtClean="0">
                <a:latin typeface="Gurmukhi MN"/>
              </a:rPr>
              <a:t>, And </a:t>
            </a:r>
            <a:r>
              <a:rPr lang="en-US" sz="2800" dirty="0">
                <a:latin typeface="Gurmukhi MN"/>
              </a:rPr>
              <a:t>the wilderness becomes a fertile field</a:t>
            </a:r>
            <a:r>
              <a:rPr lang="en-US" sz="2800" dirty="0" smtClean="0">
                <a:latin typeface="Gurmukhi MN"/>
              </a:rPr>
              <a:t>, And </a:t>
            </a:r>
            <a:r>
              <a:rPr lang="en-US" sz="2800" dirty="0">
                <a:latin typeface="Gurmukhi MN"/>
              </a:rPr>
              <a:t>the fertile field is considered as a </a:t>
            </a:r>
            <a:r>
              <a:rPr lang="en-US" sz="2800" dirty="0" smtClean="0">
                <a:latin typeface="Gurmukhi MN"/>
              </a:rPr>
              <a:t>forest. Then </a:t>
            </a:r>
            <a:r>
              <a:rPr lang="en-US" sz="2800" dirty="0">
                <a:latin typeface="Gurmukhi MN"/>
              </a:rPr>
              <a:t>justice will dwell in the </a:t>
            </a:r>
            <a:r>
              <a:rPr lang="en-US" sz="2800" dirty="0" smtClean="0">
                <a:latin typeface="Gurmukhi MN"/>
              </a:rPr>
              <a:t>wilderness And </a:t>
            </a:r>
            <a:r>
              <a:rPr lang="en-US" sz="2800" dirty="0">
                <a:latin typeface="Gurmukhi MN"/>
              </a:rPr>
              <a:t>righteousness will abide in the fertile </a:t>
            </a:r>
            <a:r>
              <a:rPr lang="en-US" sz="2800" dirty="0" smtClean="0">
                <a:latin typeface="Gurmukhi MN"/>
              </a:rPr>
              <a:t>field. And </a:t>
            </a:r>
            <a:r>
              <a:rPr lang="en-US" sz="2800" dirty="0">
                <a:latin typeface="Gurmukhi MN"/>
              </a:rPr>
              <a:t>the work of righteousness will be peace</a:t>
            </a:r>
            <a:r>
              <a:rPr lang="en-US" sz="2800" dirty="0" smtClean="0">
                <a:latin typeface="Gurmukhi MN"/>
              </a:rPr>
              <a:t>, And </a:t>
            </a:r>
            <a:r>
              <a:rPr lang="en-US" sz="2800" dirty="0">
                <a:latin typeface="Gurmukhi MN"/>
              </a:rPr>
              <a:t>the service of righteousness, quietness and confidence </a:t>
            </a:r>
            <a:r>
              <a:rPr lang="en-US" sz="2800" dirty="0" smtClean="0">
                <a:latin typeface="Gurmukhi MN"/>
              </a:rPr>
              <a:t>forever. Then </a:t>
            </a:r>
            <a:r>
              <a:rPr lang="en-US" sz="2800" dirty="0">
                <a:latin typeface="Gurmukhi MN"/>
              </a:rPr>
              <a:t>my people will live in a peaceful habitation</a:t>
            </a:r>
            <a:r>
              <a:rPr lang="en-US" sz="2800" dirty="0" smtClean="0">
                <a:latin typeface="Gurmukhi MN"/>
              </a:rPr>
              <a:t>, And </a:t>
            </a:r>
            <a:r>
              <a:rPr lang="en-US" sz="2800" dirty="0">
                <a:latin typeface="Gurmukhi MN"/>
              </a:rPr>
              <a:t>in secure dwellings and in undisturbed resting </a:t>
            </a:r>
            <a:r>
              <a:rPr lang="en-US" sz="2800" dirty="0" smtClean="0">
                <a:latin typeface="Gurmukhi MN"/>
              </a:rPr>
              <a:t>places.</a:t>
            </a:r>
            <a:endParaRPr lang="en-US" sz="2800" dirty="0">
              <a:latin typeface="Gurmukhi MN"/>
            </a:endParaRPr>
          </a:p>
          <a:p>
            <a:pPr>
              <a:spcAft>
                <a:spcPts val="1000"/>
              </a:spcAft>
            </a:pPr>
            <a:r>
              <a:rPr lang="en-US" sz="2800" dirty="0" smtClean="0">
                <a:latin typeface="Gurmukhi MN"/>
              </a:rPr>
              <a:t>Isaiah 32:12-18</a:t>
            </a:r>
            <a:endParaRPr lang="en-US" sz="2800" dirty="0">
              <a:latin typeface="Gurmukhi MN"/>
            </a:endParaRPr>
          </a:p>
        </p:txBody>
      </p:sp>
    </p:spTree>
    <p:extLst>
      <p:ext uri="{BB962C8B-B14F-4D97-AF65-F5344CB8AC3E}">
        <p14:creationId xmlns:p14="http://schemas.microsoft.com/office/powerpoint/2010/main" val="561967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Spirit and Life</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338203" y="1061502"/>
            <a:ext cx="8467594" cy="4960332"/>
          </a:xfrm>
          <a:prstGeom prst="rect">
            <a:avLst/>
          </a:prstGeom>
          <a:noFill/>
        </p:spPr>
        <p:txBody>
          <a:bodyPr wrap="square" lIns="91440" tIns="45720" rIns="91440" bIns="45720" rtlCol="0" anchor="t">
            <a:spAutoFit/>
          </a:bodyPr>
          <a:lstStyle/>
          <a:p>
            <a:pPr>
              <a:spcAft>
                <a:spcPts val="1000"/>
              </a:spcAft>
            </a:pPr>
            <a:r>
              <a:rPr lang="mr-IN" sz="2800" dirty="0" smtClean="0">
                <a:latin typeface="Gurmukhi MN"/>
              </a:rPr>
              <a:t>…</a:t>
            </a:r>
            <a:r>
              <a:rPr lang="en-US" sz="2800" dirty="0" smtClean="0">
                <a:latin typeface="Gurmukhi MN"/>
              </a:rPr>
              <a:t>behold</a:t>
            </a:r>
            <a:r>
              <a:rPr lang="en-US" sz="2800" dirty="0">
                <a:latin typeface="Gurmukhi MN"/>
              </a:rPr>
              <a:t>, a lampstand all of gold with its bowl on the top of it, and its seven lamps on it with seven spouts belonging to each of the lamps which are on the top of </a:t>
            </a:r>
            <a:r>
              <a:rPr lang="en-US" sz="2800" dirty="0" smtClean="0">
                <a:latin typeface="Gurmukhi MN"/>
              </a:rPr>
              <a:t>it; also </a:t>
            </a:r>
            <a:r>
              <a:rPr lang="en-US" sz="2800" dirty="0">
                <a:latin typeface="Gurmukhi MN"/>
              </a:rPr>
              <a:t>two olive trees by it, one on the right side of the bowl and the other on its left side</a:t>
            </a:r>
            <a:r>
              <a:rPr lang="en-US" sz="2800" dirty="0" smtClean="0">
                <a:latin typeface="Gurmukhi MN"/>
              </a:rPr>
              <a:t>.”  </a:t>
            </a:r>
            <a:r>
              <a:rPr lang="mr-IN" sz="2800" dirty="0" smtClean="0">
                <a:latin typeface="Gurmukhi MN"/>
              </a:rPr>
              <a:t>…</a:t>
            </a:r>
            <a:r>
              <a:rPr lang="en-US" sz="2800" dirty="0" smtClean="0">
                <a:latin typeface="Gurmukhi MN"/>
              </a:rPr>
              <a:t>  “</a:t>
            </a:r>
            <a:r>
              <a:rPr lang="en-US" sz="2800" dirty="0">
                <a:latin typeface="Gurmukhi MN"/>
              </a:rPr>
              <a:t>Do you not know what these are?” And I said, “No, my lord.” </a:t>
            </a:r>
            <a:r>
              <a:rPr lang="en-US" sz="2800" dirty="0" smtClean="0">
                <a:latin typeface="Gurmukhi MN"/>
              </a:rPr>
              <a:t>Then </a:t>
            </a:r>
            <a:r>
              <a:rPr lang="en-US" sz="2800" dirty="0">
                <a:latin typeface="Gurmukhi MN"/>
              </a:rPr>
              <a:t>he said to me, “This is the word of the Lord to Zerubbabel saying, ‘Not by might nor by power, but by My Spirit,’ says the Lord of hosts.</a:t>
            </a:r>
          </a:p>
          <a:p>
            <a:pPr>
              <a:spcAft>
                <a:spcPts val="1000"/>
              </a:spcAft>
            </a:pPr>
            <a:r>
              <a:rPr lang="en-US" sz="2800" dirty="0" smtClean="0">
                <a:latin typeface="Gurmukhi MN"/>
              </a:rPr>
              <a:t>Zechariah 4:1-7</a:t>
            </a:r>
            <a:endParaRPr lang="en-US" sz="2800" dirty="0">
              <a:latin typeface="Gurmukhi MN"/>
            </a:endParaRPr>
          </a:p>
        </p:txBody>
      </p:sp>
    </p:spTree>
    <p:extLst>
      <p:ext uri="{BB962C8B-B14F-4D97-AF65-F5344CB8AC3E}">
        <p14:creationId xmlns:p14="http://schemas.microsoft.com/office/powerpoint/2010/main" val="725505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Spirit and Life</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325677" y="961294"/>
            <a:ext cx="8492646" cy="5822107"/>
          </a:xfrm>
          <a:prstGeom prst="rect">
            <a:avLst/>
          </a:prstGeom>
          <a:noFill/>
        </p:spPr>
        <p:txBody>
          <a:bodyPr wrap="square" lIns="91440" tIns="45720" rIns="91440" bIns="45720" rtlCol="0" anchor="t">
            <a:spAutoFit/>
          </a:bodyPr>
          <a:lstStyle/>
          <a:p>
            <a:pPr>
              <a:spcAft>
                <a:spcPts val="1000"/>
              </a:spcAft>
            </a:pPr>
            <a:r>
              <a:rPr lang="en-US" sz="2800" dirty="0" smtClean="0">
                <a:latin typeface="Gurmukhi MN"/>
              </a:rPr>
              <a:t>Jesus </a:t>
            </a:r>
            <a:r>
              <a:rPr lang="en-US" sz="2800" dirty="0">
                <a:latin typeface="Gurmukhi MN"/>
              </a:rPr>
              <a:t>answered and said to him, “Truly, truly, I say to you, unless one is born again he cannot see the kingdom of God</a:t>
            </a:r>
            <a:r>
              <a:rPr lang="en-US" sz="2800" dirty="0" smtClean="0">
                <a:latin typeface="Gurmukhi MN"/>
              </a:rPr>
              <a:t>.”</a:t>
            </a:r>
            <a:r>
              <a:rPr lang="mr-IN" sz="2800" dirty="0" smtClean="0">
                <a:latin typeface="Gurmukhi MN"/>
              </a:rPr>
              <a:t>…</a:t>
            </a:r>
            <a:r>
              <a:rPr lang="en-US" sz="2800" dirty="0" smtClean="0">
                <a:latin typeface="Gurmukhi MN"/>
              </a:rPr>
              <a:t>  </a:t>
            </a:r>
            <a:r>
              <a:rPr lang="en-US" sz="2800" dirty="0">
                <a:latin typeface="Gurmukhi MN"/>
              </a:rPr>
              <a:t>Jesus answered, “Truly, truly, I say to you, unless one is born of water and the Spirit he cannot enter into the kingdom of God</a:t>
            </a:r>
            <a:r>
              <a:rPr lang="en-US" sz="2800" dirty="0" smtClean="0">
                <a:latin typeface="Gurmukhi MN"/>
              </a:rPr>
              <a:t>. </a:t>
            </a:r>
            <a:r>
              <a:rPr lang="en-US" sz="2800" dirty="0">
                <a:latin typeface="Gurmukhi MN"/>
              </a:rPr>
              <a:t>That which is born of the flesh is flesh, and that which is born of the Spirit is spirit. </a:t>
            </a:r>
            <a:r>
              <a:rPr lang="en-US" sz="2800" dirty="0" smtClean="0">
                <a:latin typeface="Gurmukhi MN"/>
              </a:rPr>
              <a:t>Do </a:t>
            </a:r>
            <a:r>
              <a:rPr lang="en-US" sz="2800" dirty="0">
                <a:latin typeface="Gurmukhi MN"/>
              </a:rPr>
              <a:t>not be amazed that I said to you, ‘You must be born again.’ </a:t>
            </a:r>
            <a:r>
              <a:rPr lang="en-US" sz="2800" dirty="0" smtClean="0">
                <a:latin typeface="Gurmukhi MN"/>
              </a:rPr>
              <a:t>The </a:t>
            </a:r>
            <a:r>
              <a:rPr lang="en-US" sz="2800" dirty="0">
                <a:latin typeface="Gurmukhi MN"/>
              </a:rPr>
              <a:t>wind blows where it wishes and you hear the sound of it, but do not know where it comes from and where it is going; so is everyone who is born of the Spirit.”</a:t>
            </a:r>
          </a:p>
          <a:p>
            <a:pPr>
              <a:spcAft>
                <a:spcPts val="1000"/>
              </a:spcAft>
            </a:pPr>
            <a:r>
              <a:rPr lang="en-US" sz="2800" dirty="0" smtClean="0">
                <a:latin typeface="Gurmukhi MN"/>
              </a:rPr>
              <a:t>John 3:1-8</a:t>
            </a:r>
            <a:endParaRPr lang="en-US" sz="2800" dirty="0">
              <a:latin typeface="Gurmukhi MN"/>
            </a:endParaRPr>
          </a:p>
        </p:txBody>
      </p:sp>
    </p:spTree>
    <p:extLst>
      <p:ext uri="{BB962C8B-B14F-4D97-AF65-F5344CB8AC3E}">
        <p14:creationId xmlns:p14="http://schemas.microsoft.com/office/powerpoint/2010/main" val="345988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Spirit and Life</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628651" y="961294"/>
            <a:ext cx="7886700" cy="5391219"/>
          </a:xfrm>
          <a:prstGeom prst="rect">
            <a:avLst/>
          </a:prstGeom>
          <a:noFill/>
        </p:spPr>
        <p:txBody>
          <a:bodyPr wrap="square" lIns="91440" tIns="45720" rIns="91440" bIns="45720" rtlCol="0" anchor="t">
            <a:spAutoFit/>
          </a:bodyPr>
          <a:lstStyle/>
          <a:p>
            <a:pPr>
              <a:spcAft>
                <a:spcPts val="1000"/>
              </a:spcAft>
            </a:pPr>
            <a:r>
              <a:rPr lang="en-US" sz="2800" dirty="0" smtClean="0">
                <a:latin typeface="Gurmukhi MN"/>
              </a:rPr>
              <a:t>However</a:t>
            </a:r>
            <a:r>
              <a:rPr lang="en-US" sz="2800" dirty="0">
                <a:latin typeface="Gurmukhi MN"/>
              </a:rPr>
              <a:t>, you are not in the flesh but in the Spirit, if indeed the Spirit of God dwells in you. But if anyone does not have the Spirit of Christ, he does not belong to Him. </a:t>
            </a:r>
            <a:r>
              <a:rPr lang="en-US" sz="2800" dirty="0" smtClean="0">
                <a:latin typeface="Gurmukhi MN"/>
              </a:rPr>
              <a:t>If </a:t>
            </a:r>
            <a:r>
              <a:rPr lang="en-US" sz="2800" dirty="0">
                <a:latin typeface="Gurmukhi MN"/>
              </a:rPr>
              <a:t>Christ is in you, though the body is dead because of sin, yet the spirit is alive because of righteousness. </a:t>
            </a:r>
            <a:r>
              <a:rPr lang="en-US" sz="2800" dirty="0" smtClean="0">
                <a:latin typeface="Gurmukhi MN"/>
              </a:rPr>
              <a:t>But </a:t>
            </a:r>
            <a:r>
              <a:rPr lang="en-US" sz="2800" dirty="0">
                <a:latin typeface="Gurmukhi MN"/>
              </a:rPr>
              <a:t>if the Spirit of Him who raised Jesus from the dead dwells in you, He who raised Christ Jesus from the dead will also give life to your mortal bodies through His Spirit who dwells in you.</a:t>
            </a:r>
          </a:p>
          <a:p>
            <a:pPr>
              <a:spcAft>
                <a:spcPts val="1000"/>
              </a:spcAft>
            </a:pPr>
            <a:r>
              <a:rPr lang="en-US" sz="2800" dirty="0" smtClean="0">
                <a:latin typeface="Gurmukhi MN"/>
              </a:rPr>
              <a:t>Romans 8:1-11</a:t>
            </a:r>
            <a:endParaRPr lang="en-US" sz="2800" dirty="0">
              <a:latin typeface="Gurmukhi MN"/>
            </a:endParaRPr>
          </a:p>
        </p:txBody>
      </p:sp>
    </p:spTree>
    <p:extLst>
      <p:ext uri="{BB962C8B-B14F-4D97-AF65-F5344CB8AC3E}">
        <p14:creationId xmlns:p14="http://schemas.microsoft.com/office/powerpoint/2010/main" val="221465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Spirit and Life</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628650" y="1211814"/>
            <a:ext cx="7886699" cy="5144998"/>
          </a:xfrm>
          <a:prstGeom prst="rect">
            <a:avLst/>
          </a:prstGeom>
          <a:noFill/>
        </p:spPr>
        <p:txBody>
          <a:bodyPr wrap="square" lIns="91440" tIns="45720" rIns="91440" bIns="45720" rtlCol="0" anchor="t">
            <a:spAutoFit/>
          </a:bodyPr>
          <a:lstStyle/>
          <a:p>
            <a:pPr>
              <a:spcAft>
                <a:spcPts val="1000"/>
              </a:spcAft>
            </a:pPr>
            <a:r>
              <a:rPr lang="en-US" sz="3200">
                <a:latin typeface="Gurmukhi MN"/>
              </a:rPr>
              <a:t>He saved us, not on the basis of deeds which we have done in righteousness, but according to His mercy, by the washing of regeneration and renewing by the Holy Spirit</a:t>
            </a:r>
            <a:r>
              <a:rPr lang="en-US" sz="3200">
                <a:latin typeface="Gurmukhi MN"/>
              </a:rPr>
              <a:t>, </a:t>
            </a:r>
            <a:r>
              <a:rPr lang="en-US" sz="3200" smtClean="0">
                <a:latin typeface="Gurmukhi MN"/>
              </a:rPr>
              <a:t>whom </a:t>
            </a:r>
            <a:r>
              <a:rPr lang="en-US" sz="3200">
                <a:latin typeface="Gurmukhi MN"/>
              </a:rPr>
              <a:t>He poured out upon us richly through Jesus Christ our </a:t>
            </a:r>
            <a:r>
              <a:rPr lang="en-US" sz="3200">
                <a:latin typeface="Gurmukhi MN"/>
              </a:rPr>
              <a:t>Savior</a:t>
            </a:r>
            <a:r>
              <a:rPr lang="en-US" sz="3200" smtClean="0">
                <a:latin typeface="Gurmukhi MN"/>
              </a:rPr>
              <a:t>, </a:t>
            </a:r>
            <a:r>
              <a:rPr lang="en-US" sz="3200">
                <a:latin typeface="Gurmukhi MN"/>
              </a:rPr>
              <a:t>so that being justified by His grace we would be made heirs according to the hope of eternal life.</a:t>
            </a:r>
            <a:endParaRPr lang="en-US" sz="3200" dirty="0" smtClean="0">
              <a:latin typeface="Gurmukhi MN"/>
            </a:endParaRPr>
          </a:p>
          <a:p>
            <a:pPr>
              <a:spcAft>
                <a:spcPts val="1000"/>
              </a:spcAft>
            </a:pPr>
            <a:r>
              <a:rPr lang="en-US" sz="3200" dirty="0" smtClean="0">
                <a:latin typeface="Gurmukhi MN"/>
              </a:rPr>
              <a:t>Titus 3:3-7</a:t>
            </a:r>
            <a:endParaRPr lang="en-US" sz="3200" dirty="0">
              <a:latin typeface="Gurmukhi MN"/>
            </a:endParaRPr>
          </a:p>
        </p:txBody>
      </p:sp>
    </p:spTree>
    <p:extLst>
      <p:ext uri="{BB962C8B-B14F-4D97-AF65-F5344CB8AC3E}">
        <p14:creationId xmlns:p14="http://schemas.microsoft.com/office/powerpoint/2010/main" val="347411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5912</TotalTime>
  <Words>1226</Words>
  <Application>Microsoft Macintosh PowerPoint</Application>
  <PresentationFormat>On-screen Show (4:3)</PresentationFormat>
  <Paragraphs>65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Calibri</vt:lpstr>
      <vt:lpstr>Calibri Light</vt:lpstr>
      <vt:lpstr>Gurmukhi MN</vt:lpstr>
      <vt:lpstr>Mangal</vt:lpstr>
      <vt:lpstr>Wingdings</vt:lpstr>
      <vt:lpstr>Arial</vt:lpstr>
      <vt:lpstr>Office Theme</vt:lpstr>
      <vt:lpstr>The Book of Ezekiel</vt:lpstr>
      <vt:lpstr>Class Objectives</vt:lpstr>
      <vt:lpstr>Opening Question (Ezekiel 37) </vt:lpstr>
      <vt:lpstr>Spirit and Life </vt:lpstr>
      <vt:lpstr>Spirit and Life </vt:lpstr>
      <vt:lpstr>Spirit and Life </vt:lpstr>
      <vt:lpstr>Spirit and Life </vt:lpstr>
      <vt:lpstr>Spirit and Life </vt:lpstr>
      <vt:lpstr>Spirit and Life </vt:lpstr>
      <vt:lpstr>Word and Spirit </vt:lpstr>
      <vt:lpstr>Word and Spirit </vt:lpstr>
      <vt:lpstr>Word and Spirit </vt:lpstr>
      <vt:lpstr>Word and Spirit </vt:lpstr>
      <vt:lpstr>Word and Spirit </vt:lpstr>
      <vt:lpstr>Closing Question (Ezekiel 37) </vt:lpstr>
      <vt:lpstr>Class Objectives</vt:lpstr>
      <vt:lpstr>The Book of Ezekiel</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Ezekiel</dc:title>
  <dc:creator>Microsoft Office User</dc:creator>
  <cp:lastModifiedBy>Microsoft Office User</cp:lastModifiedBy>
  <cp:revision>279</cp:revision>
  <cp:lastPrinted>2022-07-06T19:15:20Z</cp:lastPrinted>
  <dcterms:created xsi:type="dcterms:W3CDTF">2022-03-02T15:56:44Z</dcterms:created>
  <dcterms:modified xsi:type="dcterms:W3CDTF">2022-07-06T19:15:43Z</dcterms:modified>
</cp:coreProperties>
</file>