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_rels/notesSlide5.xml.rels" ContentType="application/vnd.openxmlformats-package.relationships+xml"/>
  <Override PartName="/ppt/notesSlides/_rels/notesSlide20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dt" idx="19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 type="ftr" idx="20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52" name="PlaceHolder 6"/>
          <p:cNvSpPr>
            <a:spLocks noGrp="1"/>
          </p:cNvSpPr>
          <p:nvPr>
            <p:ph type="sldNum" idx="21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73AA3C26-6546-427A-B218-0E26DEC4DE67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ldImg"/>
          </p:nvPr>
        </p:nvSpPr>
        <p:spPr>
          <a:xfrm>
            <a:off x="3029040" y="857160"/>
            <a:ext cx="3085920" cy="2314080"/>
          </a:xfrm>
          <a:prstGeom prst="rect">
            <a:avLst/>
          </a:prstGeom>
          <a:ln w="0">
            <a:noFill/>
          </a:ln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840" cy="27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sldNum" idx="23"/>
          </p:nvPr>
        </p:nvSpPr>
        <p:spPr>
          <a:xfrm>
            <a:off x="5180040" y="6513480"/>
            <a:ext cx="3962160" cy="344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F70F6E2-1FA5-4400-9247-1ADCC116F4D1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sldImg"/>
          </p:nvPr>
        </p:nvSpPr>
        <p:spPr>
          <a:xfrm>
            <a:off x="3029040" y="857160"/>
            <a:ext cx="3085920" cy="2314080"/>
          </a:xfrm>
          <a:prstGeom prst="rect">
            <a:avLst/>
          </a:prstGeom>
          <a:ln w="0">
            <a:noFill/>
          </a:ln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840" cy="27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sldNum" idx="22"/>
          </p:nvPr>
        </p:nvSpPr>
        <p:spPr>
          <a:xfrm>
            <a:off x="5180040" y="6513480"/>
            <a:ext cx="3962160" cy="344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F3E9EE70-99E4-4481-8F36-71D13182A0EE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B5C85E-C932-4E03-A614-96D4D1B0EA8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927DF5E-2FC5-400E-9A11-F0B2DF5B699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507D6D-E0AE-4CA2-BCFC-6F15E10C998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AC3B704-A7F9-4D01-B2E2-2E8496DEE5F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C5A1855-E371-41BF-ABF8-FCC8FA85BBE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6975B92-E34D-4BE4-B4BC-BE463B803BA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9A63F20-086B-43BB-BBB9-43E1FB8E193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7A71AA1-D3C2-41EC-8444-5EF37E24E74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660C9C0-84E5-40CF-BBAC-740EA5E967E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E00976F-A269-4438-B06A-33421D49854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79B1168-F1F6-4733-8447-86CCDCFF411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0CFC2F7-4070-45FC-B090-9DB56145493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045E450-2045-4696-8018-66EB1072852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6EE7688-A92A-477A-A074-EBE8743F0D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4A45D4C-1C94-4775-9865-6826A83578B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65EC0B4-1E32-4389-A902-286F6ECA615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452CEBE-FF15-428A-B923-67426D439B2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E097C60-3F59-49D1-B42F-71E000BD2CB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9567131-843D-406B-B8D9-24D3DCB9EE5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67A7983-3CF7-4634-BF92-C8E54DD039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9E1E1E3-7376-47B9-8C94-7833C406493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02EA660-6C57-4CDD-999C-0A08BD3EFB0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E1541A1-88CB-434B-8FFB-E0B8FAF7A26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A2BE007-3FAB-4C3F-9B68-A462A549E84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822994F-DB59-4E0E-B62C-1BC1DADE4CE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7050B24-9D65-452D-9283-ED8A4E00D75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2BEB243-9AAC-4622-839C-98E01373B91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7E23F67-3605-4204-A363-F2E4969AD56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200D591-90D3-4A4D-8F49-6F70AACA130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7FCA138-3781-41A3-8343-A1116702E93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D61ECDA-38A8-49B4-9E33-8580C2A35BB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AFFF4F8-9075-47E7-8E5F-7138F03E43D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3B30448-E0F8-4D03-8099-231B47DECE8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3A83C3B-EA23-409A-957E-DD8BB08B0C6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5965550-1983-4FF2-B8C2-12011696013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912E30F-CED6-41E2-8E6D-076BBDCF0C7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808D236-13CF-42A9-8AC0-C9AA4049C8E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3B81744-4B1D-4CDC-9D54-34021488D81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A3D4BBB-E793-4B80-8335-70068C598AF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231B17E-D221-41BF-817D-A155FF01509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869FC81-76FF-46CD-AD33-2E5C7E1C492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3F4FE65-876B-44BE-A57F-F75DAC65333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7483DA8-A5D5-4FE4-8696-97835EB4496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04971DC-5939-4A31-A135-90F06829F5C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9E1B448-50EE-4C29-BB83-2198CFFEA22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8AF0A58-EFAC-4560-8B20-427DF8D03C5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4AB8A78-E1A0-48D3-8DDA-626976882F6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B078BDB-3ABF-4D4D-9F08-6D928A9B6DE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37183333-A89B-40D3-81E9-5ED2CC08E82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8E28A16-0BAF-47F2-AE67-325A14969AB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85414A0-6ECA-4BCF-891B-BAF51D0C044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5DB4DDA-C047-4E0A-B855-F14C66CE9A8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6E4617F-233E-409E-8E64-D119584E1D3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41A3C1AC-5493-4A64-A270-0301AEBAFF9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A0693DB-6130-4B1A-9392-78A826AC434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EF1785C-7D08-4511-AD7A-48520A1D52B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EEDA37B-99C5-4B5B-9A91-B511D0F7D4E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994841B-500C-4DD2-87FD-61ECFB53E89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BCCA40A6-EE98-46EA-B26F-961C9AE679E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A0CF81A-9048-4EBC-B378-9764A94E7A6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C4F5355-AE93-4D78-A58B-16D6D237174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2BDCDF8-B52C-46E9-A9A5-6F8BFE0961B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C2080656-0BF6-40CC-990D-9A8436BF665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6767EB86-86BA-4CB3-950D-CBF4FF7CE90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13FC89A-8CA0-4668-AA6A-D4D8AC1F206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54DAE582-2B4F-48DA-B6FA-42217F3698B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53BBBB9-B984-4AF7-8C0B-438BBD4B9AF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5590BB73-5C30-475D-9342-9A79683C9E3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6A2274EA-0699-4E35-AB2E-80D9E902329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6528C6AD-8C3A-44D6-82B1-DCE73BD6549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9978CD-B69F-405F-8FF4-A8D74A51377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E4A641F-E2A0-488C-9736-945E340F715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rgbClr val="ffffff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ffffff"/>
                </a:solidFill>
                <a:latin typeface="Calibri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8FD942E-13CC-407B-BB97-74744AE0E6FA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17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E53B0D8-781F-4332-B220-B4A8E34B4990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ffffff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7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8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 idx="9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0B23BEC-4D27-44F3-B9EA-D15A2CC249A9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dt" idx="10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ftr" idx="11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739428C-9F13-41F1-8A25-2DFE1E116E6A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520" cy="2852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rgbClr val="ffffff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23880" y="4589640"/>
            <a:ext cx="788652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dt" idx="13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ftr" idx="14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sldNum" idx="15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CD3177C-16C8-40C4-973E-D19A0CDD34F3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ffffff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2924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ffffff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dt" idx="16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ffffff"/>
                </a:solidFill>
                <a:latin typeface="Calibri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ftr" idx="17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 type="sldNum" idx="18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1EEF9BC-4065-432E-BF3B-E7738CE9BDC0}" type="slidenum">
              <a:rPr b="0" lang="en-US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rgbClr val="ffffff"/>
                </a:solidFill>
                <a:latin typeface="Gurmukhi MN"/>
                <a:ea typeface="Gurmukhi MN"/>
              </a:rPr>
              <a:t>The Book of Ezekiel</a:t>
            </a:r>
            <a:endParaRPr b="0" lang="en-US" sz="6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1143000" y="3602160"/>
            <a:ext cx="6857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ff7e79"/>
                </a:solidFill>
                <a:latin typeface="Gurmukhi MN"/>
                <a:ea typeface="Gurmukhi MN"/>
              </a:rPr>
              <a:t>Class #43 – Ezekiel’s Temple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ff7e79"/>
                </a:solidFill>
                <a:latin typeface="Gurmukhi MN"/>
                <a:ea typeface="Gurmukhi MN"/>
              </a:rPr>
              <a:t>(Ezekiel 41-42)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520" cy="2852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rgbClr val="ffffff"/>
                </a:solidFill>
                <a:latin typeface="Calibri Light"/>
              </a:rPr>
              <a:t>Temple Comparison</a:t>
            </a:r>
            <a:endParaRPr b="0" lang="en-US" sz="6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623880" y="4589640"/>
            <a:ext cx="788652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1" descr=""/>
          <p:cNvPicPr/>
          <p:nvPr/>
        </p:nvPicPr>
        <p:blipFill>
          <a:blip r:embed="rId1"/>
          <a:stretch/>
        </p:blipFill>
        <p:spPr>
          <a:xfrm>
            <a:off x="0" y="85716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307" name="TextBox 2"/>
          <p:cNvSpPr/>
          <p:nvPr/>
        </p:nvSpPr>
        <p:spPr>
          <a:xfrm>
            <a:off x="3231000" y="101160"/>
            <a:ext cx="268200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</a:rPr>
              <a:t>The Tabernacle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08" name="Straight Arrow Connector 4"/>
          <p:cNvSpPr/>
          <p:nvPr/>
        </p:nvSpPr>
        <p:spPr>
          <a:xfrm flipV="1">
            <a:off x="6510600" y="2734200"/>
            <a:ext cx="822600" cy="34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5">
            <a:solidFill>
              <a:srgbClr val="ff0000"/>
            </a:solidFill>
            <a:headEnd len="lg" type="stealth" w="lg"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Straight Arrow Connector 5"/>
          <p:cNvSpPr/>
          <p:nvPr/>
        </p:nvSpPr>
        <p:spPr>
          <a:xfrm>
            <a:off x="5669280" y="2962800"/>
            <a:ext cx="502560" cy="118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4925">
            <a:solidFill>
              <a:srgbClr val="ff0000"/>
            </a:solidFill>
            <a:headEnd len="lg" type="stealth" w="lg"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TextBox 8"/>
          <p:cNvSpPr/>
          <p:nvPr/>
        </p:nvSpPr>
        <p:spPr>
          <a:xfrm>
            <a:off x="7076160" y="4019400"/>
            <a:ext cx="1884960" cy="2041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</a:rPr>
              <a:t>Tabernacle: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</a:rPr>
              <a:t>Length:  45 ft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</a:rPr>
              <a:t>Width:  15 ft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</a:rPr>
              <a:t>Height:  15 ft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2000" spc="-1" strike="noStrike">
                <a:solidFill>
                  <a:srgbClr val="ff0000"/>
                </a:solidFill>
                <a:latin typeface="Calibri"/>
              </a:rPr>
              <a:t>Ex 25-30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11" name="Straight Arrow Connector 10"/>
          <p:cNvSpPr/>
          <p:nvPr/>
        </p:nvSpPr>
        <p:spPr>
          <a:xfrm flipV="1">
            <a:off x="3447360" y="2797560"/>
            <a:ext cx="5202720" cy="2998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0000"/>
            </a:solidFill>
            <a:headEnd len="lg" type="stealth" w="lg"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TextBox 13"/>
          <p:cNvSpPr/>
          <p:nvPr/>
        </p:nvSpPr>
        <p:spPr>
          <a:xfrm>
            <a:off x="5193720" y="4871880"/>
            <a:ext cx="898920" cy="456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</a:rPr>
              <a:t>150 ft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13" name="Straight Arrow Connector 14"/>
          <p:cNvSpPr/>
          <p:nvPr/>
        </p:nvSpPr>
        <p:spPr>
          <a:xfrm>
            <a:off x="653760" y="3812040"/>
            <a:ext cx="2390760" cy="204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0000"/>
            </a:solidFill>
            <a:headEnd len="lg" type="stealth" w="lg"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TextBox 16"/>
          <p:cNvSpPr/>
          <p:nvPr/>
        </p:nvSpPr>
        <p:spPr>
          <a:xfrm>
            <a:off x="907200" y="4980240"/>
            <a:ext cx="744840" cy="456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</a:rPr>
              <a:t>75 ft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icture 1" descr=""/>
          <p:cNvPicPr/>
          <p:nvPr/>
        </p:nvPicPr>
        <p:blipFill>
          <a:blip r:embed="rId1"/>
          <a:stretch/>
        </p:blipFill>
        <p:spPr>
          <a:xfrm>
            <a:off x="0" y="612000"/>
            <a:ext cx="9143640" cy="6245640"/>
          </a:xfrm>
          <a:prstGeom prst="rect">
            <a:avLst/>
          </a:prstGeom>
          <a:ln w="0">
            <a:noFill/>
          </a:ln>
        </p:spPr>
      </p:pic>
      <p:sp>
        <p:nvSpPr>
          <p:cNvPr id="316" name="TextBox 2"/>
          <p:cNvSpPr/>
          <p:nvPr/>
        </p:nvSpPr>
        <p:spPr>
          <a:xfrm>
            <a:off x="3437640" y="24840"/>
            <a:ext cx="316800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</a:rPr>
              <a:t>Solomon’s Temple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17" name="Straight Arrow Connector 4"/>
          <p:cNvSpPr/>
          <p:nvPr/>
        </p:nvSpPr>
        <p:spPr>
          <a:xfrm>
            <a:off x="2304360" y="2368440"/>
            <a:ext cx="1115280" cy="767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0000"/>
            </a:solidFill>
            <a:headEnd len="lg" type="stealth" w="lg"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8" name="TextBox 5"/>
          <p:cNvSpPr/>
          <p:nvPr/>
        </p:nvSpPr>
        <p:spPr>
          <a:xfrm>
            <a:off x="246600" y="4541400"/>
            <a:ext cx="1884960" cy="2041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</a:rPr>
              <a:t>Temple: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</a:rPr>
              <a:t>Length:  90 ft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</a:rPr>
              <a:t>Width:  30 ft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</a:rPr>
              <a:t>Height:  45 ft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n-US" sz="2000" spc="-1" strike="noStrike">
                <a:solidFill>
                  <a:srgbClr val="ff0000"/>
                </a:solidFill>
                <a:latin typeface="Calibri"/>
              </a:rPr>
              <a:t>1 Kings 6:2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19" name="Straight Arrow Connector 7"/>
          <p:cNvSpPr/>
          <p:nvPr/>
        </p:nvSpPr>
        <p:spPr>
          <a:xfrm flipV="1">
            <a:off x="3529440" y="2965680"/>
            <a:ext cx="877320" cy="1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0000"/>
            </a:solidFill>
            <a:headEnd len="lg" type="stealth" w="lg"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Straight Arrow Connector 9"/>
          <p:cNvSpPr/>
          <p:nvPr/>
        </p:nvSpPr>
        <p:spPr>
          <a:xfrm flipH="1" flipV="1">
            <a:off x="319680" y="2624400"/>
            <a:ext cx="4196880" cy="400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0000"/>
            </a:solidFill>
            <a:headEnd len="lg" type="stealth" w="lg"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TextBox 11"/>
          <p:cNvSpPr/>
          <p:nvPr/>
        </p:nvSpPr>
        <p:spPr>
          <a:xfrm>
            <a:off x="245520" y="3504240"/>
            <a:ext cx="898920" cy="456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</a:rPr>
              <a:t>300 ft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22" name="Straight Arrow Connector 12"/>
          <p:cNvSpPr/>
          <p:nvPr/>
        </p:nvSpPr>
        <p:spPr>
          <a:xfrm flipV="1">
            <a:off x="5390280" y="5302800"/>
            <a:ext cx="2774880" cy="1166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0000"/>
            </a:solidFill>
            <a:headEnd len="lg" type="stealth" w="lg"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TextBox 15"/>
          <p:cNvSpPr/>
          <p:nvPr/>
        </p:nvSpPr>
        <p:spPr>
          <a:xfrm>
            <a:off x="8174520" y="4541400"/>
            <a:ext cx="898920" cy="456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</a:rPr>
              <a:t>150 ft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1" descr=""/>
          <p:cNvPicPr/>
          <p:nvPr/>
        </p:nvPicPr>
        <p:blipFill>
          <a:blip r:embed="rId1"/>
          <a:stretch/>
        </p:blipFill>
        <p:spPr>
          <a:xfrm>
            <a:off x="1143000" y="0"/>
            <a:ext cx="6850080" cy="6850080"/>
          </a:xfrm>
          <a:prstGeom prst="rect">
            <a:avLst/>
          </a:prstGeom>
          <a:ln w="0">
            <a:noFill/>
          </a:ln>
        </p:spPr>
      </p:pic>
      <p:sp>
        <p:nvSpPr>
          <p:cNvPr id="325" name="Rectangle 2"/>
          <p:cNvSpPr/>
          <p:nvPr/>
        </p:nvSpPr>
        <p:spPr>
          <a:xfrm>
            <a:off x="1280160" y="5422320"/>
            <a:ext cx="4269960" cy="1032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Rectangle 3"/>
          <p:cNvSpPr/>
          <p:nvPr/>
        </p:nvSpPr>
        <p:spPr>
          <a:xfrm>
            <a:off x="6172200" y="4133160"/>
            <a:ext cx="1691280" cy="2459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Rectangle 4"/>
          <p:cNvSpPr/>
          <p:nvPr/>
        </p:nvSpPr>
        <p:spPr>
          <a:xfrm>
            <a:off x="5687640" y="4983480"/>
            <a:ext cx="484200" cy="703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TextBox 5"/>
          <p:cNvSpPr/>
          <p:nvPr/>
        </p:nvSpPr>
        <p:spPr>
          <a:xfrm>
            <a:off x="5892120" y="4625640"/>
            <a:ext cx="2014560" cy="2102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</a:rPr>
              <a:t>Temple: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</a:rPr>
              <a:t>Length:  175 ft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</a:rPr>
              <a:t>Width:  60 ft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0000"/>
                </a:solidFill>
                <a:latin typeface="Calibri"/>
              </a:rPr>
              <a:t>Height:  80 ft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US" sz="2400" spc="-1" strike="noStrike">
                <a:solidFill>
                  <a:srgbClr val="ff0000"/>
                </a:solidFill>
                <a:latin typeface="Calibri"/>
              </a:rPr>
              <a:t>Ezekiel 40-42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29" name="Straight Arrow Connector 10"/>
          <p:cNvSpPr/>
          <p:nvPr/>
        </p:nvSpPr>
        <p:spPr>
          <a:xfrm flipH="1">
            <a:off x="4960080" y="1915560"/>
            <a:ext cx="3040560" cy="3625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0000"/>
            </a:solidFill>
            <a:headEnd len="lg" type="stealth" w="lg"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TextBox 13"/>
          <p:cNvSpPr/>
          <p:nvPr/>
        </p:nvSpPr>
        <p:spPr>
          <a:xfrm>
            <a:off x="6734160" y="3539160"/>
            <a:ext cx="898920" cy="456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</a:rPr>
              <a:t>875 ft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31" name="Straight Arrow Connector 14"/>
          <p:cNvSpPr/>
          <p:nvPr/>
        </p:nvSpPr>
        <p:spPr>
          <a:xfrm>
            <a:off x="1097280" y="2208600"/>
            <a:ext cx="3725280" cy="333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0000"/>
            </a:solidFill>
            <a:headEnd len="lg" type="stealth" w="lg"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TextBox 17"/>
          <p:cNvSpPr/>
          <p:nvPr/>
        </p:nvSpPr>
        <p:spPr>
          <a:xfrm>
            <a:off x="1505520" y="3539160"/>
            <a:ext cx="898920" cy="456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</a:rPr>
              <a:t>875 ft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33" name="Straight Arrow Connector 18"/>
          <p:cNvSpPr/>
          <p:nvPr/>
        </p:nvSpPr>
        <p:spPr>
          <a:xfrm>
            <a:off x="3482280" y="1095480"/>
            <a:ext cx="683280" cy="308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f0000"/>
            </a:solidFill>
            <a:headEnd len="lg" type="stealth" w="lg"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4" name="TextBox 23"/>
          <p:cNvSpPr/>
          <p:nvPr/>
        </p:nvSpPr>
        <p:spPr>
          <a:xfrm>
            <a:off x="2422800" y="1113840"/>
            <a:ext cx="898920" cy="456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</a:rPr>
              <a:t>175 ft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icture 1" descr=""/>
          <p:cNvPicPr/>
          <p:nvPr/>
        </p:nvPicPr>
        <p:blipFill>
          <a:blip r:embed="rId1"/>
          <a:stretch/>
        </p:blipFill>
        <p:spPr>
          <a:xfrm>
            <a:off x="1013400" y="-9000"/>
            <a:ext cx="6850080" cy="6850080"/>
          </a:xfrm>
          <a:prstGeom prst="rect">
            <a:avLst/>
          </a:prstGeom>
          <a:ln w="0">
            <a:noFill/>
          </a:ln>
        </p:spPr>
      </p:pic>
      <p:sp>
        <p:nvSpPr>
          <p:cNvPr id="336" name="Rectangle 3"/>
          <p:cNvSpPr/>
          <p:nvPr/>
        </p:nvSpPr>
        <p:spPr>
          <a:xfrm>
            <a:off x="5816880" y="4133160"/>
            <a:ext cx="2046600" cy="2322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7" name="Rectangle 2"/>
          <p:cNvSpPr/>
          <p:nvPr/>
        </p:nvSpPr>
        <p:spPr>
          <a:xfrm>
            <a:off x="1041480" y="5278320"/>
            <a:ext cx="4508640" cy="117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8" name="Rectangle 4"/>
          <p:cNvSpPr/>
          <p:nvPr/>
        </p:nvSpPr>
        <p:spPr>
          <a:xfrm>
            <a:off x="5550480" y="4983480"/>
            <a:ext cx="621360" cy="703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9" name="Speech Bubble: Oval 24"/>
          <p:cNvSpPr/>
          <p:nvPr/>
        </p:nvSpPr>
        <p:spPr>
          <a:xfrm>
            <a:off x="6284160" y="16560"/>
            <a:ext cx="2770200" cy="2003040"/>
          </a:xfrm>
          <a:prstGeom prst="wedgeEllipseCallout">
            <a:avLst>
              <a:gd name="adj1" fmla="val -118434"/>
              <a:gd name="adj2" fmla="val 40357"/>
            </a:avLst>
          </a:prstGeom>
          <a:solidFill>
            <a:srgbClr val="ffc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Ez 40:47-49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Court</a:t>
            </a:r>
            <a:endParaRPr b="0" lang="en-US" sz="1800" spc="-1" strike="noStrike"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150’x150’</a:t>
            </a:r>
            <a:endParaRPr b="0" lang="en-US" sz="1800" spc="-1" strike="noStrike"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Altar </a:t>
            </a:r>
            <a:endParaRPr b="0" lang="en-US" sz="1800" spc="-1" strike="noStrike"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Vestibule</a:t>
            </a:r>
            <a:endParaRPr b="0" lang="en-US" sz="1800" spc="-1" strike="noStrike"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Doorposts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0" name="Speech Bubble: Oval 25"/>
          <p:cNvSpPr/>
          <p:nvPr/>
        </p:nvSpPr>
        <p:spPr>
          <a:xfrm>
            <a:off x="291960" y="2305440"/>
            <a:ext cx="3146040" cy="2003040"/>
          </a:xfrm>
          <a:prstGeom prst="wedgeEllipseCallout">
            <a:avLst>
              <a:gd name="adj1" fmla="val 66257"/>
              <a:gd name="adj2" fmla="val -105051"/>
            </a:avLst>
          </a:prstGeom>
          <a:solidFill>
            <a:srgbClr val="ffc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Ez 41:1-4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Sanctuary</a:t>
            </a:r>
            <a:endParaRPr b="0" lang="en-US" sz="1800" spc="-1" strike="noStrike"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Doorposts</a:t>
            </a:r>
            <a:endParaRPr b="0" lang="en-US" sz="1800" spc="-1" strike="noStrike"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Entryway</a:t>
            </a:r>
            <a:endParaRPr b="0" lang="en-US" sz="1800" spc="-1" strike="noStrike"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Most Holy Place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1" name="Speech Bubble: Oval 26"/>
          <p:cNvSpPr/>
          <p:nvPr/>
        </p:nvSpPr>
        <p:spPr>
          <a:xfrm>
            <a:off x="1280160" y="2841480"/>
            <a:ext cx="3146040" cy="2003040"/>
          </a:xfrm>
          <a:prstGeom prst="wedgeEllipseCallout">
            <a:avLst>
              <a:gd name="adj1" fmla="val 23338"/>
              <a:gd name="adj2" fmla="val -99745"/>
            </a:avLst>
          </a:prstGeom>
          <a:solidFill>
            <a:srgbClr val="ffc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Ez 41:5-11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Side Chambers</a:t>
            </a:r>
            <a:endParaRPr b="0" lang="en-US" sz="1800" spc="-1" strike="noStrike"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3 stories</a:t>
            </a:r>
            <a:endParaRPr b="0" lang="en-US" sz="1800" spc="-1" strike="noStrike"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30 chambers per story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2" name="Speech Bubble: Oval 27"/>
          <p:cNvSpPr/>
          <p:nvPr/>
        </p:nvSpPr>
        <p:spPr>
          <a:xfrm>
            <a:off x="1968840" y="3175560"/>
            <a:ext cx="3146040" cy="2003040"/>
          </a:xfrm>
          <a:prstGeom prst="wedgeEllipseCallout">
            <a:avLst>
              <a:gd name="adj1" fmla="val -10119"/>
              <a:gd name="adj2" fmla="val -148037"/>
            </a:avLst>
          </a:prstGeom>
          <a:solidFill>
            <a:srgbClr val="ffc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Ez 41:12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West End Building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3" name="TextBox 31"/>
          <p:cNvSpPr/>
          <p:nvPr/>
        </p:nvSpPr>
        <p:spPr>
          <a:xfrm>
            <a:off x="5550480" y="162360"/>
            <a:ext cx="949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North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4" name="Speech Bubble: Oval 32"/>
          <p:cNvSpPr/>
          <p:nvPr/>
        </p:nvSpPr>
        <p:spPr>
          <a:xfrm>
            <a:off x="5263200" y="1391040"/>
            <a:ext cx="3880440" cy="2267640"/>
          </a:xfrm>
          <a:prstGeom prst="wedgeEllipseCallout">
            <a:avLst>
              <a:gd name="adj1" fmla="val -62265"/>
              <a:gd name="adj2" fmla="val -77456"/>
            </a:avLst>
          </a:prstGeom>
          <a:solidFill>
            <a:srgbClr val="ffc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Ez 42:13-14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Holy chambers</a:t>
            </a:r>
            <a:endParaRPr b="0" lang="en-US" sz="1800" spc="-1" strike="noStrike"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North and South walls</a:t>
            </a:r>
            <a:endParaRPr b="0" lang="en-US" sz="1800" spc="-1" strike="noStrike"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For the priests to eat the holy offerings</a:t>
            </a:r>
            <a:endParaRPr b="0" lang="en-US" sz="1800" spc="-1" strike="noStrike"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Leave holy garments before leaving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5" name="Speech Bubble: Oval 33"/>
          <p:cNvSpPr/>
          <p:nvPr/>
        </p:nvSpPr>
        <p:spPr>
          <a:xfrm>
            <a:off x="5327280" y="2788200"/>
            <a:ext cx="2923200" cy="1177200"/>
          </a:xfrm>
          <a:prstGeom prst="wedgeEllipseCallout">
            <a:avLst>
              <a:gd name="adj1" fmla="val -91537"/>
              <a:gd name="adj2" fmla="val -220543"/>
            </a:avLst>
          </a:prstGeom>
          <a:solidFill>
            <a:srgbClr val="ffc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Ez 42:15-20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The four walls</a:t>
            </a:r>
            <a:endParaRPr b="0" lang="en-US" sz="1800" spc="-1" strike="noStrike"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875’ on each side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6" name="Speech Bubble: Oval 28"/>
          <p:cNvSpPr/>
          <p:nvPr/>
        </p:nvSpPr>
        <p:spPr>
          <a:xfrm>
            <a:off x="2944440" y="3783600"/>
            <a:ext cx="3727080" cy="2283120"/>
          </a:xfrm>
          <a:prstGeom prst="wedgeEllipseCallout">
            <a:avLst>
              <a:gd name="adj1" fmla="val -19840"/>
              <a:gd name="adj2" fmla="val -165437"/>
            </a:avLst>
          </a:prstGeom>
          <a:solidFill>
            <a:srgbClr val="ffc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Ez 41:13-26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Temple</a:t>
            </a:r>
            <a:endParaRPr b="0" lang="en-US" sz="1800" spc="-1" strike="noStrike"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175’ x 90’</a:t>
            </a:r>
            <a:endParaRPr b="0" lang="en-US" sz="1800" spc="-1" strike="noStrike"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Wood paneling</a:t>
            </a:r>
            <a:endParaRPr b="0" lang="en-US" sz="1800" spc="-1" strike="noStrike"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3 stories of galleries</a:t>
            </a:r>
            <a:endParaRPr b="0" lang="en-US" sz="1800" spc="-1" strike="noStrike"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Cherubim and palm tree carvings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7" name="Speech Bubble: Oval 29"/>
          <p:cNvSpPr/>
          <p:nvPr/>
        </p:nvSpPr>
        <p:spPr>
          <a:xfrm>
            <a:off x="4375440" y="3147840"/>
            <a:ext cx="3727080" cy="2283120"/>
          </a:xfrm>
          <a:prstGeom prst="wedgeEllipseCallout">
            <a:avLst>
              <a:gd name="adj1" fmla="val -26686"/>
              <a:gd name="adj2" fmla="val -145415"/>
            </a:avLst>
          </a:prstGeom>
          <a:solidFill>
            <a:srgbClr val="ffc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Ez 42:1-9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Galleries and chambers</a:t>
            </a:r>
            <a:endParaRPr b="0" lang="en-US" sz="1800" spc="-1" strike="noStrike"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Along North, South and East walls</a:t>
            </a:r>
            <a:endParaRPr b="0" lang="en-US" sz="1800" spc="-1" strike="noStrike"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3 stories</a:t>
            </a:r>
            <a:endParaRPr b="0" lang="en-US" sz="1800" spc="-1" strike="noStrike">
              <a:latin typeface="Arial"/>
            </a:endParaRPr>
          </a:p>
          <a:p>
            <a:pPr marL="285840" indent="-28584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Walkway (18’)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2" dur="indefinite" restart="never" nodeType="tmRoot">
          <p:childTnLst>
            <p:seq>
              <p:cTn id="263" dur="indefinite" nodeType="mainSeq">
                <p:childTnLst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8" dur="1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3" dur="1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8" dur="1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3" dur="1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8" dur="1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3" dur="1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8" dur="1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3" dur="1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28560" y="2628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Calibri Light"/>
              </a:rPr>
              <a:t>Attribute Comparison</a:t>
            </a: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628560" y="1113120"/>
            <a:ext cx="3557880" cy="242784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t">
            <a:normAutofit fontScale="64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The garden</a:t>
            </a:r>
            <a:endParaRPr b="0" lang="en-US" sz="3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900" spc="-1" strike="noStrike">
                <a:solidFill>
                  <a:srgbClr val="ffffff"/>
                </a:solidFill>
                <a:latin typeface="Calibri"/>
                <a:ea typeface="Calibri"/>
              </a:rPr>
              <a:t>A dwelling without walls</a:t>
            </a:r>
            <a:endParaRPr b="0" lang="en-US" sz="29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900" spc="-1" strike="noStrike">
                <a:solidFill>
                  <a:srgbClr val="ffffff"/>
                </a:solidFill>
                <a:latin typeface="Calibri"/>
                <a:ea typeface="Calibri"/>
              </a:rPr>
              <a:t>No sacrifices, there was no sin.</a:t>
            </a:r>
            <a:endParaRPr b="0" lang="en-US" sz="29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900" spc="-1" strike="noStrike">
                <a:solidFill>
                  <a:srgbClr val="ffffff"/>
                </a:solidFill>
                <a:latin typeface="Calibri"/>
                <a:ea typeface="Calibri"/>
              </a:rPr>
              <a:t>The only “fence” was God’s commands</a:t>
            </a:r>
            <a:endParaRPr b="0" lang="en-US" sz="29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Courier New"/>
              <a:buChar char="o"/>
              <a:tabLst>
                <a:tab algn="l" pos="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Calibri"/>
                <a:ea typeface="Calibri"/>
              </a:rPr>
              <a:t>“</a:t>
            </a:r>
            <a:r>
              <a:rPr b="0" lang="en-US" sz="2600" spc="-1" strike="noStrike">
                <a:solidFill>
                  <a:srgbClr val="ffffff"/>
                </a:solidFill>
                <a:latin typeface="Calibri"/>
                <a:ea typeface="Calibri"/>
              </a:rPr>
              <a:t>tend the garden” </a:t>
            </a:r>
            <a:endParaRPr b="0" lang="en-US" sz="26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Courier New"/>
              <a:buChar char="o"/>
              <a:tabLst>
                <a:tab algn="l" pos="0"/>
              </a:tabLst>
            </a:pPr>
            <a:r>
              <a:rPr b="0" lang="en-US" sz="2600" spc="-1" strike="noStrike">
                <a:solidFill>
                  <a:srgbClr val="ffffff"/>
                </a:solidFill>
                <a:latin typeface="Calibri"/>
                <a:ea typeface="Calibri"/>
              </a:rPr>
              <a:t>“</a:t>
            </a:r>
            <a:r>
              <a:rPr b="0" lang="en-US" sz="2600" spc="-1" strike="noStrike">
                <a:solidFill>
                  <a:srgbClr val="ffffff"/>
                </a:solidFill>
                <a:latin typeface="Calibri"/>
                <a:ea typeface="Calibri"/>
              </a:rPr>
              <a:t>you must not eat of it or you will surely die”.</a:t>
            </a:r>
            <a:endParaRPr b="0" lang="en-US" sz="26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628560" y="3623760"/>
            <a:ext cx="3557880" cy="303696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t">
            <a:normAutofit fontScale="62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The tabernacle</a:t>
            </a:r>
            <a:endParaRPr b="0" lang="en-US" sz="3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900" spc="-1" strike="noStrike">
                <a:solidFill>
                  <a:srgbClr val="ffffff"/>
                </a:solidFill>
                <a:latin typeface="Calibri"/>
                <a:ea typeface="Calibri"/>
              </a:rPr>
              <a:t>Allowed God to dwell in the midst of His people.</a:t>
            </a:r>
            <a:endParaRPr b="0" lang="en-US" sz="29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900" spc="-1" strike="noStrike">
                <a:solidFill>
                  <a:srgbClr val="ffffff"/>
                </a:solidFill>
                <a:latin typeface="Calibri"/>
                <a:ea typeface="Calibri"/>
              </a:rPr>
              <a:t>Flimsy walls so that it could travel with the people.  </a:t>
            </a:r>
            <a:endParaRPr b="0" lang="en-US" sz="29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900" spc="-1" strike="noStrike">
                <a:solidFill>
                  <a:srgbClr val="ffffff"/>
                </a:solidFill>
                <a:latin typeface="Calibri"/>
                <a:ea typeface="Calibri"/>
              </a:rPr>
              <a:t>Sacrifices in place</a:t>
            </a:r>
            <a:endParaRPr b="0" lang="en-US" sz="29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900" spc="-1" strike="noStrike">
                <a:solidFill>
                  <a:srgbClr val="ffffff"/>
                </a:solidFill>
                <a:latin typeface="Calibri"/>
                <a:ea typeface="Calibri"/>
              </a:rPr>
              <a:t>Only the priests had access to the Holy Place</a:t>
            </a:r>
            <a:endParaRPr b="0" lang="en-US" sz="29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900" spc="-1" strike="noStrike">
                <a:solidFill>
                  <a:srgbClr val="ffffff"/>
                </a:solidFill>
                <a:latin typeface="Calibri"/>
                <a:ea typeface="Calibri"/>
              </a:rPr>
              <a:t>Only the High Priest accessed the Most Holy Place once per year</a:t>
            </a:r>
            <a:endParaRPr b="0" lang="en-US" sz="29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1" name="TextBox 4"/>
          <p:cNvSpPr/>
          <p:nvPr/>
        </p:nvSpPr>
        <p:spPr>
          <a:xfrm>
            <a:off x="4367520" y="1110240"/>
            <a:ext cx="4680360" cy="220680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100" spc="-1" strike="noStrike">
                <a:solidFill>
                  <a:srgbClr val="ffffff"/>
                </a:solidFill>
                <a:latin typeface="Calibri"/>
              </a:rPr>
              <a:t>Solomon’s Temple</a:t>
            </a:r>
            <a:endParaRPr b="0" lang="en-US" sz="21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Calibri"/>
              </a:rPr>
              <a:t>Solid walls, permanent residence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Calibri"/>
              </a:rPr>
              <a:t>Ornate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Calibri"/>
              </a:rPr>
              <a:t>It was not kept holy</a:t>
            </a:r>
            <a:endParaRPr b="0" lang="en-US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  <a:ea typeface="Calibri"/>
              </a:rPr>
              <a:t>The uncircumcised foreigners penetrated the heart of the temple (Ezek 44:7). </a:t>
            </a:r>
            <a:endParaRPr b="0" lang="en-US" sz="1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  <a:ea typeface="Calibri"/>
              </a:rPr>
              <a:t>Idolatry was allowed in and defiled it (Ezek 8-11).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52" name="TextBox 5"/>
          <p:cNvSpPr/>
          <p:nvPr/>
        </p:nvSpPr>
        <p:spPr>
          <a:xfrm>
            <a:off x="4367520" y="3665880"/>
            <a:ext cx="4680360" cy="277236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100" spc="-1" strike="noStrike">
                <a:solidFill>
                  <a:srgbClr val="ffffff"/>
                </a:solidFill>
                <a:latin typeface="Calibri"/>
              </a:rPr>
              <a:t>Ezekiel’s Temple</a:t>
            </a:r>
            <a:endParaRPr b="0" lang="en-US" sz="21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God’s planning and preparation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Larger dimensions, more people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Separate the common from the holy.</a:t>
            </a:r>
            <a:endParaRPr b="0" lang="en-US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Raised walls for protection</a:t>
            </a:r>
            <a:endParaRPr b="0" lang="en-US" sz="1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Keep the holy in, the profane out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Focus on sacrifice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Increased standards of holiness</a:t>
            </a:r>
            <a:endParaRPr b="0" lang="en-US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Sons of Zadok served before the Lord</a:t>
            </a:r>
            <a:endParaRPr b="0" lang="en-US" sz="1600" spc="-1" strike="noStrike">
              <a:latin typeface="Arial"/>
            </a:endParaRPr>
          </a:p>
          <a:p>
            <a:pPr lvl="1" marL="743040" indent="-285840">
              <a:lnSpc>
                <a:spcPct val="107000"/>
              </a:lnSpc>
              <a:spcAft>
                <a:spcPts val="799"/>
              </a:spcAft>
              <a:buClr>
                <a:srgbClr val="ffffff"/>
              </a:buClr>
              <a:buFont typeface="Courier New"/>
              <a:buChar char="o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  <a:ea typeface="Calibri"/>
              </a:rPr>
              <a:t>Fulfilled in Christ.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4" dur="indefinite" restart="never" nodeType="tmRoot">
          <p:childTnLst>
            <p:seq>
              <p:cTn id="305" dur="indefinite" nodeType="mainSeq">
                <p:childTnLst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28560" y="1836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Calibri Light"/>
              </a:rPr>
              <a:t>Applications</a:t>
            </a: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628560" y="137268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What does God’s temple consist of today?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How do we protect ourselves from the common and profane?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How does God’s eternal abode for His people differ from these temples?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3" dur="indefinite" restart="never" nodeType="tmRoot">
          <p:childTnLst>
            <p:seq>
              <p:cTn id="394" dur="indefinite" nodeType="mainSeq">
                <p:childTnLst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rgbClr val="ffffff"/>
                </a:solidFill>
                <a:latin typeface="Gurmukhi MN"/>
                <a:ea typeface="Gurmukhi MN"/>
              </a:rPr>
              <a:t>The Book of Ezekiel</a:t>
            </a:r>
            <a:endParaRPr b="0" lang="en-US" sz="6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subTitle"/>
          </p:nvPr>
        </p:nvSpPr>
        <p:spPr>
          <a:xfrm>
            <a:off x="1143000" y="3602160"/>
            <a:ext cx="6857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ff7e79"/>
                </a:solidFill>
                <a:latin typeface="Gurmukhi MN"/>
                <a:ea typeface="Gurmukhi MN"/>
              </a:rPr>
              <a:t>For Wednesday:  Ezekiel 43-44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Picture 2" descr=""/>
          <p:cNvPicPr/>
          <p:nvPr/>
        </p:nvPicPr>
        <p:blipFill>
          <a:blip r:embed="rId1"/>
          <a:stretch/>
        </p:blipFill>
        <p:spPr>
          <a:xfrm>
            <a:off x="1733400" y="0"/>
            <a:ext cx="5676840" cy="6857640"/>
          </a:xfrm>
          <a:prstGeom prst="rect">
            <a:avLst/>
          </a:prstGeom>
          <a:ln w="0">
            <a:noFill/>
          </a:ln>
        </p:spPr>
      </p:pic>
      <p:sp>
        <p:nvSpPr>
          <p:cNvPr id="358" name="TextBox 3"/>
          <p:cNvSpPr/>
          <p:nvPr/>
        </p:nvSpPr>
        <p:spPr>
          <a:xfrm>
            <a:off x="6782760" y="3188880"/>
            <a:ext cx="627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East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9" name="TextBox 4"/>
          <p:cNvSpPr/>
          <p:nvPr/>
        </p:nvSpPr>
        <p:spPr>
          <a:xfrm>
            <a:off x="4024080" y="650160"/>
            <a:ext cx="756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North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0" name="TextBox 7"/>
          <p:cNvSpPr/>
          <p:nvPr/>
        </p:nvSpPr>
        <p:spPr>
          <a:xfrm>
            <a:off x="3983760" y="6501240"/>
            <a:ext cx="756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South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1" name="TextBox 8"/>
          <p:cNvSpPr/>
          <p:nvPr/>
        </p:nvSpPr>
        <p:spPr>
          <a:xfrm>
            <a:off x="1668600" y="3201840"/>
            <a:ext cx="6922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West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1" descr=""/>
          <p:cNvPicPr/>
          <p:nvPr/>
        </p:nvPicPr>
        <p:blipFill>
          <a:blip r:embed="rId1"/>
          <a:stretch/>
        </p:blipFill>
        <p:spPr>
          <a:xfrm>
            <a:off x="0" y="85716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363" name="TextBox 2"/>
          <p:cNvSpPr/>
          <p:nvPr/>
        </p:nvSpPr>
        <p:spPr>
          <a:xfrm>
            <a:off x="554760" y="354240"/>
            <a:ext cx="27414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Temple in Revalation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1" descr=""/>
          <p:cNvPicPr/>
          <p:nvPr/>
        </p:nvPicPr>
        <p:blipFill>
          <a:blip r:embed="rId1"/>
          <a:stretch/>
        </p:blipFill>
        <p:spPr>
          <a:xfrm>
            <a:off x="1705680" y="-10800"/>
            <a:ext cx="5723640" cy="6868440"/>
          </a:xfrm>
          <a:prstGeom prst="rect">
            <a:avLst/>
          </a:prstGeom>
          <a:ln w="0">
            <a:noFill/>
          </a:ln>
        </p:spPr>
      </p:pic>
      <p:sp>
        <p:nvSpPr>
          <p:cNvPr id="256" name="Oval 2"/>
          <p:cNvSpPr/>
          <p:nvPr/>
        </p:nvSpPr>
        <p:spPr>
          <a:xfrm>
            <a:off x="3935160" y="1756800"/>
            <a:ext cx="1427760" cy="5338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Oval 3"/>
          <p:cNvSpPr/>
          <p:nvPr/>
        </p:nvSpPr>
        <p:spPr>
          <a:xfrm>
            <a:off x="5556600" y="3871800"/>
            <a:ext cx="1552680" cy="64872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Oval 5"/>
          <p:cNvSpPr/>
          <p:nvPr/>
        </p:nvSpPr>
        <p:spPr>
          <a:xfrm>
            <a:off x="3935160" y="5844240"/>
            <a:ext cx="1427760" cy="5338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Oval 6"/>
          <p:cNvSpPr/>
          <p:nvPr/>
        </p:nvSpPr>
        <p:spPr>
          <a:xfrm>
            <a:off x="5556600" y="5844240"/>
            <a:ext cx="1427760" cy="5338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Rectangle 7"/>
          <p:cNvSpPr/>
          <p:nvPr/>
        </p:nvSpPr>
        <p:spPr>
          <a:xfrm>
            <a:off x="1714680" y="6485760"/>
            <a:ext cx="5714640" cy="371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1" descr=""/>
          <p:cNvPicPr/>
          <p:nvPr/>
        </p:nvPicPr>
        <p:blipFill>
          <a:blip r:embed="rId1"/>
          <a:stretch/>
        </p:blipFill>
        <p:spPr>
          <a:xfrm>
            <a:off x="0" y="916560"/>
            <a:ext cx="9143640" cy="502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1" descr=""/>
          <p:cNvPicPr/>
          <p:nvPr/>
        </p:nvPicPr>
        <p:blipFill>
          <a:blip r:embed="rId1"/>
          <a:stretch/>
        </p:blipFill>
        <p:spPr>
          <a:xfrm>
            <a:off x="1705680" y="-10800"/>
            <a:ext cx="5723640" cy="6868440"/>
          </a:xfrm>
          <a:prstGeom prst="rect">
            <a:avLst/>
          </a:prstGeom>
          <a:ln w="0">
            <a:noFill/>
          </a:ln>
        </p:spPr>
      </p:pic>
      <p:sp>
        <p:nvSpPr>
          <p:cNvPr id="262" name="Oval 7"/>
          <p:cNvSpPr/>
          <p:nvPr/>
        </p:nvSpPr>
        <p:spPr>
          <a:xfrm>
            <a:off x="3853440" y="3871800"/>
            <a:ext cx="1552680" cy="56304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Rectangle 8"/>
          <p:cNvSpPr/>
          <p:nvPr/>
        </p:nvSpPr>
        <p:spPr>
          <a:xfrm>
            <a:off x="1714680" y="6485760"/>
            <a:ext cx="5714640" cy="371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28560" y="1836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Calibri Light"/>
              </a:rPr>
              <a:t>Today’s Topics</a:t>
            </a: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628560" y="150840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Calibri"/>
              </a:rPr>
              <a:t>Timeline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Calibri"/>
              </a:rPr>
              <a:t>Review last two classes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Calibri"/>
              </a:rPr>
              <a:t>Contemporary prophesies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Calibri"/>
              </a:rPr>
              <a:t>Temple comparison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Calibri"/>
              </a:rPr>
              <a:t>Overview of Ezekiel 41-42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Calibri"/>
              </a:rPr>
              <a:t>Attribute comparison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spcAft>
                <a:spcPts val="799"/>
              </a:spcAft>
              <a:buClr>
                <a:srgbClr val="ffffff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Calibri"/>
              </a:rPr>
              <a:t>Applications for today</a:t>
            </a: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28560" y="7560"/>
            <a:ext cx="7886520" cy="757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Calibri Light"/>
              </a:rPr>
              <a:t>Timeline</a:t>
            </a: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7" name="Arrow: Right 2"/>
          <p:cNvSpPr/>
          <p:nvPr/>
        </p:nvSpPr>
        <p:spPr>
          <a:xfrm>
            <a:off x="821880" y="1955160"/>
            <a:ext cx="7499880" cy="248760"/>
          </a:xfrm>
          <a:prstGeom prst="rightArrow">
            <a:avLst>
              <a:gd name="adj1" fmla="val 58247"/>
              <a:gd name="adj2" fmla="val 50000"/>
            </a:avLst>
          </a:prstGeom>
          <a:solidFill>
            <a:srgbClr val="5b9bd5"/>
          </a:solidFill>
          <a:ln>
            <a:solidFill>
              <a:srgbClr val="5b9bd5">
                <a:shade val="50000"/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" name="Straight Connector 4"/>
          <p:cNvSpPr/>
          <p:nvPr/>
        </p:nvSpPr>
        <p:spPr>
          <a:xfrm>
            <a:off x="821880" y="1793160"/>
            <a:ext cx="360" cy="650520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Straight Connector 5"/>
          <p:cNvSpPr/>
          <p:nvPr/>
        </p:nvSpPr>
        <p:spPr>
          <a:xfrm>
            <a:off x="2547360" y="1793160"/>
            <a:ext cx="360" cy="650520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Straight Connector 6"/>
          <p:cNvSpPr/>
          <p:nvPr/>
        </p:nvSpPr>
        <p:spPr>
          <a:xfrm>
            <a:off x="3308040" y="1793160"/>
            <a:ext cx="360" cy="1496520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Straight Connector 7"/>
          <p:cNvSpPr/>
          <p:nvPr/>
        </p:nvSpPr>
        <p:spPr>
          <a:xfrm>
            <a:off x="8327160" y="1793160"/>
            <a:ext cx="360" cy="736920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TextBox 9"/>
          <p:cNvSpPr/>
          <p:nvPr/>
        </p:nvSpPr>
        <p:spPr>
          <a:xfrm>
            <a:off x="498240" y="1250640"/>
            <a:ext cx="569880" cy="3952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606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73" name="TextBox 10"/>
          <p:cNvSpPr/>
          <p:nvPr/>
        </p:nvSpPr>
        <p:spPr>
          <a:xfrm>
            <a:off x="2383920" y="1237680"/>
            <a:ext cx="617760" cy="3952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593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74" name="TextBox 11"/>
          <p:cNvSpPr/>
          <p:nvPr/>
        </p:nvSpPr>
        <p:spPr>
          <a:xfrm>
            <a:off x="3125520" y="1242000"/>
            <a:ext cx="569880" cy="3952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588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75" name="TextBox 12"/>
          <p:cNvSpPr/>
          <p:nvPr/>
        </p:nvSpPr>
        <p:spPr>
          <a:xfrm>
            <a:off x="8000280" y="1253880"/>
            <a:ext cx="642960" cy="45612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536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76" name="TextBox 21"/>
          <p:cNvSpPr/>
          <p:nvPr/>
        </p:nvSpPr>
        <p:spPr>
          <a:xfrm>
            <a:off x="329400" y="808560"/>
            <a:ext cx="9842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en-US" sz="1800" spc="-1" strike="noStrike">
                <a:solidFill>
                  <a:srgbClr val="ffffff"/>
                </a:solidFill>
                <a:latin typeface="Calibri"/>
              </a:rPr>
              <a:t>Years BC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7" name="TextBox 23"/>
          <p:cNvSpPr/>
          <p:nvPr/>
        </p:nvSpPr>
        <p:spPr>
          <a:xfrm>
            <a:off x="107280" y="2484000"/>
            <a:ext cx="1721160" cy="63900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First captivity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Daniel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8" name="TextBox 24"/>
          <p:cNvSpPr/>
          <p:nvPr/>
        </p:nvSpPr>
        <p:spPr>
          <a:xfrm>
            <a:off x="2268000" y="2443680"/>
            <a:ext cx="813600" cy="63900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Ezekiel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called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9" name="TextBox 25"/>
          <p:cNvSpPr/>
          <p:nvPr/>
        </p:nvSpPr>
        <p:spPr>
          <a:xfrm>
            <a:off x="3129480" y="3289680"/>
            <a:ext cx="1116720" cy="63900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Jerusalem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besieged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0" name="TextBox 26"/>
          <p:cNvSpPr/>
          <p:nvPr/>
        </p:nvSpPr>
        <p:spPr>
          <a:xfrm>
            <a:off x="3492720" y="2530080"/>
            <a:ext cx="1235880" cy="63900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Jerusalem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destroyed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1" name="Straight Connector 28"/>
          <p:cNvSpPr/>
          <p:nvPr/>
        </p:nvSpPr>
        <p:spPr>
          <a:xfrm>
            <a:off x="2081160" y="1770480"/>
            <a:ext cx="360" cy="1519200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TextBox 29"/>
          <p:cNvSpPr/>
          <p:nvPr/>
        </p:nvSpPr>
        <p:spPr>
          <a:xfrm flipH="1">
            <a:off x="1671840" y="1259640"/>
            <a:ext cx="641520" cy="3952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598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83" name="TextBox 30"/>
          <p:cNvSpPr/>
          <p:nvPr/>
        </p:nvSpPr>
        <p:spPr>
          <a:xfrm>
            <a:off x="1104480" y="3289680"/>
            <a:ext cx="1953360" cy="91332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Second captivity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King Jehoiachin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Ezekiel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4" name="Straight Connector 31"/>
          <p:cNvSpPr/>
          <p:nvPr/>
        </p:nvSpPr>
        <p:spPr>
          <a:xfrm>
            <a:off x="3623400" y="1793160"/>
            <a:ext cx="360" cy="736920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TextBox 32"/>
          <p:cNvSpPr/>
          <p:nvPr/>
        </p:nvSpPr>
        <p:spPr>
          <a:xfrm>
            <a:off x="3412440" y="771840"/>
            <a:ext cx="569880" cy="3952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586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86" name="Straight Connector 33"/>
          <p:cNvSpPr/>
          <p:nvPr/>
        </p:nvSpPr>
        <p:spPr>
          <a:xfrm>
            <a:off x="4928760" y="1820520"/>
            <a:ext cx="360" cy="1419120"/>
          </a:xfrm>
          <a:prstGeom prst="line">
            <a:avLst/>
          </a:prstGeom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7" name="TextBox 34"/>
          <p:cNvSpPr/>
          <p:nvPr/>
        </p:nvSpPr>
        <p:spPr>
          <a:xfrm>
            <a:off x="4603680" y="1231920"/>
            <a:ext cx="573840" cy="3952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573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88" name="TextBox 35"/>
          <p:cNvSpPr/>
          <p:nvPr/>
        </p:nvSpPr>
        <p:spPr>
          <a:xfrm>
            <a:off x="4599720" y="3289680"/>
            <a:ext cx="2041560" cy="63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Ezekiels’s vision of the temple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9" name="TextBox 36"/>
          <p:cNvSpPr/>
          <p:nvPr/>
        </p:nvSpPr>
        <p:spPr>
          <a:xfrm>
            <a:off x="7625880" y="2531880"/>
            <a:ext cx="1235880" cy="63900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Return to Jerusalem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0" name="Arrow: Right 38"/>
          <p:cNvSpPr/>
          <p:nvPr/>
        </p:nvSpPr>
        <p:spPr>
          <a:xfrm>
            <a:off x="2032560" y="4640040"/>
            <a:ext cx="2895840" cy="271800"/>
          </a:xfrm>
          <a:prstGeom prst="rightArrow">
            <a:avLst>
              <a:gd name="adj1" fmla="val 58247"/>
              <a:gd name="adj2" fmla="val 50000"/>
            </a:avLst>
          </a:prstGeom>
          <a:solidFill>
            <a:srgbClr val="5b9bd5"/>
          </a:solidFill>
          <a:ln>
            <a:solidFill>
              <a:srgbClr val="5b9bd5">
                <a:shade val="50000"/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Arrow: Right 39"/>
          <p:cNvSpPr/>
          <p:nvPr/>
        </p:nvSpPr>
        <p:spPr>
          <a:xfrm>
            <a:off x="800280" y="5138280"/>
            <a:ext cx="7543440" cy="248760"/>
          </a:xfrm>
          <a:prstGeom prst="rightArrow">
            <a:avLst>
              <a:gd name="adj1" fmla="val 58247"/>
              <a:gd name="adj2" fmla="val 50000"/>
            </a:avLst>
          </a:prstGeom>
          <a:solidFill>
            <a:srgbClr val="5b9bd5"/>
          </a:solidFill>
          <a:ln>
            <a:solidFill>
              <a:srgbClr val="5b9bd5">
                <a:shade val="50000"/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Arrow: Right 40"/>
          <p:cNvSpPr/>
          <p:nvPr/>
        </p:nvSpPr>
        <p:spPr>
          <a:xfrm>
            <a:off x="812160" y="5682960"/>
            <a:ext cx="3172320" cy="248760"/>
          </a:xfrm>
          <a:prstGeom prst="rightArrow">
            <a:avLst>
              <a:gd name="adj1" fmla="val 58247"/>
              <a:gd name="adj2" fmla="val 50000"/>
            </a:avLst>
          </a:prstGeom>
          <a:solidFill>
            <a:srgbClr val="5b9bd5"/>
          </a:solidFill>
          <a:ln cap="rnd">
            <a:solidFill>
              <a:srgbClr val="5b9bd5">
                <a:shade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TextBox 41"/>
          <p:cNvSpPr/>
          <p:nvPr/>
        </p:nvSpPr>
        <p:spPr>
          <a:xfrm>
            <a:off x="1944000" y="4377960"/>
            <a:ext cx="31060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Ezekiel (Babylon, River Chebar)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4" name="TextBox 42"/>
          <p:cNvSpPr/>
          <p:nvPr/>
        </p:nvSpPr>
        <p:spPr>
          <a:xfrm>
            <a:off x="737280" y="4885920"/>
            <a:ext cx="25902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Daniel (Babylon, palace)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5" name="TextBox 43"/>
          <p:cNvSpPr/>
          <p:nvPr/>
        </p:nvSpPr>
        <p:spPr>
          <a:xfrm>
            <a:off x="737280" y="5429520"/>
            <a:ext cx="23565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Jeramiah (Jerusalem)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28560" y="14040"/>
            <a:ext cx="80902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Calibri Light"/>
              </a:rPr>
              <a:t>Review – Overview of Ezekiel 40-48</a:t>
            </a: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628560" y="1154880"/>
            <a:ext cx="7886520" cy="4839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7000"/>
          </a:bodyPr>
          <a:p>
            <a:pPr marL="3430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3000" spc="-1" strike="noStrike">
                <a:solidFill>
                  <a:srgbClr val="ffffff"/>
                </a:solidFill>
                <a:latin typeface="Calibri"/>
                <a:ea typeface="Calibri"/>
              </a:rPr>
              <a:t>A direct answer to the vision of God’s presence leaving Jerusalem back in Ezekiel 8-11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lvl="1" marL="8002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2200" spc="-1" strike="noStrike">
                <a:solidFill>
                  <a:srgbClr val="ffffff"/>
                </a:solidFill>
                <a:latin typeface="Calibri"/>
                <a:ea typeface="Calibri"/>
              </a:rPr>
              <a:t>The glory of the Lord fills the [new] temple (Ezek 43:5)</a:t>
            </a:r>
            <a:endParaRPr b="0" lang="en-US" sz="2200" spc="-1" strike="noStrike">
              <a:solidFill>
                <a:srgbClr val="ffffff"/>
              </a:solidFill>
              <a:latin typeface="Calibri"/>
            </a:endParaRPr>
          </a:p>
          <a:p>
            <a:pPr lvl="1" marL="8002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2200" spc="-1" strike="noStrike">
                <a:solidFill>
                  <a:srgbClr val="ffffff"/>
                </a:solidFill>
                <a:latin typeface="Calibri"/>
                <a:ea typeface="Calibri"/>
              </a:rPr>
              <a:t>“</a:t>
            </a:r>
            <a:r>
              <a:rPr b="0" lang="en-US" sz="2200" spc="-1" strike="noStrike">
                <a:solidFill>
                  <a:srgbClr val="ffffff"/>
                </a:solidFill>
                <a:latin typeface="Calibri"/>
                <a:ea typeface="Calibri"/>
              </a:rPr>
              <a:t>The Lord is there”  (Ezek 48:35)</a:t>
            </a:r>
            <a:endParaRPr b="0" lang="en-US" sz="22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3000" spc="-1" strike="noStrike">
                <a:solidFill>
                  <a:srgbClr val="ffffff"/>
                </a:solidFill>
                <a:latin typeface="Calibri"/>
                <a:ea typeface="Calibri"/>
              </a:rPr>
              <a:t>This temple was not built by Zerubbabel when the Israelites returned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lvl="1" marL="8002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2200" spc="-1" strike="noStrike">
                <a:solidFill>
                  <a:srgbClr val="ffffff"/>
                </a:solidFill>
                <a:latin typeface="Calibri"/>
                <a:ea typeface="Calibri"/>
              </a:rPr>
              <a:t>Symbolic description of God dwelling with His people</a:t>
            </a:r>
            <a:endParaRPr b="0" lang="en-US" sz="2200" spc="-1" strike="noStrike">
              <a:solidFill>
                <a:srgbClr val="ffffff"/>
              </a:solidFill>
              <a:latin typeface="Calibri"/>
            </a:endParaRPr>
          </a:p>
          <a:p>
            <a:pPr lvl="1" marL="8002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2200" spc="-1" strike="noStrike">
                <a:solidFill>
                  <a:srgbClr val="ffffff"/>
                </a:solidFill>
                <a:latin typeface="Calibri"/>
                <a:ea typeface="Calibri"/>
              </a:rPr>
              <a:t>Starts with the exiles, fulfilled in Christ and the age to come</a:t>
            </a:r>
            <a:endParaRPr b="0" lang="en-US" sz="22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3000" spc="-1" strike="noStrike">
                <a:solidFill>
                  <a:srgbClr val="ffffff"/>
                </a:solidFill>
                <a:latin typeface="Calibri"/>
                <a:ea typeface="Calibri"/>
              </a:rPr>
              <a:t>Visions are intended to be imagined, not necessarily dissected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lvl="1" marL="8002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2200" spc="-1" strike="noStrike">
                <a:solidFill>
                  <a:srgbClr val="ffffff"/>
                </a:solidFill>
                <a:latin typeface="Calibri"/>
                <a:ea typeface="Calibri"/>
              </a:rPr>
              <a:t>Symbols have meaning, often connecting to other Bible passages.</a:t>
            </a:r>
            <a:endParaRPr b="0" lang="en-US" sz="22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spcAft>
                <a:spcPts val="799"/>
              </a:spcAft>
              <a:buClr>
                <a:srgbClr val="ffffff"/>
              </a:buClr>
              <a:buFont typeface="Symbol"/>
              <a:buChar char=""/>
            </a:pPr>
            <a:r>
              <a:rPr b="0" lang="en-US" sz="3000" spc="-1" strike="noStrike">
                <a:solidFill>
                  <a:srgbClr val="ffffff"/>
                </a:solidFill>
                <a:latin typeface="Calibri"/>
                <a:ea typeface="Calibri"/>
              </a:rPr>
              <a:t>Jesus is the interpretative key of the Old Testament</a:t>
            </a:r>
            <a:endParaRPr b="0" lang="en-US" sz="3000" spc="-1" strike="noStrike">
              <a:solidFill>
                <a:srgbClr val="ffffff"/>
              </a:solidFill>
              <a:latin typeface="Calibri"/>
            </a:endParaRPr>
          </a:p>
          <a:p>
            <a:pPr lvl="1" marL="800280" indent="-343080">
              <a:lnSpc>
                <a:spcPct val="107000"/>
              </a:lnSpc>
              <a:spcAft>
                <a:spcPts val="799"/>
              </a:spcAft>
              <a:buClr>
                <a:srgbClr val="ffffff"/>
              </a:buClr>
              <a:buFont typeface="Symbol"/>
              <a:buChar char=""/>
            </a:pPr>
            <a:r>
              <a:rPr b="0" lang="en-US" sz="2200" spc="-1" strike="noStrike">
                <a:solidFill>
                  <a:srgbClr val="ffffff"/>
                </a:solidFill>
                <a:latin typeface="Calibri"/>
                <a:ea typeface="Calibri"/>
              </a:rPr>
              <a:t>“</a:t>
            </a:r>
            <a:r>
              <a:rPr b="0" lang="en-US" sz="2200" spc="-1" strike="noStrike">
                <a:solidFill>
                  <a:srgbClr val="ffffff"/>
                </a:solidFill>
                <a:latin typeface="Calibri"/>
                <a:ea typeface="Calibri"/>
              </a:rPr>
              <a:t>our tutor to bring us to Christ” (Gal 3:24)</a:t>
            </a:r>
            <a:endParaRPr b="0" lang="en-US" sz="2200" spc="-1" strike="noStrike">
              <a:solidFill>
                <a:srgbClr val="ffffff"/>
              </a:solidFill>
              <a:latin typeface="Calibri"/>
            </a:endParaRPr>
          </a:p>
          <a:p>
            <a:pPr lvl="1" marL="800280" indent="-343080">
              <a:lnSpc>
                <a:spcPct val="107000"/>
              </a:lnSpc>
              <a:spcAft>
                <a:spcPts val="799"/>
              </a:spcAft>
              <a:buClr>
                <a:srgbClr val="ffffff"/>
              </a:buClr>
              <a:buFont typeface="Symbol"/>
              <a:buChar char=""/>
            </a:pPr>
            <a:r>
              <a:rPr b="0" lang="en-US" sz="2200" spc="-1" strike="noStrike">
                <a:solidFill>
                  <a:srgbClr val="ffffff"/>
                </a:solidFill>
                <a:latin typeface="Calibri"/>
                <a:ea typeface="Calibri"/>
              </a:rPr>
              <a:t>This includes Ezekiel 40-48</a:t>
            </a:r>
            <a:endParaRPr b="0" lang="en-US" sz="2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3" dur="indefinite" restart="never" nodeType="tmRoot">
          <p:childTnLst>
            <p:seq>
              <p:cTn id="84" dur="indefinite" nodeType="mainSeq">
                <p:childTnLst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1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1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1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0" dur="1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1" fill="hold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1" fill="hold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1" dur="1" fill="hold"/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4" dur="1" fill="hold"/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28560" y="14040"/>
            <a:ext cx="7886520" cy="1027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Calibri Light"/>
              </a:rPr>
              <a:t>Review – Ezekiel 40</a:t>
            </a: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628560" y="925200"/>
            <a:ext cx="8281080" cy="5804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Temple vision in the 25</a:t>
            </a:r>
            <a:r>
              <a:rPr b="0" lang="en-US" sz="2000" spc="-1" strike="noStrike" baseline="30000">
                <a:solidFill>
                  <a:srgbClr val="ffffff"/>
                </a:solidFill>
                <a:latin typeface="Calibri"/>
                <a:ea typeface="Calibri"/>
              </a:rPr>
              <a:t>th</a:t>
            </a: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 year of exile, 10</a:t>
            </a:r>
            <a:r>
              <a:rPr b="0" lang="en-US" sz="2000" spc="-1" strike="noStrike" baseline="30000">
                <a:solidFill>
                  <a:srgbClr val="ffffff"/>
                </a:solidFill>
                <a:latin typeface="Calibri"/>
                <a:ea typeface="Calibri"/>
              </a:rPr>
              <a:t>th</a:t>
            </a: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 day of the first month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1" marL="8002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b="0" lang="en-US" sz="1600" spc="-1" strike="noStrike">
                <a:solidFill>
                  <a:srgbClr val="ffffff"/>
                </a:solidFill>
                <a:latin typeface="Calibri"/>
                <a:ea typeface="Calibri"/>
              </a:rPr>
              <a:t>14 years after Jerusalem destroyed.   Halfway to the year of Jubilee.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This is a time of anticipation / anxiety for the future of the city, the land, and God’s people.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Ezekiel taken to a very high mountain in Israel.  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1" marL="8002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  <a:ea typeface="Calibri"/>
              </a:rPr>
              <a:t>No more dry bones.  Spiritual geography, not literal.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An angelic figure guides Ezekiel and measures the facilities.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1" marL="8002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  <a:ea typeface="Calibri"/>
              </a:rPr>
              <a:t>Ezek told to observe, then declare to the house of Israel.  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Why use a temple complex to show how God will intimately dwell with His people?  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1" marL="8002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  <a:ea typeface="Calibri"/>
              </a:rPr>
              <a:t>Israelites were very familiar with the temple and its purpose.  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The temple consisted of separation and order.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1" marL="8002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  <a:ea typeface="Calibri"/>
              </a:rPr>
              <a:t>Separates the holy from the profane (common).  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  <a:p>
            <a:pPr lvl="1" marL="8002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  <a:ea typeface="Calibri"/>
              </a:rPr>
              <a:t>Provides very serious protection (walls, stairs, gateways, courts).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  <a:p>
            <a:pPr lvl="1" marL="8002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  <a:ea typeface="Calibri"/>
              </a:rPr>
              <a:t>Palm trees for ornamentation.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Priests from the sons of Zadok.  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1" marL="800280" indent="-343080">
              <a:lnSpc>
                <a:spcPct val="10700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  <a:ea typeface="Calibri"/>
              </a:rPr>
              <a:t>Zadok was faithful, the Levites had not been faithful (see prior chapters in Ezek).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3080">
              <a:lnSpc>
                <a:spcPct val="107000"/>
              </a:lnSpc>
              <a:spcAft>
                <a:spcPts val="799"/>
              </a:spcAft>
              <a:buClr>
                <a:srgbClr val="ffffff"/>
              </a:buClr>
              <a:buFont typeface="Symbol"/>
              <a:buChar char="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All the rooms indicate the dwelling of God and His people together.  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1" marL="800280" indent="-343080">
              <a:lnSpc>
                <a:spcPct val="107000"/>
              </a:lnSpc>
              <a:spcAft>
                <a:spcPts val="799"/>
              </a:spcAft>
              <a:buClr>
                <a:srgbClr val="ffffff"/>
              </a:buClr>
              <a:buFont typeface="Symbol"/>
              <a:buChar char="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  <a:ea typeface="Calibri"/>
              </a:rPr>
              <a:t>“</a:t>
            </a:r>
            <a:r>
              <a:rPr b="0" lang="en-US" sz="1600" spc="-1" strike="noStrike">
                <a:solidFill>
                  <a:srgbClr val="ffffff"/>
                </a:solidFill>
                <a:latin typeface="Calibri"/>
                <a:ea typeface="Calibri"/>
              </a:rPr>
              <a:t>In my Father’s house (temple) there are may rooms (abodes, mansions).”  John 14:2.</a:t>
            </a:r>
            <a:endParaRPr b="0" lang="en-US" sz="1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3" dur="indefinite" restart="never" nodeType="tmRoot">
          <p:childTnLst>
            <p:seq>
              <p:cTn id="124" dur="indefinite" nodeType="mainSeq">
                <p:childTnLst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1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2" dur="1" fill="hold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7" dur="1" fill="hold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2" dur="1" fill="hold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5" dur="1" fill="hold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0" dur="1" fill="hold"/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3" dur="1" fill="hold"/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8" dur="1" fill="hold"/>
                                        <p:tgtEl>
                                          <p:spTgt spid="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1" dur="1" fill="hold"/>
                                        <p:tgtEl>
                                          <p:spTgt spid="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6" dur="1" fill="hold"/>
                                        <p:tgtEl>
                                          <p:spTgt spid="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9" dur="1" fill="hold"/>
                                        <p:tgtEl>
                                          <p:spTgt spid="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2" dur="1" fill="hold"/>
                                        <p:tgtEl>
                                          <p:spTgt spid="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5" dur="1" fill="hold"/>
                                        <p:tgtEl>
                                          <p:spTgt spid="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0" dur="1" fill="hold"/>
                                        <p:tgtEl>
                                          <p:spTgt spid="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3" dur="1" fill="hold"/>
                                        <p:tgtEl>
                                          <p:spTgt spid="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28560" y="1836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Calibri Light"/>
              </a:rPr>
              <a:t>Contemporary Prophecy - Daniel</a:t>
            </a: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628560" y="1114560"/>
            <a:ext cx="8100360" cy="5267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7000"/>
          </a:bodyPr>
          <a:p>
            <a:pPr marL="228600" indent="-228600">
              <a:lnSpc>
                <a:spcPct val="107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Prophesies of 4 earthly kingdoms.  Dan 2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840">
              <a:lnSpc>
                <a:spcPct val="107000"/>
              </a:lnSpc>
              <a:buClr>
                <a:srgbClr val="ffffff"/>
              </a:buClr>
              <a:buFont typeface="Courier New"/>
              <a:buChar char="o"/>
            </a:pPr>
            <a:r>
              <a:rPr b="0" lang="en-US" sz="2200" spc="-1" strike="noStrike">
                <a:solidFill>
                  <a:srgbClr val="ffffff"/>
                </a:solidFill>
                <a:latin typeface="Calibri"/>
                <a:ea typeface="Calibri"/>
              </a:rPr>
              <a:t>Babylon, Persia, Greece, and Rome</a:t>
            </a:r>
            <a:endParaRPr b="0" lang="en-US" sz="22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840">
              <a:lnSpc>
                <a:spcPct val="107000"/>
              </a:lnSpc>
              <a:buClr>
                <a:srgbClr val="ffffff"/>
              </a:buClr>
              <a:buFont typeface="Courier New"/>
              <a:buChar char="o"/>
            </a:pPr>
            <a:r>
              <a:rPr b="0" lang="en-US" sz="2200" spc="-1" strike="noStrike">
                <a:solidFill>
                  <a:srgbClr val="ffffff"/>
                </a:solidFill>
                <a:latin typeface="Calibri"/>
                <a:ea typeface="Calibri"/>
              </a:rPr>
              <a:t>Very detailed prophecies concerning Persia and Greece.  Dan 10-11</a:t>
            </a:r>
            <a:endParaRPr b="0" lang="en-US" sz="22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840">
              <a:lnSpc>
                <a:spcPct val="107000"/>
              </a:lnSpc>
              <a:buClr>
                <a:srgbClr val="ffffff"/>
              </a:buClr>
              <a:buFont typeface="Courier New"/>
              <a:buChar char="o"/>
            </a:pPr>
            <a:r>
              <a:rPr b="0" lang="en-US" sz="2200" spc="-1" strike="noStrike">
                <a:solidFill>
                  <a:srgbClr val="ffffff"/>
                </a:solidFill>
                <a:latin typeface="Calibri"/>
                <a:ea typeface="Calibri"/>
              </a:rPr>
              <a:t>God will establish an everlasting kingdom during the Roman kingdom</a:t>
            </a:r>
            <a:endParaRPr b="0" lang="en-US" sz="22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600">
              <a:lnSpc>
                <a:spcPct val="107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God rules in the kingdoms of men, and gives it to whomever He chooses.  Dan 4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600">
              <a:lnSpc>
                <a:spcPct val="107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“</a:t>
            </a:r>
            <a:r>
              <a:rPr b="0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Jerusalem and Your people are a reproach to all those around us.”  Dan 9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600">
              <a:lnSpc>
                <a:spcPct val="107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The coming of Messiah the Prince.  Dan 9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Aft>
                <a:spcPts val="799"/>
              </a:spcAft>
              <a:buClr>
                <a:srgbClr val="ffffff"/>
              </a:buClr>
              <a:buFont typeface="Courier New"/>
              <a:buChar char="o"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The ascension of the Son of Man to the Ancient of Days during the 4</a:t>
            </a:r>
            <a:r>
              <a:rPr b="0" lang="en-US" sz="2400" spc="-1" strike="noStrike" baseline="30000">
                <a:solidFill>
                  <a:srgbClr val="ffffff"/>
                </a:solidFill>
                <a:latin typeface="Calibri"/>
                <a:ea typeface="Calibri"/>
              </a:rPr>
              <a:t>th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 kingdom.  </a:t>
            </a:r>
            <a:endParaRPr b="0" lang="en-US" sz="24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Aft>
                <a:spcPts val="799"/>
              </a:spcAft>
              <a:buClr>
                <a:srgbClr val="ffffff"/>
              </a:buClr>
              <a:buFont typeface="Courier New"/>
              <a:buChar char="o"/>
            </a:pPr>
            <a:r>
              <a:rPr b="0" lang="en-US" sz="2200" spc="-1" strike="noStrike">
                <a:solidFill>
                  <a:srgbClr val="ffffff"/>
                </a:solidFill>
                <a:latin typeface="Calibri"/>
                <a:ea typeface="Calibri"/>
              </a:rPr>
              <a:t>Given a kingdom that will never be destroyed.  Dan 7</a:t>
            </a:r>
            <a:endParaRPr b="0" lang="en-US" sz="22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600">
              <a:lnSpc>
                <a:spcPct val="107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  <a:ea typeface="Calibri"/>
              </a:rPr>
              <a:t>It was almost time for Israel to return home.  Dan 9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600">
              <a:lnSpc>
                <a:spcPct val="107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Calibri"/>
              </a:rPr>
              <a:t>Fulfilling the prophecy of Jeremiah.</a:t>
            </a:r>
            <a:endParaRPr b="0" lang="en-US" sz="24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0" dur="indefinite" restart="never" nodeType="tmRoot">
          <p:childTnLst>
            <p:seq>
              <p:cTn id="191" dur="indefinite" nodeType="mainSeq">
                <p:childTnLst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6" dur="1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9" dur="1" fill="hold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2" dur="1" fill="hold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5" dur="1" fill="hold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0" dur="1" fill="hold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5" dur="1" fill="hold"/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28560" y="18360"/>
            <a:ext cx="8247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Calibri Light"/>
              </a:rPr>
              <a:t>Contemporary Prophecy - Jeremiah</a:t>
            </a:r>
            <a:endParaRPr b="0" lang="en-U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628560" y="1114560"/>
            <a:ext cx="8247240" cy="5267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000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Instructions to the exiles on how to live in Babylon.  Jer 29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After 70 years of Babylonian captivity: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Punish the kingdom of Babylon.  Jer 25</a:t>
            </a:r>
            <a:endParaRPr b="0" lang="en-US" sz="2400" spc="-1" strike="noStrike">
              <a:solidFill>
                <a:srgbClr val="ffffff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Cause the Israelites to return to Jerusalem.  Jer 29</a:t>
            </a:r>
            <a:endParaRPr b="0" lang="en-US" sz="24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God will establish a new covenant with Israel.  Jer 31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“</a:t>
            </a: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I will bring them back to this place, and they shall dwell safely.”  Jer 32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"Behold, the days are coming," says the Lord, "That I will raise to David a Branch of righteousness; A King shall reign and prosper, And execute judgment and righteousness in the earth.  </a:t>
            </a:r>
            <a:r>
              <a:rPr b="0" i="1" lang="en-US" sz="2800" spc="-1" strike="noStrike">
                <a:solidFill>
                  <a:srgbClr val="ffff00"/>
                </a:solidFill>
                <a:latin typeface="Calibri"/>
              </a:rPr>
              <a:t>In His days Judah will be saved, And Israel will dwell safely</a:t>
            </a: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; Now this is His name by which He will be called:  THE LORD OUR RIGHTEOUSNESS.”  Jer 23</a:t>
            </a:r>
            <a:endParaRPr b="0" lang="en-US" sz="2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0" dur="indefinite" restart="never" nodeType="tmRoot">
          <p:childTnLst>
            <p:seq>
              <p:cTn id="231" dur="indefinite" nodeType="mainSeq">
                <p:childTnLst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6" dur="1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1" dur="1" fill="hold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4" dur="1" fill="hold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7" dur="1" fill="hold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2" dur="1" fill="hold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7" dur="1" fill="hold"/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4290</TotalTime>
  <Application>LibreOffice/7.3.0.3$Windows_X86_64 LibreOffice_project/0f246aa12d0eee4a0f7adcefbf7c878fc2238db3</Application>
  <AppVersion>15.0000</AppVersion>
  <Words>1094</Words>
  <Paragraphs>195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2022-03-02T15:56:44Z</dcterms:created>
  <dc:creator>Microsoft Office User</dc:creator>
  <dc:description/>
  <dc:language>en-US</dc:language>
  <cp:lastModifiedBy/>
  <cp:lastPrinted>2022-03-03T01:31:43Z</cp:lastPrinted>
  <dcterms:modified xsi:type="dcterms:W3CDTF">2022-07-31T19:43:04Z</dcterms:modified>
  <cp:revision>54</cp:revision>
  <dc:subject/>
  <dc:title>The Book of Ezekiel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On-screen Show (4:3)</vt:lpwstr>
  </property>
  <property fmtid="{D5CDD505-2E9C-101B-9397-08002B2CF9AE}" pid="4" name="Slides">
    <vt:i4>20</vt:i4>
  </property>
</Properties>
</file>