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svg" ContentType="image/svg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notesMasterIdLst>
    <p:notesMasterId r:id="rId16"/>
  </p:notesMasterIdLst>
  <p:handoutMasterIdLst>
    <p:handoutMasterId r:id="rId17"/>
  </p:handoutMasterIdLst>
  <p:sldIdLst>
    <p:sldId id="267" r:id="rId2"/>
    <p:sldId id="256" r:id="rId3"/>
    <p:sldId id="257" r:id="rId4"/>
    <p:sldId id="259" r:id="rId5"/>
    <p:sldId id="263" r:id="rId6"/>
    <p:sldId id="269" r:id="rId7"/>
    <p:sldId id="268" r:id="rId8"/>
    <p:sldId id="273" r:id="rId9"/>
    <p:sldId id="261" r:id="rId10"/>
    <p:sldId id="270" r:id="rId11"/>
    <p:sldId id="260" r:id="rId12"/>
    <p:sldId id="271" r:id="rId13"/>
    <p:sldId id="272" r:id="rId14"/>
    <p:sldId id="264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BF3F5F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381A70-1592-4183-AA06-8A5DC31C0687}" v="18" dt="2022-08-31T23:55:46.721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31528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30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22" Type="http://schemas.microsoft.com/office/2016/11/relationships/changesInfo" Target="changesInfos/changesInfo1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n Moon" userId="068c6cbd-9666-4368-ac45-01c77dfca1c0" providerId="ADAL" clId="{05381A70-1592-4183-AA06-8A5DC31C0687}"/>
    <pc:docChg chg="modSld">
      <pc:chgData name="John Moon" userId="068c6cbd-9666-4368-ac45-01c77dfca1c0" providerId="ADAL" clId="{05381A70-1592-4183-AA06-8A5DC31C0687}" dt="2022-09-01T20:27:03.123" v="0" actId="12385"/>
      <pc:docMkLst>
        <pc:docMk/>
      </pc:docMkLst>
      <pc:sldChg chg="modSp mod">
        <pc:chgData name="John Moon" userId="068c6cbd-9666-4368-ac45-01c77dfca1c0" providerId="ADAL" clId="{05381A70-1592-4183-AA06-8A5DC31C0687}" dt="2022-09-01T20:27:03.123" v="0" actId="12385"/>
        <pc:sldMkLst>
          <pc:docMk/>
          <pc:sldMk cId="2918509157" sldId="257"/>
        </pc:sldMkLst>
        <pc:graphicFrameChg chg="modGraphic">
          <ac:chgData name="John Moon" userId="068c6cbd-9666-4368-ac45-01c77dfca1c0" providerId="ADAL" clId="{05381A70-1592-4183-AA06-8A5DC31C0687}" dt="2022-09-01T20:27:03.123" v="0" actId="12385"/>
          <ac:graphicFrameMkLst>
            <pc:docMk/>
            <pc:sldMk cId="2918509157" sldId="257"/>
            <ac:graphicFrameMk id="4" creationId="{44FBBD64-1059-4E7D-9832-B5F919DEC92D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AE4718-3F35-8D4C-A79A-00E1CAD17B55}" type="datetimeFigureOut">
              <a:rPr lang="en-US" smtClean="0"/>
              <a:t>10/19/22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0CC623-0839-2140-88D5-286374297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07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93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5010" y="0"/>
            <a:ext cx="2971800" cy="4593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2DFE4A-76F1-3C48-8049-30C8CB10B673}" type="datetimeFigureOut">
              <a:rPr lang="en-US" smtClean="0"/>
              <a:t>10/19/22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2"/>
            <a:ext cx="5486400" cy="360044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4685"/>
            <a:ext cx="2971800" cy="459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5010" y="8684685"/>
            <a:ext cx="2971800" cy="459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8BF827-068C-DA42-9E42-D2E1869AC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635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g15b9e76ab7d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-476250" y="914400"/>
            <a:ext cx="6096000" cy="4572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3" name="Google Shape;283;g15b9e76ab7d_0_14:notes"/>
          <p:cNvSpPr txBox="1">
            <a:spLocks noGrp="1"/>
          </p:cNvSpPr>
          <p:nvPr>
            <p:ph type="body" idx="1"/>
          </p:nvPr>
        </p:nvSpPr>
        <p:spPr>
          <a:xfrm>
            <a:off x="514350" y="5791200"/>
            <a:ext cx="4114800" cy="548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797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0" y="1828800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E46E4FC9-FE8A-431D-A26A-AAB97A1F12C3}" type="datetimeFigureOut">
              <a:rPr lang="en-US" smtClean="0"/>
              <a:t>10/19/22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8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C845277F-0A57-4618-8E80-E3CE4708C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691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E4FC9-FE8A-431D-A26A-AAB97A1F12C3}" type="datetimeFigureOut">
              <a:rPr lang="en-US" smtClean="0"/>
              <a:t>10/19/22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845277F-0A57-4618-8E80-E3CE4708C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870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E4FC9-FE8A-431D-A26A-AAB97A1F12C3}" type="datetimeFigureOut">
              <a:rPr lang="en-US" smtClean="0"/>
              <a:t>10/19/22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845277F-0A57-4618-8E80-E3CE4708C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730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0" y="65169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8" y="2900292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E4FC9-FE8A-431D-A26A-AAB97A1F12C3}" type="datetimeFigureOut">
              <a:rPr lang="en-US" smtClean="0"/>
              <a:t>10/19/22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845277F-0A57-4618-8E80-E3CE4708C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1858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E4FC9-FE8A-431D-A26A-AAB97A1F12C3}" type="datetimeFigureOut">
              <a:rPr lang="en-US" smtClean="0"/>
              <a:t>10/19/22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845277F-0A57-4618-8E80-E3CE4708C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2482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E4FC9-FE8A-431D-A26A-AAB97A1F12C3}" type="datetimeFigureOut">
              <a:rPr lang="en-US" smtClean="0"/>
              <a:t>10/19/22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845277F-0A57-4618-8E80-E3CE4708C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0618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E4FC9-FE8A-431D-A26A-AAB97A1F12C3}" type="datetimeFigureOut">
              <a:rPr lang="en-US" smtClean="0"/>
              <a:t>10/19/22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845277F-0A57-4618-8E80-E3CE4708C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9014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301" y="6387910"/>
            <a:ext cx="990599" cy="228659"/>
          </a:xfrm>
        </p:spPr>
        <p:txBody>
          <a:bodyPr/>
          <a:lstStyle/>
          <a:p>
            <a:fld id="{E46E4FC9-FE8A-431D-A26A-AAB97A1F12C3}" type="datetimeFigureOut">
              <a:rPr lang="en-US" smtClean="0"/>
              <a:t>10/19/22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133" y="6387910"/>
            <a:ext cx="3859795" cy="2286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845277F-0A57-4618-8E80-E3CE4708C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7143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7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09" y="1765596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E4FC9-FE8A-431D-A26A-AAB97A1F12C3}" type="datetimeFigureOut">
              <a:rPr lang="en-US" smtClean="0"/>
              <a:t>10/19/22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546" y="6365498"/>
            <a:ext cx="3859795" cy="22866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845277F-0A57-4618-8E80-E3CE4708C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763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E4FC9-FE8A-431D-A26A-AAB97A1F12C3}" type="datetimeFigureOut">
              <a:rPr lang="en-US" smtClean="0"/>
              <a:t>10/19/22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C845277F-0A57-4618-8E80-E3CE4708C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981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E4FC9-FE8A-431D-A26A-AAB97A1F12C3}" type="datetimeFigureOut">
              <a:rPr lang="en-US" smtClean="0"/>
              <a:t>10/19/22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C845277F-0A57-4618-8E80-E3CE4708C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3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E4FC9-FE8A-431D-A26A-AAB97A1F12C3}" type="datetimeFigureOut">
              <a:rPr lang="en-US" smtClean="0"/>
              <a:t>10/19/22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C845277F-0A57-4618-8E80-E3CE4708C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219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E4FC9-FE8A-431D-A26A-AAB97A1F12C3}" type="datetimeFigureOut">
              <a:rPr lang="en-US" smtClean="0"/>
              <a:t>10/19/22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C845277F-0A57-4618-8E80-E3CE4708C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549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E4FC9-FE8A-431D-A26A-AAB97A1F12C3}" type="datetimeFigureOut">
              <a:rPr lang="en-US" smtClean="0"/>
              <a:t>10/19/22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C845277F-0A57-4618-8E80-E3CE4708C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677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E4FC9-FE8A-431D-A26A-AAB97A1F12C3}" type="datetimeFigureOut">
              <a:rPr lang="en-US" smtClean="0"/>
              <a:t>10/19/22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845277F-0A57-4618-8E80-E3CE4708C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50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E4FC9-FE8A-431D-A26A-AAB97A1F12C3}" type="datetimeFigureOut">
              <a:rPr lang="en-US" smtClean="0"/>
              <a:t>10/19/22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845277F-0A57-4618-8E80-E3CE4708C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427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E4FC9-FE8A-431D-A26A-AAB97A1F12C3}" type="datetimeFigureOut">
              <a:rPr lang="en-US" smtClean="0"/>
              <a:t>10/19/22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C845277F-0A57-4618-8E80-E3CE4708C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864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65498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E46E4FC9-FE8A-431D-A26A-AAB97A1F12C3}" type="datetimeFigureOut">
              <a:rPr lang="en-US" smtClean="0"/>
              <a:t>10/19/22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C845277F-0A57-4618-8E80-E3CE4708C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339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  <p:sldLayoutId id="2147483753" r:id="rId15"/>
    <p:sldLayoutId id="2147483754" r:id="rId16"/>
    <p:sldLayoutId id="214748375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0" Type="http://schemas.openxmlformats.org/officeDocument/2006/relationships/image" Target="../media/image12.sv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65970" y="927098"/>
            <a:ext cx="6745792" cy="709865"/>
          </a:xfrm>
        </p:spPr>
        <p:txBody>
          <a:bodyPr/>
          <a:lstStyle/>
          <a:p>
            <a:r>
              <a:rPr lang="en-US" dirty="0" smtClean="0"/>
              <a:t>Think/Discuss Before Class Starts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64382" y="2298358"/>
            <a:ext cx="7723564" cy="4164226"/>
          </a:xfrm>
        </p:spPr>
        <p:txBody>
          <a:bodyPr>
            <a:normAutofit/>
          </a:bodyPr>
          <a:lstStyle/>
          <a:p>
            <a:pPr>
              <a:spcBef>
                <a:spcPts val="400"/>
              </a:spcBef>
              <a:spcAft>
                <a:spcPts val="2400"/>
              </a:spcAft>
            </a:pPr>
            <a:r>
              <a:rPr lang="en-US" sz="3200" dirty="0" smtClean="0"/>
              <a:t>What </a:t>
            </a:r>
            <a:r>
              <a:rPr lang="en-US" sz="3200" dirty="0"/>
              <a:t>is the style of chapters 1-6? What is the style of 7-12</a:t>
            </a:r>
            <a:r>
              <a:rPr lang="en-US" sz="3200" dirty="0" smtClean="0"/>
              <a:t>?</a:t>
            </a:r>
            <a:endParaRPr lang="en-US" sz="3200" dirty="0"/>
          </a:p>
          <a:p>
            <a:pPr>
              <a:spcBef>
                <a:spcPts val="400"/>
              </a:spcBef>
              <a:spcAft>
                <a:spcPts val="2400"/>
              </a:spcAft>
            </a:pPr>
            <a:r>
              <a:rPr lang="en-US" sz="3200" dirty="0" smtClean="0"/>
              <a:t>Which </a:t>
            </a:r>
            <a:r>
              <a:rPr lang="en-US" sz="3200" dirty="0"/>
              <a:t>section </a:t>
            </a:r>
            <a:r>
              <a:rPr lang="en-US" sz="3200" dirty="0" smtClean="0"/>
              <a:t>is </a:t>
            </a:r>
            <a:r>
              <a:rPr lang="en-US" sz="3200" dirty="0"/>
              <a:t>written in a different language? What language? </a:t>
            </a:r>
          </a:p>
          <a:p>
            <a:pPr>
              <a:spcBef>
                <a:spcPts val="400"/>
              </a:spcBef>
              <a:spcAft>
                <a:spcPts val="2400"/>
              </a:spcAft>
            </a:pPr>
            <a:r>
              <a:rPr lang="en-US" sz="3200" dirty="0" smtClean="0"/>
              <a:t>How are chapters 2-7 arranged?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8448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65970" y="927098"/>
            <a:ext cx="6745792" cy="709865"/>
          </a:xfrm>
        </p:spPr>
        <p:txBody>
          <a:bodyPr/>
          <a:lstStyle/>
          <a:p>
            <a:r>
              <a:rPr lang="en-US" dirty="0"/>
              <a:t>Daniel </a:t>
            </a:r>
            <a:r>
              <a:rPr lang="en-US" dirty="0" smtClean="0"/>
              <a:t>7:1-14 </a:t>
            </a:r>
            <a:r>
              <a:rPr lang="mr-IN" dirty="0"/>
              <a:t>–</a:t>
            </a:r>
            <a:r>
              <a:rPr lang="en-US" dirty="0"/>
              <a:t> </a:t>
            </a:r>
            <a:r>
              <a:rPr lang="en-US" dirty="0" smtClean="0"/>
              <a:t>Daniel’s Vision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64382" y="2489200"/>
            <a:ext cx="7723564" cy="39733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 smtClean="0"/>
              <a:t>How is this vision different from the dream of ch.2, and why is that significant?</a:t>
            </a:r>
            <a:endParaRPr lang="en-US" sz="4400" b="1" dirty="0" smtClean="0"/>
          </a:p>
        </p:txBody>
      </p:sp>
    </p:spTree>
    <p:extLst>
      <p:ext uri="{BB962C8B-B14F-4D97-AF65-F5344CB8AC3E}">
        <p14:creationId xmlns:p14="http://schemas.microsoft.com/office/powerpoint/2010/main" val="24975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65970" y="927098"/>
            <a:ext cx="6745792" cy="709865"/>
          </a:xfrm>
        </p:spPr>
        <p:txBody>
          <a:bodyPr/>
          <a:lstStyle/>
          <a:p>
            <a:r>
              <a:rPr lang="en-US" dirty="0" smtClean="0"/>
              <a:t>Daniel </a:t>
            </a:r>
            <a:r>
              <a:rPr lang="en-US" dirty="0" smtClean="0"/>
              <a:t>7:15-17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smtClean="0"/>
              <a:t>Interpretation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00391" y="2582562"/>
            <a:ext cx="7887555" cy="3398108"/>
          </a:xfrm>
        </p:spPr>
        <p:txBody>
          <a:bodyPr>
            <a:normAutofit/>
          </a:bodyPr>
          <a:lstStyle/>
          <a:p>
            <a:pPr>
              <a:spcBef>
                <a:spcPts val="400"/>
              </a:spcBef>
              <a:spcAft>
                <a:spcPts val="4200"/>
              </a:spcAft>
            </a:pPr>
            <a:r>
              <a:rPr lang="en-US" sz="3200" dirty="0" smtClean="0"/>
              <a:t>Daniel’s reaction is anxiety &amp; alarm </a:t>
            </a:r>
            <a:endParaRPr lang="en-US" sz="3200" dirty="0" smtClean="0"/>
          </a:p>
          <a:p>
            <a:pPr>
              <a:spcBef>
                <a:spcPts val="400"/>
              </a:spcBef>
              <a:spcAft>
                <a:spcPts val="4200"/>
              </a:spcAft>
            </a:pPr>
            <a:r>
              <a:rPr lang="en-US" sz="3200" dirty="0" smtClean="0"/>
              <a:t>Four kings = Four kingdoms (see v.23)</a:t>
            </a:r>
          </a:p>
          <a:p>
            <a:pPr>
              <a:spcBef>
                <a:spcPts val="400"/>
              </a:spcBef>
              <a:spcAft>
                <a:spcPts val="4200"/>
              </a:spcAft>
            </a:pPr>
            <a:r>
              <a:rPr lang="en-US" sz="3200" b="1" dirty="0"/>
              <a:t>P</a:t>
            </a:r>
            <a:r>
              <a:rPr lang="en-US" sz="3200" b="1" dirty="0" smtClean="0"/>
              <a:t>oint</a:t>
            </a:r>
            <a:r>
              <a:rPr lang="en-US" sz="3200" dirty="0" smtClean="0"/>
              <a:t>: </a:t>
            </a:r>
            <a:r>
              <a:rPr lang="en-US" sz="3200" i="1" dirty="0" smtClean="0"/>
              <a:t>Saints possess eternal kingdom</a:t>
            </a:r>
            <a:endParaRPr lang="en-US" sz="3200" i="1" dirty="0" smtClean="0"/>
          </a:p>
        </p:txBody>
      </p:sp>
    </p:spTree>
    <p:extLst>
      <p:ext uri="{BB962C8B-B14F-4D97-AF65-F5344CB8AC3E}">
        <p14:creationId xmlns:p14="http://schemas.microsoft.com/office/powerpoint/2010/main" val="2483609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65970" y="927098"/>
            <a:ext cx="6745792" cy="709865"/>
          </a:xfrm>
        </p:spPr>
        <p:txBody>
          <a:bodyPr/>
          <a:lstStyle/>
          <a:p>
            <a:r>
              <a:rPr lang="en-US" dirty="0" smtClean="0"/>
              <a:t>Daniel </a:t>
            </a:r>
            <a:r>
              <a:rPr lang="en-US" dirty="0" smtClean="0"/>
              <a:t>7:19-28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smtClean="0"/>
              <a:t>Question/Answer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00391" y="2273643"/>
            <a:ext cx="7887555" cy="4275438"/>
          </a:xfrm>
        </p:spPr>
        <p:txBody>
          <a:bodyPr>
            <a:normAutofit/>
          </a:bodyPr>
          <a:lstStyle/>
          <a:p>
            <a:pPr>
              <a:spcBef>
                <a:spcPts val="400"/>
              </a:spcBef>
              <a:spcAft>
                <a:spcPts val="1200"/>
              </a:spcAft>
            </a:pPr>
            <a:r>
              <a:rPr lang="en-US" sz="2800" dirty="0" smtClean="0"/>
              <a:t>Concern about the  4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beast (and its horns) which made war on the saints.</a:t>
            </a:r>
          </a:p>
          <a:p>
            <a:pPr>
              <a:spcBef>
                <a:spcPts val="400"/>
              </a:spcBef>
              <a:spcAft>
                <a:spcPts val="1200"/>
              </a:spcAft>
            </a:pPr>
            <a:r>
              <a:rPr lang="en-US" sz="2800" dirty="0" smtClean="0"/>
              <a:t>4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would be Rome, after Babylon (2:38), </a:t>
            </a:r>
            <a:r>
              <a:rPr lang="en-US" sz="2800" dirty="0" err="1" smtClean="0"/>
              <a:t>Medo</a:t>
            </a:r>
            <a:r>
              <a:rPr lang="en-US" sz="2800" dirty="0" smtClean="0"/>
              <a:t>-Persia (8:20), &amp; Greece (8:21)</a:t>
            </a:r>
          </a:p>
          <a:p>
            <a:pPr>
              <a:spcBef>
                <a:spcPts val="400"/>
              </a:spcBef>
              <a:spcAft>
                <a:spcPts val="1200"/>
              </a:spcAft>
            </a:pPr>
            <a:r>
              <a:rPr lang="en-US" sz="2800" dirty="0" smtClean="0"/>
              <a:t>10 kings (literal?) before one who will boast, persecute the saints temporarily.</a:t>
            </a:r>
          </a:p>
          <a:p>
            <a:pPr>
              <a:spcBef>
                <a:spcPts val="400"/>
              </a:spcBef>
              <a:spcAft>
                <a:spcPts val="1200"/>
              </a:spcAft>
            </a:pPr>
            <a:r>
              <a:rPr lang="en-US" sz="2800" dirty="0" smtClean="0"/>
              <a:t>Ultimately, God will judge in favor of the saints who will be given dominion.</a:t>
            </a:r>
          </a:p>
          <a:p>
            <a:pPr>
              <a:spcBef>
                <a:spcPts val="400"/>
              </a:spcBef>
              <a:spcAft>
                <a:spcPts val="1200"/>
              </a:spcAft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687183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65970" y="927098"/>
            <a:ext cx="6745792" cy="709865"/>
          </a:xfrm>
        </p:spPr>
        <p:txBody>
          <a:bodyPr/>
          <a:lstStyle/>
          <a:p>
            <a:r>
              <a:rPr lang="en-US" dirty="0"/>
              <a:t>Daniel </a:t>
            </a:r>
            <a:r>
              <a:rPr lang="en-US" dirty="0" smtClean="0"/>
              <a:t>7: Saints Receive Kingdom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64382" y="2489200"/>
            <a:ext cx="7723564" cy="39733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 smtClean="0"/>
              <a:t>Discuss! </a:t>
            </a:r>
          </a:p>
          <a:p>
            <a:pPr marL="0" indent="0" algn="ctr">
              <a:buNone/>
            </a:pPr>
            <a:r>
              <a:rPr lang="en-US" sz="4400" dirty="0" smtClean="0"/>
              <a:t>From our point of view, should Daniel 7 alarm us? Comfort us? Sober us? </a:t>
            </a:r>
            <a:endParaRPr 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4489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AE41D1E-D823-4905-8675-58EBD1F001B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1580107E-303B-40B4-97AA-30C13B34D7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F727136A-4E77-439C-B42D-06E636C3A2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228253" cy="692119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52981" y="5291847"/>
            <a:ext cx="3480654" cy="114291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ea typeface="Athelas" charset="0"/>
                <a:cs typeface="Athelas" charset="0"/>
              </a:rPr>
              <a:t>Chapter </a:t>
            </a:r>
            <a:r>
              <a:rPr lang="en-US" sz="2800" b="1" dirty="0" smtClean="0">
                <a:solidFill>
                  <a:schemeClr val="tx1"/>
                </a:solidFill>
                <a:ea typeface="Athelas" charset="0"/>
                <a:cs typeface="Athelas" charset="0"/>
              </a:rPr>
              <a:t>8 </a:t>
            </a:r>
            <a:r>
              <a:rPr lang="en-US" sz="2800" b="1" dirty="0" smtClean="0">
                <a:solidFill>
                  <a:schemeClr val="tx1"/>
                </a:solidFill>
                <a:ea typeface="Athelas" charset="0"/>
                <a:cs typeface="Athelas" charset="0"/>
              </a:rPr>
              <a:t>for Next Week </a:t>
            </a:r>
            <a:r>
              <a:rPr lang="en-US" sz="2800" b="1" dirty="0" smtClean="0">
                <a:solidFill>
                  <a:schemeClr val="tx1"/>
                </a:solidFill>
                <a:ea typeface="Athelas" charset="0"/>
                <a:cs typeface="Athelas" charset="0"/>
              </a:rPr>
              <a:t>(</a:t>
            </a:r>
            <a:r>
              <a:rPr lang="en-US" sz="2800" b="1" smtClean="0">
                <a:solidFill>
                  <a:schemeClr val="tx1"/>
                </a:solidFill>
                <a:ea typeface="Athelas" charset="0"/>
                <a:cs typeface="Athelas" charset="0"/>
              </a:rPr>
              <a:t>10/26)</a:t>
            </a:r>
            <a:endParaRPr lang="en-US" sz="2800" dirty="0">
              <a:solidFill>
                <a:schemeClr val="tx1"/>
              </a:solidFill>
              <a:ea typeface="Athelas" charset="0"/>
              <a:cs typeface="Athe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279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AE41D1E-D823-4905-8675-58EBD1F001B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1580107E-303B-40B4-97AA-30C13B34D7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F727136A-4E77-439C-B42D-06E636C3A2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228253" cy="6921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98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1AE88F0-9EF4-49CB-81EF-533C54D55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Daniel: Class Schedule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="" xmlns:a16="http://schemas.microsoft.com/office/drawing/2014/main" id="{44FBBD64-1059-4E7D-9832-B5F919DEC9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2756884"/>
              </p:ext>
            </p:extLst>
          </p:nvPr>
        </p:nvGraphicFramePr>
        <p:xfrm>
          <a:off x="1290484" y="1873045"/>
          <a:ext cx="6507935" cy="4433357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931502">
                  <a:extLst>
                    <a:ext uri="{9D8B030D-6E8A-4147-A177-3AD203B41FA5}">
                      <a16:colId xmlns="" xmlns:a16="http://schemas.microsoft.com/office/drawing/2014/main" val="1385259993"/>
                    </a:ext>
                  </a:extLst>
                </a:gridCol>
                <a:gridCol w="644931">
                  <a:extLst>
                    <a:ext uri="{9D8B030D-6E8A-4147-A177-3AD203B41FA5}">
                      <a16:colId xmlns="" xmlns:a16="http://schemas.microsoft.com/office/drawing/2014/main" val="2487571461"/>
                    </a:ext>
                  </a:extLst>
                </a:gridCol>
                <a:gridCol w="2931502">
                  <a:extLst>
                    <a:ext uri="{9D8B030D-6E8A-4147-A177-3AD203B41FA5}">
                      <a16:colId xmlns="" xmlns:a16="http://schemas.microsoft.com/office/drawing/2014/main" val="3731096819"/>
                    </a:ext>
                  </a:extLst>
                </a:gridCol>
              </a:tblGrid>
              <a:tr h="199077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kern="1200">
                          <a:solidFill>
                            <a:schemeClr val="tx1"/>
                          </a:solidFill>
                          <a:effectLst/>
                        </a:rPr>
                        <a:t>Class Date</a:t>
                      </a:r>
                      <a:endParaRPr lang="en-US" sz="1600" b="1" kern="1200">
                        <a:solidFill>
                          <a:schemeClr val="tx1"/>
                        </a:solidFill>
                        <a:effectLst/>
                        <a:latin typeface="Helvetica Neue"/>
                        <a:ea typeface="+mn-ea"/>
                        <a:cs typeface="+mn-cs"/>
                      </a:endParaRP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</a:rPr>
                        <a:t>#</a:t>
                      </a: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Helvetica Neue"/>
                        <a:ea typeface="+mn-ea"/>
                        <a:cs typeface="+mn-cs"/>
                      </a:endParaRP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1" dirty="0">
                          <a:effectLst/>
                        </a:rPr>
                        <a:t>Text</a:t>
                      </a:r>
                      <a:endParaRPr lang="en-US" sz="1600" b="1" dirty="0">
                        <a:effectLst/>
                        <a:latin typeface="Helvetica Neue"/>
                      </a:endParaRPr>
                    </a:p>
                  </a:txBody>
                  <a:tcPr marL="19050" marR="19050" marT="12700" marB="12700" anchor="ctr"/>
                </a:tc>
                <a:extLst>
                  <a:ext uri="{0D108BD9-81ED-4DB2-BD59-A6C34878D82A}">
                    <a16:rowId xmlns="" xmlns:a16="http://schemas.microsoft.com/office/drawing/2014/main" val="2116752372"/>
                  </a:ext>
                </a:extLst>
              </a:tr>
              <a:tr h="305127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kern="1200">
                          <a:solidFill>
                            <a:schemeClr val="tx1"/>
                          </a:solidFill>
                          <a:effectLst/>
                        </a:rPr>
                        <a:t>August 31</a:t>
                      </a:r>
                      <a:endParaRPr lang="en-US" sz="1600" b="1" kern="1200">
                        <a:solidFill>
                          <a:schemeClr val="tx1"/>
                        </a:solidFill>
                        <a:effectLst/>
                        <a:latin typeface="Helvetica Neue"/>
                        <a:ea typeface="+mn-ea"/>
                        <a:cs typeface="+mn-cs"/>
                      </a:endParaRP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Helvetica Neue"/>
                        <a:ea typeface="+mn-ea"/>
                        <a:cs typeface="+mn-cs"/>
                      </a:endParaRP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dirty="0">
                          <a:effectLst/>
                        </a:rPr>
                        <a:t>Intro to Book</a:t>
                      </a:r>
                      <a:endParaRPr lang="en-US" sz="1600" b="0" dirty="0">
                        <a:effectLst/>
                        <a:latin typeface="Helvetica Neue"/>
                      </a:endParaRPr>
                    </a:p>
                  </a:txBody>
                  <a:tcPr marL="19050" marR="19050" marT="12700" marB="12700" anchor="ctr"/>
                </a:tc>
                <a:extLst>
                  <a:ext uri="{0D108BD9-81ED-4DB2-BD59-A6C34878D82A}">
                    <a16:rowId xmlns="" xmlns:a16="http://schemas.microsoft.com/office/drawing/2014/main" val="2015566274"/>
                  </a:ext>
                </a:extLst>
              </a:tr>
              <a:tr h="305127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kern="1200">
                          <a:solidFill>
                            <a:schemeClr val="tx1"/>
                          </a:solidFill>
                          <a:effectLst/>
                        </a:rPr>
                        <a:t>September 7</a:t>
                      </a:r>
                      <a:endParaRPr lang="en-US" sz="1600" b="1" kern="1200">
                        <a:solidFill>
                          <a:schemeClr val="tx1"/>
                        </a:solidFill>
                        <a:effectLst/>
                        <a:latin typeface="Helvetica Neue"/>
                        <a:ea typeface="+mn-ea"/>
                        <a:cs typeface="+mn-cs"/>
                      </a:endParaRP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kern="12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600" b="1" kern="1200">
                        <a:solidFill>
                          <a:schemeClr val="tx1"/>
                        </a:solidFill>
                        <a:effectLst/>
                        <a:latin typeface="Helvetica Neue"/>
                        <a:ea typeface="+mn-ea"/>
                        <a:cs typeface="+mn-cs"/>
                      </a:endParaRP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dirty="0">
                          <a:effectLst/>
                        </a:rPr>
                        <a:t>Daniel 1/Intro 2-7</a:t>
                      </a:r>
                      <a:endParaRPr lang="en-US" sz="1600" b="0" dirty="0">
                        <a:effectLst/>
                        <a:latin typeface="Helvetica Neue"/>
                      </a:endParaRPr>
                    </a:p>
                  </a:txBody>
                  <a:tcPr marL="19050" marR="19050" marT="12700" marB="12700" anchor="ctr"/>
                </a:tc>
                <a:extLst>
                  <a:ext uri="{0D108BD9-81ED-4DB2-BD59-A6C34878D82A}">
                    <a16:rowId xmlns="" xmlns:a16="http://schemas.microsoft.com/office/drawing/2014/main" val="1656808408"/>
                  </a:ext>
                </a:extLst>
              </a:tr>
              <a:tr h="305127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</a:rPr>
                        <a:t>September 14</a:t>
                      </a: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Helvetica Neue"/>
                        <a:ea typeface="+mn-ea"/>
                        <a:cs typeface="+mn-cs"/>
                      </a:endParaRP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Helvetica Neue"/>
                        <a:ea typeface="+mn-ea"/>
                        <a:cs typeface="+mn-cs"/>
                      </a:endParaRP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dirty="0">
                          <a:effectLst/>
                        </a:rPr>
                        <a:t>Daniel 2</a:t>
                      </a:r>
                      <a:endParaRPr lang="en-US" sz="1600" b="0" dirty="0">
                        <a:effectLst/>
                        <a:latin typeface="Helvetica Neue"/>
                      </a:endParaRPr>
                    </a:p>
                  </a:txBody>
                  <a:tcPr marL="19050" marR="19050" marT="12700" marB="12700" anchor="ctr"/>
                </a:tc>
                <a:extLst>
                  <a:ext uri="{0D108BD9-81ED-4DB2-BD59-A6C34878D82A}">
                    <a16:rowId xmlns="" xmlns:a16="http://schemas.microsoft.com/office/drawing/2014/main" val="138419230"/>
                  </a:ext>
                </a:extLst>
              </a:tr>
              <a:tr h="305127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kern="1200">
                          <a:solidFill>
                            <a:schemeClr val="tx1"/>
                          </a:solidFill>
                          <a:effectLst/>
                        </a:rPr>
                        <a:t>September 21</a:t>
                      </a:r>
                      <a:endParaRPr lang="en-US" sz="1600" b="1" kern="1200">
                        <a:solidFill>
                          <a:schemeClr val="tx1"/>
                        </a:solidFill>
                        <a:effectLst/>
                        <a:latin typeface="Helvetica Neue"/>
                        <a:ea typeface="+mn-ea"/>
                        <a:cs typeface="+mn-cs"/>
                      </a:endParaRP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kern="12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600" b="1" kern="1200">
                        <a:solidFill>
                          <a:schemeClr val="tx1"/>
                        </a:solidFill>
                        <a:effectLst/>
                        <a:latin typeface="Helvetica Neue"/>
                        <a:ea typeface="+mn-ea"/>
                        <a:cs typeface="+mn-cs"/>
                      </a:endParaRP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dirty="0">
                          <a:effectLst/>
                        </a:rPr>
                        <a:t>Daniel 3</a:t>
                      </a:r>
                      <a:endParaRPr lang="en-US" sz="1600" b="0" dirty="0">
                        <a:effectLst/>
                        <a:latin typeface="Helvetica Neue"/>
                      </a:endParaRPr>
                    </a:p>
                  </a:txBody>
                  <a:tcPr marL="19050" marR="19050" marT="12700" marB="12700" anchor="ctr"/>
                </a:tc>
                <a:extLst>
                  <a:ext uri="{0D108BD9-81ED-4DB2-BD59-A6C34878D82A}">
                    <a16:rowId xmlns="" xmlns:a16="http://schemas.microsoft.com/office/drawing/2014/main" val="3335175109"/>
                  </a:ext>
                </a:extLst>
              </a:tr>
              <a:tr h="305127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kern="1200">
                          <a:solidFill>
                            <a:schemeClr val="tx1"/>
                          </a:solidFill>
                          <a:effectLst/>
                        </a:rPr>
                        <a:t>September 28</a:t>
                      </a:r>
                      <a:endParaRPr lang="en-US" sz="1600" b="1" kern="1200">
                        <a:solidFill>
                          <a:schemeClr val="tx1"/>
                        </a:solidFill>
                        <a:effectLst/>
                        <a:latin typeface="Helvetica Neue"/>
                        <a:ea typeface="+mn-ea"/>
                        <a:cs typeface="+mn-cs"/>
                      </a:endParaRP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Helvetica Neue"/>
                        <a:ea typeface="+mn-ea"/>
                        <a:cs typeface="+mn-cs"/>
                      </a:endParaRP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>
                          <a:effectLst/>
                        </a:rPr>
                        <a:t>Daniel 4</a:t>
                      </a:r>
                      <a:endParaRPr lang="en-US" sz="1600" b="0">
                        <a:effectLst/>
                        <a:latin typeface="Helvetica Neue"/>
                      </a:endParaRPr>
                    </a:p>
                  </a:txBody>
                  <a:tcPr marL="19050" marR="19050" marT="12700" marB="12700" anchor="ctr"/>
                </a:tc>
                <a:extLst>
                  <a:ext uri="{0D108BD9-81ED-4DB2-BD59-A6C34878D82A}">
                    <a16:rowId xmlns="" xmlns:a16="http://schemas.microsoft.com/office/drawing/2014/main" val="126385566"/>
                  </a:ext>
                </a:extLst>
              </a:tr>
              <a:tr h="167694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</a:rPr>
                        <a:t>October 5</a:t>
                      </a: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Helvetica Neue"/>
                        <a:ea typeface="+mn-ea"/>
                        <a:cs typeface="+mn-cs"/>
                      </a:endParaRP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Helvetica Neue"/>
                        <a:ea typeface="+mn-ea"/>
                        <a:cs typeface="+mn-cs"/>
                      </a:endParaRP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dirty="0">
                          <a:effectLst/>
                        </a:rPr>
                        <a:t>Daniel 5</a:t>
                      </a:r>
                      <a:endParaRPr lang="en-US" sz="1600" b="0" dirty="0">
                        <a:effectLst/>
                        <a:latin typeface="Helvetica Neue"/>
                      </a:endParaRPr>
                    </a:p>
                  </a:txBody>
                  <a:tcPr marL="19050" marR="19050" marT="12700" marB="12700" anchor="ctr"/>
                </a:tc>
                <a:extLst>
                  <a:ext uri="{0D108BD9-81ED-4DB2-BD59-A6C34878D82A}">
                    <a16:rowId xmlns="" xmlns:a16="http://schemas.microsoft.com/office/drawing/2014/main" val="2384480327"/>
                  </a:ext>
                </a:extLst>
              </a:tr>
              <a:tr h="167694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kern="1200">
                          <a:solidFill>
                            <a:schemeClr val="tx1"/>
                          </a:solidFill>
                          <a:effectLst/>
                        </a:rPr>
                        <a:t>October 12</a:t>
                      </a:r>
                      <a:endParaRPr lang="en-US" sz="1600" b="1" kern="1200">
                        <a:solidFill>
                          <a:schemeClr val="tx1"/>
                        </a:solidFill>
                        <a:effectLst/>
                        <a:latin typeface="Helvetica Neue"/>
                        <a:ea typeface="+mn-ea"/>
                        <a:cs typeface="+mn-cs"/>
                      </a:endParaRP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kern="12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600" b="1" kern="1200">
                        <a:solidFill>
                          <a:schemeClr val="tx1"/>
                        </a:solidFill>
                        <a:effectLst/>
                        <a:latin typeface="Helvetica Neue"/>
                        <a:ea typeface="+mn-ea"/>
                        <a:cs typeface="+mn-cs"/>
                      </a:endParaRP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>
                          <a:effectLst/>
                        </a:rPr>
                        <a:t>Daniel 6</a:t>
                      </a:r>
                      <a:endParaRPr lang="en-US" sz="1600" b="0">
                        <a:effectLst/>
                        <a:latin typeface="Helvetica Neue"/>
                      </a:endParaRPr>
                    </a:p>
                  </a:txBody>
                  <a:tcPr marL="19050" marR="19050" marT="12700" marB="12700" anchor="ctr"/>
                </a:tc>
                <a:extLst>
                  <a:ext uri="{0D108BD9-81ED-4DB2-BD59-A6C34878D82A}">
                    <a16:rowId xmlns="" xmlns:a16="http://schemas.microsoft.com/office/drawing/2014/main" val="3903779146"/>
                  </a:ext>
                </a:extLst>
              </a:tr>
              <a:tr h="167694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kern="1200">
                          <a:solidFill>
                            <a:schemeClr val="tx1"/>
                          </a:solidFill>
                          <a:effectLst/>
                        </a:rPr>
                        <a:t>October 19</a:t>
                      </a:r>
                      <a:endParaRPr lang="en-US" sz="1600" b="1" kern="1200">
                        <a:solidFill>
                          <a:schemeClr val="tx1"/>
                        </a:solidFill>
                        <a:effectLst/>
                        <a:latin typeface="Helvetica Neue"/>
                        <a:ea typeface="+mn-ea"/>
                        <a:cs typeface="+mn-cs"/>
                      </a:endParaRP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kern="120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600" b="1" kern="1200">
                        <a:solidFill>
                          <a:schemeClr val="tx1"/>
                        </a:solidFill>
                        <a:effectLst/>
                        <a:latin typeface="Helvetica Neue"/>
                        <a:ea typeface="+mn-ea"/>
                        <a:cs typeface="+mn-cs"/>
                      </a:endParaRP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>
                          <a:effectLst/>
                        </a:rPr>
                        <a:t>Daniel 7</a:t>
                      </a:r>
                      <a:endParaRPr lang="en-US" sz="1600" b="0">
                        <a:effectLst/>
                        <a:latin typeface="Helvetica Neue"/>
                      </a:endParaRPr>
                    </a:p>
                  </a:txBody>
                  <a:tcPr marL="19050" marR="19050" marT="12700" marB="12700" anchor="ctr"/>
                </a:tc>
                <a:extLst>
                  <a:ext uri="{0D108BD9-81ED-4DB2-BD59-A6C34878D82A}">
                    <a16:rowId xmlns="" xmlns:a16="http://schemas.microsoft.com/office/drawing/2014/main" val="2643998766"/>
                  </a:ext>
                </a:extLst>
              </a:tr>
              <a:tr h="305127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kern="1200">
                          <a:solidFill>
                            <a:schemeClr val="tx1"/>
                          </a:solidFill>
                          <a:effectLst/>
                        </a:rPr>
                        <a:t>October 26</a:t>
                      </a:r>
                      <a:endParaRPr lang="en-US" sz="1600" b="1" kern="1200">
                        <a:solidFill>
                          <a:schemeClr val="tx1"/>
                        </a:solidFill>
                        <a:effectLst/>
                        <a:latin typeface="Helvetica Neue"/>
                        <a:ea typeface="+mn-ea"/>
                        <a:cs typeface="+mn-cs"/>
                      </a:endParaRP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Helvetica Neue"/>
                        <a:ea typeface="+mn-ea"/>
                        <a:cs typeface="+mn-cs"/>
                      </a:endParaRP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dirty="0" smtClean="0">
                          <a:effectLst/>
                        </a:rPr>
                        <a:t>Daniel 8</a:t>
                      </a:r>
                      <a:endParaRPr lang="en-US" sz="1600" b="0" dirty="0">
                        <a:effectLst/>
                        <a:latin typeface="Helvetica Neue"/>
                      </a:endParaRPr>
                    </a:p>
                  </a:txBody>
                  <a:tcPr marL="19050" marR="19050" marT="12700" marB="12700" anchor="ctr"/>
                </a:tc>
                <a:extLst>
                  <a:ext uri="{0D108BD9-81ED-4DB2-BD59-A6C34878D82A}">
                    <a16:rowId xmlns="" xmlns:a16="http://schemas.microsoft.com/office/drawing/2014/main" val="2762915819"/>
                  </a:ext>
                </a:extLst>
              </a:tr>
              <a:tr h="305127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kern="1200">
                          <a:solidFill>
                            <a:schemeClr val="tx1"/>
                          </a:solidFill>
                          <a:effectLst/>
                        </a:rPr>
                        <a:t>November 2</a:t>
                      </a:r>
                      <a:endParaRPr lang="en-US" sz="1600" b="1" kern="1200">
                        <a:solidFill>
                          <a:schemeClr val="tx1"/>
                        </a:solidFill>
                        <a:effectLst/>
                        <a:latin typeface="Helvetica Neue"/>
                        <a:ea typeface="+mn-ea"/>
                        <a:cs typeface="+mn-cs"/>
                      </a:endParaRP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kern="120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600" b="1" kern="1200">
                        <a:solidFill>
                          <a:schemeClr val="tx1"/>
                        </a:solidFill>
                        <a:effectLst/>
                        <a:latin typeface="Helvetica Neue"/>
                        <a:ea typeface="+mn-ea"/>
                        <a:cs typeface="+mn-cs"/>
                      </a:endParaRP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dirty="0">
                          <a:effectLst/>
                        </a:rPr>
                        <a:t>Daniel 9-10</a:t>
                      </a:r>
                      <a:endParaRPr lang="en-US" sz="1600" b="0" dirty="0">
                        <a:effectLst/>
                        <a:latin typeface="Helvetica Neue"/>
                      </a:endParaRPr>
                    </a:p>
                  </a:txBody>
                  <a:tcPr marL="19050" marR="19050" marT="12700" marB="12700" anchor="ctr"/>
                </a:tc>
                <a:extLst>
                  <a:ext uri="{0D108BD9-81ED-4DB2-BD59-A6C34878D82A}">
                    <a16:rowId xmlns="" xmlns:a16="http://schemas.microsoft.com/office/drawing/2014/main" val="1996117820"/>
                  </a:ext>
                </a:extLst>
              </a:tr>
              <a:tr h="305127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kern="1200">
                          <a:solidFill>
                            <a:schemeClr val="tx1"/>
                          </a:solidFill>
                          <a:effectLst/>
                        </a:rPr>
                        <a:t>November 9</a:t>
                      </a:r>
                      <a:endParaRPr lang="en-US" sz="1600" b="1" kern="1200">
                        <a:solidFill>
                          <a:schemeClr val="tx1"/>
                        </a:solidFill>
                        <a:effectLst/>
                        <a:latin typeface="Helvetica Neue"/>
                        <a:ea typeface="+mn-ea"/>
                        <a:cs typeface="+mn-cs"/>
                      </a:endParaRP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Helvetica Neue"/>
                        <a:ea typeface="+mn-ea"/>
                        <a:cs typeface="+mn-cs"/>
                      </a:endParaRP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dirty="0">
                          <a:effectLst/>
                        </a:rPr>
                        <a:t>Daniel 9-10</a:t>
                      </a:r>
                      <a:endParaRPr lang="en-US" sz="1600" b="0" dirty="0">
                        <a:effectLst/>
                        <a:latin typeface="Helvetica Neue"/>
                      </a:endParaRPr>
                    </a:p>
                  </a:txBody>
                  <a:tcPr marL="19050" marR="19050" marT="12700" marB="12700" anchor="ctr"/>
                </a:tc>
                <a:extLst>
                  <a:ext uri="{0D108BD9-81ED-4DB2-BD59-A6C34878D82A}">
                    <a16:rowId xmlns="" xmlns:a16="http://schemas.microsoft.com/office/drawing/2014/main" val="2306357950"/>
                  </a:ext>
                </a:extLst>
              </a:tr>
              <a:tr h="305127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</a:rPr>
                        <a:t>November 16</a:t>
                      </a: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Helvetica Neue"/>
                        <a:ea typeface="+mn-ea"/>
                        <a:cs typeface="+mn-cs"/>
                      </a:endParaRP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kern="120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600" b="1" kern="1200">
                        <a:solidFill>
                          <a:schemeClr val="tx1"/>
                        </a:solidFill>
                        <a:effectLst/>
                        <a:latin typeface="Helvetica Neue"/>
                        <a:ea typeface="+mn-ea"/>
                        <a:cs typeface="+mn-cs"/>
                      </a:endParaRP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dirty="0">
                          <a:effectLst/>
                        </a:rPr>
                        <a:t>Daniel 11-12</a:t>
                      </a:r>
                      <a:endParaRPr lang="en-US" sz="1600" b="0" dirty="0">
                        <a:effectLst/>
                        <a:latin typeface="Helvetica Neue"/>
                      </a:endParaRPr>
                    </a:p>
                  </a:txBody>
                  <a:tcPr marL="19050" marR="19050" marT="12700" marB="12700" anchor="ctr"/>
                </a:tc>
                <a:extLst>
                  <a:ext uri="{0D108BD9-81ED-4DB2-BD59-A6C34878D82A}">
                    <a16:rowId xmlns="" xmlns:a16="http://schemas.microsoft.com/office/drawing/2014/main" val="4277883613"/>
                  </a:ext>
                </a:extLst>
              </a:tr>
              <a:tr h="305127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kern="1200">
                          <a:solidFill>
                            <a:schemeClr val="tx1"/>
                          </a:solidFill>
                          <a:effectLst/>
                        </a:rPr>
                        <a:t>November 23</a:t>
                      </a:r>
                      <a:endParaRPr lang="en-US" sz="1600" b="1" kern="1200">
                        <a:solidFill>
                          <a:schemeClr val="tx1"/>
                        </a:solidFill>
                        <a:effectLst/>
                        <a:latin typeface="Helvetica Neue"/>
                        <a:ea typeface="+mn-ea"/>
                        <a:cs typeface="+mn-cs"/>
                      </a:endParaRP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Helvetica Neue"/>
                        <a:ea typeface="+mn-ea"/>
                        <a:cs typeface="+mn-cs"/>
                      </a:endParaRP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dirty="0">
                          <a:effectLst/>
                        </a:rPr>
                        <a:t>No Class</a:t>
                      </a:r>
                      <a:endParaRPr lang="en-US" sz="1600" b="0" dirty="0">
                        <a:effectLst/>
                        <a:latin typeface="Helvetica Neue"/>
                      </a:endParaRPr>
                    </a:p>
                  </a:txBody>
                  <a:tcPr marL="19050" marR="19050" marT="12700" marB="12700" anchor="ctr"/>
                </a:tc>
                <a:extLst>
                  <a:ext uri="{0D108BD9-81ED-4DB2-BD59-A6C34878D82A}">
                    <a16:rowId xmlns="" xmlns:a16="http://schemas.microsoft.com/office/drawing/2014/main" val="1521973040"/>
                  </a:ext>
                </a:extLst>
              </a:tr>
              <a:tr h="305127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</a:rPr>
                        <a:t>November 30</a:t>
                      </a: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Helvetica Neue"/>
                        <a:ea typeface="+mn-ea"/>
                        <a:cs typeface="+mn-cs"/>
                      </a:endParaRP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Helvetica Neue"/>
                        <a:ea typeface="+mn-ea"/>
                        <a:cs typeface="+mn-cs"/>
                      </a:endParaRPr>
                    </a:p>
                  </a:txBody>
                  <a:tcPr marL="19050" marR="19050" marT="12700" marB="1270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0" dirty="0">
                          <a:effectLst/>
                        </a:rPr>
                        <a:t>Daniel 11-12</a:t>
                      </a:r>
                      <a:endParaRPr lang="en-US" sz="1600" b="0" dirty="0">
                        <a:effectLst/>
                        <a:latin typeface="Helvetica Neue"/>
                      </a:endParaRPr>
                    </a:p>
                  </a:txBody>
                  <a:tcPr marL="19050" marR="19050" marT="12700" marB="12700" anchor="ctr"/>
                </a:tc>
                <a:extLst>
                  <a:ext uri="{0D108BD9-81ED-4DB2-BD59-A6C34878D82A}">
                    <a16:rowId xmlns="" xmlns:a16="http://schemas.microsoft.com/office/drawing/2014/main" val="698155785"/>
                  </a:ext>
                </a:extLst>
              </a:tr>
            </a:tbl>
          </a:graphicData>
        </a:graphic>
      </p:graphicFrame>
      <p:sp>
        <p:nvSpPr>
          <p:cNvPr id="3" name="Left Arrow 2"/>
          <p:cNvSpPr/>
          <p:nvPr/>
        </p:nvSpPr>
        <p:spPr>
          <a:xfrm>
            <a:off x="6993919" y="4164242"/>
            <a:ext cx="1248032" cy="38305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509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641772" y="2748394"/>
            <a:ext cx="3525926" cy="696191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00" dirty="0">
                <a:solidFill>
                  <a:schemeClr val="tx1"/>
                </a:solidFill>
                <a:latin typeface="Athelas" charset="0"/>
                <a:ea typeface="Athelas" charset="0"/>
                <a:cs typeface="Athelas" charset="0"/>
              </a:rPr>
              <a:t>Ch. 1-6: Story</a:t>
            </a:r>
          </a:p>
        </p:txBody>
      </p:sp>
      <p:sp>
        <p:nvSpPr>
          <p:cNvPr id="7" name="Rectangle 6"/>
          <p:cNvSpPr/>
          <p:nvPr/>
        </p:nvSpPr>
        <p:spPr>
          <a:xfrm>
            <a:off x="5280377" y="2748395"/>
            <a:ext cx="3525926" cy="696191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00" dirty="0">
                <a:solidFill>
                  <a:schemeClr val="tx1"/>
                </a:solidFill>
                <a:latin typeface="Athelas" charset="0"/>
                <a:ea typeface="Athelas" charset="0"/>
                <a:cs typeface="Athelas" charset="0"/>
              </a:rPr>
              <a:t>Ch. 7-12: Vision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1637448" y="3600450"/>
            <a:ext cx="1413187" cy="98713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thelas" charset="0"/>
                <a:ea typeface="Athelas" charset="0"/>
                <a:cs typeface="Athelas" charset="0"/>
              </a:rPr>
              <a:t>Ch. 1 Hebrew</a:t>
            </a:r>
          </a:p>
        </p:txBody>
      </p:sp>
      <p:sp>
        <p:nvSpPr>
          <p:cNvPr id="9" name="Rectangle 8"/>
          <p:cNvSpPr/>
          <p:nvPr/>
        </p:nvSpPr>
        <p:spPr>
          <a:xfrm>
            <a:off x="3170173" y="3600447"/>
            <a:ext cx="2802899" cy="98713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Athelas" charset="0"/>
                <a:ea typeface="Athelas" charset="0"/>
                <a:cs typeface="Athelas" charset="0"/>
              </a:rPr>
              <a:t>Ch. 2-7</a:t>
            </a:r>
          </a:p>
          <a:p>
            <a:pPr algn="ctr"/>
            <a:r>
              <a:rPr lang="en-US" sz="3000" dirty="0">
                <a:solidFill>
                  <a:schemeClr val="tx1"/>
                </a:solidFill>
                <a:latin typeface="Athelas" charset="0"/>
                <a:ea typeface="Athelas" charset="0"/>
                <a:cs typeface="Athelas" charset="0"/>
              </a:rPr>
              <a:t>Aramaic</a:t>
            </a:r>
          </a:p>
        </p:txBody>
      </p:sp>
      <p:sp>
        <p:nvSpPr>
          <p:cNvPr id="10" name="Rectangle 9"/>
          <p:cNvSpPr/>
          <p:nvPr/>
        </p:nvSpPr>
        <p:spPr>
          <a:xfrm>
            <a:off x="6092609" y="3600450"/>
            <a:ext cx="2713694" cy="98713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Athelas" charset="0"/>
                <a:ea typeface="Athelas" charset="0"/>
                <a:cs typeface="Athelas" charset="0"/>
              </a:rPr>
              <a:t>Ch. 8-12</a:t>
            </a:r>
          </a:p>
          <a:p>
            <a:pPr algn="ctr"/>
            <a:r>
              <a:rPr lang="en-US" sz="3000" dirty="0">
                <a:solidFill>
                  <a:schemeClr val="tx1"/>
                </a:solidFill>
                <a:latin typeface="Athelas" charset="0"/>
                <a:ea typeface="Athelas" charset="0"/>
                <a:cs typeface="Athelas" charset="0"/>
              </a:rPr>
              <a:t>Hebrew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170173" y="4743450"/>
            <a:ext cx="2802899" cy="98713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dirty="0">
                <a:solidFill>
                  <a:schemeClr val="tx1"/>
                </a:solidFill>
                <a:latin typeface="Athelas" charset="0"/>
                <a:ea typeface="Athelas" charset="0"/>
                <a:cs typeface="Athelas" charset="0"/>
              </a:rPr>
              <a:t>God rules in the kingdoms of man.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092609" y="4743450"/>
            <a:ext cx="2713694" cy="98713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Athelas" charset="0"/>
                <a:ea typeface="Athelas" charset="0"/>
                <a:cs typeface="Athelas" charset="0"/>
              </a:rPr>
              <a:t>God preserves His sacred people.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637448" y="4743450"/>
            <a:ext cx="1413187" cy="98713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Athelas" charset="0"/>
                <a:ea typeface="Athelas" charset="0"/>
                <a:cs typeface="Athelas" charset="0"/>
              </a:rPr>
              <a:t>Prologue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1474" y="2769177"/>
            <a:ext cx="1438331" cy="509148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400" dirty="0">
                <a:solidFill>
                  <a:schemeClr val="tx1"/>
                </a:solidFill>
                <a:latin typeface="Athelas" charset="0"/>
                <a:ea typeface="Athelas" charset="0"/>
                <a:cs typeface="Athelas" charset="0"/>
              </a:rPr>
              <a:t>Style:</a:t>
            </a:r>
          </a:p>
        </p:txBody>
      </p:sp>
      <p:sp>
        <p:nvSpPr>
          <p:cNvPr id="15" name="Rectangle 14"/>
          <p:cNvSpPr/>
          <p:nvPr/>
        </p:nvSpPr>
        <p:spPr>
          <a:xfrm>
            <a:off x="0" y="3766703"/>
            <a:ext cx="1589805" cy="509148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400" dirty="0">
                <a:solidFill>
                  <a:schemeClr val="tx1"/>
                </a:solidFill>
                <a:latin typeface="Athelas" charset="0"/>
                <a:ea typeface="Athelas" charset="0"/>
                <a:cs typeface="Athelas" charset="0"/>
              </a:rPr>
              <a:t>Language: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51474" y="4909706"/>
            <a:ext cx="1438331" cy="509148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400" dirty="0">
                <a:solidFill>
                  <a:schemeClr val="tx1"/>
                </a:solidFill>
                <a:latin typeface="Athelas" charset="0"/>
                <a:ea typeface="Athelas" charset="0"/>
                <a:cs typeface="Athelas" charset="0"/>
              </a:rPr>
              <a:t>Theme: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Book of Daniel (Structure)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5280376" y="2742531"/>
            <a:ext cx="692695" cy="7020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thelas" charset="0"/>
                <a:ea typeface="Athelas" charset="0"/>
                <a:cs typeface="Athelas" charset="0"/>
              </a:rPr>
              <a:t>ch.</a:t>
            </a:r>
            <a:r>
              <a:rPr lang="en-US" sz="4000" b="1" dirty="0" smtClean="0">
                <a:solidFill>
                  <a:schemeClr val="tx1"/>
                </a:solidFill>
                <a:latin typeface="Athelas" charset="0"/>
                <a:ea typeface="Athelas" charset="0"/>
                <a:cs typeface="Athelas" charset="0"/>
              </a:rPr>
              <a:t>7</a:t>
            </a:r>
            <a:endParaRPr lang="en-US" sz="4000" dirty="0">
              <a:solidFill>
                <a:schemeClr val="tx1"/>
              </a:solidFill>
              <a:latin typeface="Athelas" charset="0"/>
              <a:ea typeface="Athelas" charset="0"/>
              <a:cs typeface="Athe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575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5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7" grpId="0" animBg="1"/>
      <p:bldP spid="17" grpId="1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50319" y="2105176"/>
            <a:ext cx="914400" cy="73152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ea typeface="Athelas" charset="0"/>
                <a:cs typeface="Athelas" charset="0"/>
              </a:rPr>
              <a:t>A</a:t>
            </a:r>
            <a:endParaRPr lang="en-US" sz="4800" dirty="0">
              <a:solidFill>
                <a:schemeClr val="bg1"/>
              </a:solidFill>
              <a:ea typeface="Athelas" charset="0"/>
              <a:cs typeface="Athelas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51191" y="2441485"/>
            <a:ext cx="914400" cy="7315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  <a:ea typeface="Athelas" charset="0"/>
                <a:cs typeface="Athelas" charset="0"/>
              </a:rPr>
              <a:t>B</a:t>
            </a:r>
            <a:endParaRPr lang="en-US" sz="4800" dirty="0">
              <a:solidFill>
                <a:schemeClr val="tx1"/>
              </a:solidFill>
              <a:ea typeface="Athelas" charset="0"/>
              <a:cs typeface="Athelas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052063" y="2818990"/>
            <a:ext cx="914400" cy="7315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  <a:ea typeface="Athelas" charset="0"/>
                <a:cs typeface="Athelas" charset="0"/>
              </a:rPr>
              <a:t>C</a:t>
            </a:r>
            <a:endParaRPr lang="en-US" sz="4800" dirty="0">
              <a:solidFill>
                <a:schemeClr val="tx1"/>
              </a:solidFill>
              <a:ea typeface="Athelas" charset="0"/>
              <a:cs typeface="Athelas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605820"/>
            <a:ext cx="7041884" cy="1198263"/>
          </a:xfrm>
        </p:spPr>
        <p:txBody>
          <a:bodyPr/>
          <a:lstStyle/>
          <a:p>
            <a:r>
              <a:rPr lang="en-US" dirty="0" smtClean="0"/>
              <a:t>Daniel 2-7: </a:t>
            </a:r>
            <a:r>
              <a:rPr lang="en-US" dirty="0" smtClean="0"/>
              <a:t> A Chiastic Structure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53904" y="2818990"/>
            <a:ext cx="914400" cy="7315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  <a:ea typeface="Athelas" charset="0"/>
                <a:cs typeface="Athelas" charset="0"/>
              </a:rPr>
              <a:t>C’</a:t>
            </a:r>
            <a:endParaRPr lang="en-US" sz="4800" dirty="0">
              <a:solidFill>
                <a:schemeClr val="tx1"/>
              </a:solidFill>
              <a:ea typeface="Athelas" charset="0"/>
              <a:cs typeface="Athelas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54772" y="2441485"/>
            <a:ext cx="914400" cy="7315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smtClean="0">
                <a:solidFill>
                  <a:schemeClr val="tx1"/>
                </a:solidFill>
                <a:ea typeface="Athelas" charset="0"/>
                <a:cs typeface="Athelas" charset="0"/>
              </a:rPr>
              <a:t>B’</a:t>
            </a:r>
            <a:endParaRPr lang="en-US" sz="4800" dirty="0">
              <a:solidFill>
                <a:schemeClr val="tx1"/>
              </a:solidFill>
              <a:ea typeface="Athelas" charset="0"/>
              <a:cs typeface="Athelas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055715" y="2097967"/>
            <a:ext cx="914400" cy="73152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smtClean="0">
                <a:solidFill>
                  <a:schemeClr val="bg1"/>
                </a:solidFill>
                <a:ea typeface="Athelas" charset="0"/>
                <a:cs typeface="Athelas" charset="0"/>
              </a:rPr>
              <a:t>A’</a:t>
            </a:r>
            <a:endParaRPr lang="en-US" sz="4800" dirty="0">
              <a:solidFill>
                <a:schemeClr val="bg1"/>
              </a:solidFill>
              <a:ea typeface="Athelas" charset="0"/>
              <a:cs typeface="Athelas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059162" y="3143248"/>
            <a:ext cx="914400" cy="731520"/>
          </a:xfrm>
          <a:prstGeom prst="rect">
            <a:avLst/>
          </a:prstGeom>
          <a:solidFill>
            <a:schemeClr val="accent4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smtClean="0">
                <a:solidFill>
                  <a:schemeClr val="tx1"/>
                </a:solidFill>
                <a:ea typeface="Athelas" charset="0"/>
                <a:cs typeface="Athelas" charset="0"/>
              </a:rPr>
              <a:t>X</a:t>
            </a:r>
            <a:endParaRPr lang="en-US" sz="4800" dirty="0">
              <a:solidFill>
                <a:schemeClr val="tx1"/>
              </a:solidFill>
              <a:ea typeface="Athelas" charset="0"/>
              <a:cs typeface="Athelas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12511" y="4023765"/>
            <a:ext cx="5807701" cy="288284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baseline="30000" dirty="0" smtClean="0"/>
              <a:t>Example: Amos 5:4-6</a:t>
            </a:r>
          </a:p>
          <a:p>
            <a:r>
              <a:rPr lang="en-US" sz="3200" baseline="30000" dirty="0" smtClean="0"/>
              <a:t>Seek </a:t>
            </a:r>
            <a:r>
              <a:rPr lang="en-US" sz="3200" baseline="30000" dirty="0"/>
              <a:t>me and </a:t>
            </a:r>
            <a:r>
              <a:rPr lang="en-US" sz="3200" baseline="30000" dirty="0" smtClean="0"/>
              <a:t>live;</a:t>
            </a:r>
          </a:p>
          <a:p>
            <a:r>
              <a:rPr lang="en-US" sz="3200" baseline="30000" dirty="0" smtClean="0"/>
              <a:t>	do </a:t>
            </a:r>
            <a:r>
              <a:rPr lang="en-US" sz="3200" baseline="30000" dirty="0"/>
              <a:t>not seek Bethel</a:t>
            </a:r>
            <a:r>
              <a:rPr lang="en-US" sz="3200" baseline="30000" dirty="0" smtClean="0"/>
              <a:t>,</a:t>
            </a:r>
          </a:p>
          <a:p>
            <a:r>
              <a:rPr lang="en-US" sz="3200" baseline="30000" dirty="0" smtClean="0"/>
              <a:t>		do </a:t>
            </a:r>
            <a:r>
              <a:rPr lang="en-US" sz="3200" baseline="30000" dirty="0"/>
              <a:t>not go to Gilgal,    </a:t>
            </a:r>
            <a:endParaRPr lang="en-US" sz="3200" baseline="30000" dirty="0" smtClean="0"/>
          </a:p>
          <a:p>
            <a:r>
              <a:rPr lang="en-US" sz="3200" baseline="30000" dirty="0" smtClean="0"/>
              <a:t>			do </a:t>
            </a:r>
            <a:r>
              <a:rPr lang="en-US" sz="3200" baseline="30000" dirty="0"/>
              <a:t>not journey to Beersheba</a:t>
            </a:r>
            <a:r>
              <a:rPr lang="en-US" sz="3200" baseline="30000" dirty="0" smtClean="0"/>
              <a:t>.</a:t>
            </a:r>
          </a:p>
          <a:p>
            <a:r>
              <a:rPr lang="en-US" sz="3200" baseline="30000" dirty="0" smtClean="0"/>
              <a:t>		For </a:t>
            </a:r>
            <a:r>
              <a:rPr lang="en-US" sz="3200" baseline="30000" dirty="0"/>
              <a:t>Gilgal will surely go into exile,    </a:t>
            </a:r>
            <a:endParaRPr lang="en-US" sz="3200" baseline="30000" dirty="0" smtClean="0"/>
          </a:p>
          <a:p>
            <a:r>
              <a:rPr lang="en-US" sz="3200" baseline="30000" dirty="0" smtClean="0"/>
              <a:t>	and </a:t>
            </a:r>
            <a:r>
              <a:rPr lang="en-US" sz="3200" baseline="30000" dirty="0"/>
              <a:t>Bethel will be reduced to </a:t>
            </a:r>
            <a:r>
              <a:rPr lang="en-US" sz="3200" baseline="30000" dirty="0" smtClean="0"/>
              <a:t>nothing.</a:t>
            </a:r>
          </a:p>
          <a:p>
            <a:r>
              <a:rPr lang="en-US" sz="3200" baseline="30000" dirty="0" smtClean="0"/>
              <a:t>Seek </a:t>
            </a:r>
            <a:r>
              <a:rPr lang="en-US" sz="3200" baseline="30000" dirty="0"/>
              <a:t>the Lord and </a:t>
            </a:r>
            <a:r>
              <a:rPr lang="en-US" sz="3200" baseline="30000" dirty="0" smtClean="0"/>
              <a:t>live</a:t>
            </a:r>
            <a:r>
              <a:rPr lang="mr-IN" sz="3200" baseline="30000" dirty="0" smtClean="0"/>
              <a:t>…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18239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7" grpId="0" animBg="1"/>
      <p:bldP spid="18" grpId="0" animBg="1"/>
      <p:bldP spid="12" grpId="0" animBg="1"/>
      <p:bldP spid="13" grpId="0" animBg="1"/>
      <p:bldP spid="14" grpId="0" animBg="1"/>
      <p:bldP spid="15" grpId="0" animBg="1"/>
      <p:bldP spid="4" grpId="0" build="p" bldLvl="4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e Shape of Leviticus: A Chiastic Motherlo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812" y="1869755"/>
            <a:ext cx="8128204" cy="4574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605820"/>
            <a:ext cx="7041884" cy="1198263"/>
          </a:xfrm>
        </p:spPr>
        <p:txBody>
          <a:bodyPr/>
          <a:lstStyle/>
          <a:p>
            <a:r>
              <a:rPr lang="en-US" dirty="0" smtClean="0"/>
              <a:t>Daniel 2-7: </a:t>
            </a:r>
            <a:r>
              <a:rPr lang="en-US" dirty="0" smtClean="0"/>
              <a:t> A Chiastic Structure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047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07773" y="2217830"/>
            <a:ext cx="4320810" cy="1044356"/>
          </a:xfrm>
          <a:prstGeom prst="rect">
            <a:avLst/>
          </a:prstGeom>
          <a:solidFill>
            <a:schemeClr val="accent6">
              <a:lumMod val="5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en-US" sz="2800" b="1" u="sng" dirty="0">
                <a:solidFill>
                  <a:schemeClr val="bg1"/>
                </a:solidFill>
                <a:ea typeface="Athelas" charset="0"/>
                <a:cs typeface="Athelas" charset="0"/>
              </a:rPr>
              <a:t>Ch. </a:t>
            </a:r>
            <a:r>
              <a:rPr lang="en-US" sz="2800" b="1" u="sng" dirty="0" smtClean="0">
                <a:solidFill>
                  <a:schemeClr val="bg1"/>
                </a:solidFill>
                <a:ea typeface="Athelas" charset="0"/>
                <a:cs typeface="Athelas" charset="0"/>
              </a:rPr>
              <a:t>2</a:t>
            </a:r>
            <a:r>
              <a:rPr lang="en-US" sz="2800" b="1" dirty="0" smtClean="0">
                <a:solidFill>
                  <a:schemeClr val="bg1"/>
                </a:solidFill>
                <a:ea typeface="Athelas" charset="0"/>
                <a:cs typeface="Athelas" charset="0"/>
              </a:rPr>
              <a:t>: </a:t>
            </a:r>
            <a:r>
              <a:rPr lang="en-US" sz="2800" dirty="0" err="1" smtClean="0">
                <a:solidFill>
                  <a:schemeClr val="bg1"/>
                </a:solidFill>
                <a:ea typeface="Athelas" charset="0"/>
                <a:cs typeface="Athelas" charset="0"/>
              </a:rPr>
              <a:t>Nebuchadnezzr’s</a:t>
            </a:r>
            <a:r>
              <a:rPr lang="en-US" sz="2800" dirty="0" smtClean="0">
                <a:solidFill>
                  <a:schemeClr val="bg1"/>
                </a:solidFill>
                <a:ea typeface="Athelas" charset="0"/>
                <a:cs typeface="Athelas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ea typeface="Athelas" charset="0"/>
                <a:cs typeface="Athelas" charset="0"/>
              </a:rPr>
              <a:t>D</a:t>
            </a:r>
            <a:r>
              <a:rPr lang="en-US" sz="2800" dirty="0" smtClean="0">
                <a:solidFill>
                  <a:schemeClr val="bg1"/>
                </a:solidFill>
                <a:ea typeface="Athelas" charset="0"/>
                <a:cs typeface="Athelas" charset="0"/>
              </a:rPr>
              <a:t>ream of a Statue</a:t>
            </a:r>
            <a:endParaRPr lang="en-US" sz="2800" dirty="0">
              <a:solidFill>
                <a:schemeClr val="bg1"/>
              </a:solidFill>
              <a:ea typeface="Athelas" charset="0"/>
              <a:cs typeface="Athelas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525189" y="3365155"/>
            <a:ext cx="3203393" cy="102149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en-US" sz="2800" b="1" u="sng" dirty="0">
                <a:solidFill>
                  <a:schemeClr val="tx1"/>
                </a:solidFill>
                <a:ea typeface="Athelas" charset="0"/>
                <a:cs typeface="Athelas" charset="0"/>
              </a:rPr>
              <a:t>Ch. 3</a:t>
            </a:r>
            <a:r>
              <a:rPr lang="en-US" sz="2800" b="1" dirty="0">
                <a:solidFill>
                  <a:schemeClr val="tx1"/>
                </a:solidFill>
                <a:ea typeface="Athelas" charset="0"/>
                <a:cs typeface="Athelas" charset="0"/>
              </a:rPr>
              <a:t>: </a:t>
            </a:r>
            <a:r>
              <a:rPr lang="en-US" sz="2800" dirty="0" smtClean="0">
                <a:solidFill>
                  <a:schemeClr val="tx1"/>
                </a:solidFill>
                <a:ea typeface="Athelas" charset="0"/>
                <a:cs typeface="Athelas" charset="0"/>
              </a:rPr>
              <a:t>3 Hebrews in Fiery Furnace</a:t>
            </a:r>
            <a:endParaRPr lang="en-US" sz="2800" dirty="0">
              <a:solidFill>
                <a:schemeClr val="tx1"/>
              </a:solidFill>
              <a:ea typeface="Athelas" charset="0"/>
              <a:cs typeface="Athelas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384854" y="4934805"/>
            <a:ext cx="2342286" cy="1058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en-US" sz="2800" b="1" u="sng" dirty="0">
                <a:solidFill>
                  <a:schemeClr val="tx1"/>
                </a:solidFill>
                <a:ea typeface="Athelas" charset="0"/>
                <a:cs typeface="Athelas" charset="0"/>
              </a:rPr>
              <a:t>Ch. 4</a:t>
            </a:r>
            <a:r>
              <a:rPr lang="en-US" sz="2800" b="1" dirty="0">
                <a:solidFill>
                  <a:schemeClr val="tx1"/>
                </a:solidFill>
                <a:ea typeface="Athelas" charset="0"/>
                <a:cs typeface="Athelas" charset="0"/>
              </a:rPr>
              <a:t>: </a:t>
            </a:r>
            <a:r>
              <a:rPr lang="en-US" sz="2800" dirty="0" smtClean="0">
                <a:solidFill>
                  <a:schemeClr val="tx1"/>
                </a:solidFill>
                <a:ea typeface="Athelas" charset="0"/>
                <a:cs typeface="Athelas" charset="0"/>
              </a:rPr>
              <a:t>Neb’s Humiliation</a:t>
            </a:r>
            <a:endParaRPr lang="en-US" sz="2800" dirty="0">
              <a:solidFill>
                <a:schemeClr val="tx1"/>
              </a:solidFill>
              <a:ea typeface="Athelas" charset="0"/>
              <a:cs typeface="Athelas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816721" y="2217829"/>
            <a:ext cx="3734155" cy="1044356"/>
          </a:xfrm>
          <a:prstGeom prst="rect">
            <a:avLst/>
          </a:prstGeom>
          <a:solidFill>
            <a:schemeClr val="accent6">
              <a:lumMod val="5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800" b="1" u="sng" dirty="0">
                <a:solidFill>
                  <a:schemeClr val="bg1"/>
                </a:solidFill>
                <a:ea typeface="Athelas" charset="0"/>
                <a:cs typeface="Athelas" charset="0"/>
              </a:rPr>
              <a:t>Ch. 7</a:t>
            </a:r>
            <a:r>
              <a:rPr lang="en-US" sz="2800" b="1" dirty="0">
                <a:solidFill>
                  <a:schemeClr val="bg1"/>
                </a:solidFill>
                <a:ea typeface="Athelas" charset="0"/>
                <a:cs typeface="Athelas" charset="0"/>
              </a:rPr>
              <a:t>: </a:t>
            </a:r>
            <a:r>
              <a:rPr lang="en-US" sz="2800" dirty="0">
                <a:solidFill>
                  <a:schemeClr val="bg1"/>
                </a:solidFill>
                <a:ea typeface="Athelas" charset="0"/>
                <a:cs typeface="Athelas" charset="0"/>
              </a:rPr>
              <a:t>Daniel’s </a:t>
            </a:r>
            <a:r>
              <a:rPr lang="en-US" sz="2800" dirty="0" smtClean="0">
                <a:solidFill>
                  <a:schemeClr val="bg1"/>
                </a:solidFill>
                <a:ea typeface="Athelas" charset="0"/>
                <a:cs typeface="Athelas" charset="0"/>
              </a:rPr>
              <a:t>Vision </a:t>
            </a:r>
            <a:r>
              <a:rPr lang="en-US" sz="2800" dirty="0">
                <a:solidFill>
                  <a:schemeClr val="bg1"/>
                </a:solidFill>
                <a:ea typeface="Athelas" charset="0"/>
                <a:cs typeface="Athelas" charset="0"/>
              </a:rPr>
              <a:t>of </a:t>
            </a:r>
            <a:r>
              <a:rPr lang="en-US" sz="2800" dirty="0" smtClean="0">
                <a:solidFill>
                  <a:schemeClr val="bg1"/>
                </a:solidFill>
                <a:ea typeface="Athelas" charset="0"/>
                <a:cs typeface="Athelas" charset="0"/>
              </a:rPr>
              <a:t>Beasts</a:t>
            </a:r>
            <a:endParaRPr lang="en-US" sz="2800" dirty="0">
              <a:solidFill>
                <a:schemeClr val="bg1"/>
              </a:solidFill>
              <a:ea typeface="Athelas" charset="0"/>
              <a:cs typeface="Athelas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816141" y="3358978"/>
            <a:ext cx="3092183" cy="102766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800" b="1" u="sng" dirty="0">
                <a:solidFill>
                  <a:schemeClr val="tx1"/>
                </a:solidFill>
                <a:ea typeface="Athelas" charset="0"/>
                <a:cs typeface="Athelas" charset="0"/>
              </a:rPr>
              <a:t>Ch. 6</a:t>
            </a:r>
            <a:r>
              <a:rPr lang="en-US" sz="2800" b="1" dirty="0">
                <a:solidFill>
                  <a:schemeClr val="tx1"/>
                </a:solidFill>
                <a:ea typeface="Athelas" charset="0"/>
                <a:cs typeface="Athelas" charset="0"/>
              </a:rPr>
              <a:t>: </a:t>
            </a:r>
            <a:r>
              <a:rPr lang="en-US" sz="2800" dirty="0" smtClean="0">
                <a:solidFill>
                  <a:schemeClr val="tx1"/>
                </a:solidFill>
                <a:ea typeface="Athelas" charset="0"/>
                <a:cs typeface="Athelas" charset="0"/>
              </a:rPr>
              <a:t>Daniel in the Lions’ Den</a:t>
            </a:r>
            <a:endParaRPr lang="en-US" sz="2800" dirty="0">
              <a:solidFill>
                <a:schemeClr val="tx1"/>
              </a:solidFill>
              <a:ea typeface="Athelas" charset="0"/>
              <a:cs typeface="Athelas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816140" y="4934806"/>
            <a:ext cx="2746195" cy="1058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800" b="1" u="sng" dirty="0">
                <a:solidFill>
                  <a:schemeClr val="tx1"/>
                </a:solidFill>
                <a:ea typeface="Athelas" charset="0"/>
                <a:cs typeface="Athelas" charset="0"/>
              </a:rPr>
              <a:t>Ch. </a:t>
            </a:r>
            <a:r>
              <a:rPr lang="en-US" sz="2800" b="1" u="sng" dirty="0" smtClean="0">
                <a:solidFill>
                  <a:schemeClr val="tx1"/>
                </a:solidFill>
                <a:ea typeface="Athelas" charset="0"/>
                <a:cs typeface="Athelas" charset="0"/>
              </a:rPr>
              <a:t>5</a:t>
            </a:r>
            <a:r>
              <a:rPr lang="en-US" sz="2800" b="1" dirty="0" smtClean="0">
                <a:solidFill>
                  <a:schemeClr val="tx1"/>
                </a:solidFill>
                <a:ea typeface="Athelas" charset="0"/>
                <a:cs typeface="Athelas" charset="0"/>
              </a:rPr>
              <a:t>: </a:t>
            </a:r>
            <a:r>
              <a:rPr lang="en-US" sz="2800" dirty="0" err="1" smtClean="0">
                <a:solidFill>
                  <a:schemeClr val="tx1"/>
                </a:solidFill>
                <a:ea typeface="Athelas" charset="0"/>
                <a:cs typeface="Athelas" charset="0"/>
              </a:rPr>
              <a:t>Belshaz</a:t>
            </a:r>
            <a:r>
              <a:rPr lang="en-US" sz="2800" dirty="0" smtClean="0">
                <a:solidFill>
                  <a:schemeClr val="tx1"/>
                </a:solidFill>
                <a:ea typeface="Athelas" charset="0"/>
                <a:cs typeface="Athelas" charset="0"/>
              </a:rPr>
              <a:t>. Loses Kingdom</a:t>
            </a:r>
            <a:endParaRPr lang="en-US" sz="2800" dirty="0">
              <a:solidFill>
                <a:schemeClr val="tx1"/>
              </a:solidFill>
              <a:ea typeface="Athelas" charset="0"/>
              <a:cs typeface="Athelas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605820"/>
            <a:ext cx="7041884" cy="1198263"/>
          </a:xfrm>
        </p:spPr>
        <p:txBody>
          <a:bodyPr/>
          <a:lstStyle/>
          <a:p>
            <a:r>
              <a:rPr lang="en-US" smtClean="0"/>
              <a:t>Daniel 2-7: </a:t>
            </a:r>
            <a:br>
              <a:rPr lang="en-US" smtClean="0"/>
            </a:br>
            <a:r>
              <a:rPr lang="en-US" smtClean="0"/>
              <a:t>God Rules in the Kingdoms of Men</a:t>
            </a: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883016" y="4279380"/>
            <a:ext cx="1778693" cy="523220"/>
          </a:xfrm>
          <a:prstGeom prst="rect">
            <a:avLst/>
          </a:prstGeom>
          <a:solidFill>
            <a:srgbClr val="FFFFFF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Group 1*</a:t>
            </a:r>
            <a:endParaRPr lang="en-US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883016" y="5921289"/>
            <a:ext cx="1778693" cy="523220"/>
          </a:xfrm>
          <a:prstGeom prst="rect">
            <a:avLst/>
          </a:prstGeom>
          <a:solidFill>
            <a:srgbClr val="FFFFFF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Group 2*</a:t>
            </a:r>
            <a:endParaRPr lang="en-US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5917" y="4489615"/>
            <a:ext cx="2259791" cy="1384995"/>
          </a:xfrm>
          <a:prstGeom prst="rect">
            <a:avLst/>
          </a:prstGeom>
          <a:solidFill>
            <a:srgbClr val="FFFFFF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*Discuss:</a:t>
            </a:r>
          </a:p>
          <a:p>
            <a:pPr algn="ctr"/>
            <a:r>
              <a:rPr lang="en-US" sz="2800" dirty="0" smtClean="0"/>
              <a:t>Similarities? Message?</a:t>
            </a:r>
            <a:endParaRPr lang="en-US" sz="2800" dirty="0"/>
          </a:p>
        </p:txBody>
      </p:sp>
      <p:sp>
        <p:nvSpPr>
          <p:cNvPr id="4" name="Oval 3"/>
          <p:cNvSpPr/>
          <p:nvPr/>
        </p:nvSpPr>
        <p:spPr>
          <a:xfrm>
            <a:off x="4727140" y="2075934"/>
            <a:ext cx="3823736" cy="1283043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3" grpId="0" animBg="1"/>
      <p:bldP spid="10" grpId="0" animBg="1"/>
      <p:bldP spid="11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269;p6">
            <a:extLst>
              <a:ext uri="{FF2B5EF4-FFF2-40B4-BE49-F238E27FC236}">
                <a16:creationId xmlns:a16="http://schemas.microsoft.com/office/drawing/2014/main" xmlns="" id="{6EDA5AF2-AFCE-41DC-865E-A0A50062A255}"/>
              </a:ext>
            </a:extLst>
          </p:cNvPr>
          <p:cNvSpPr/>
          <p:nvPr/>
        </p:nvSpPr>
        <p:spPr>
          <a:xfrm>
            <a:off x="1089322" y="752475"/>
            <a:ext cx="7164533" cy="1049482"/>
          </a:xfrm>
          <a:prstGeom prst="rect">
            <a:avLst/>
          </a:prstGeom>
          <a:noFill/>
          <a:ln w="57150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 smtClean="0">
                <a:solidFill>
                  <a:schemeClr val="lt1"/>
                </a:solidFill>
              </a:rPr>
              <a:t>When are we in Daniel 7?</a:t>
            </a:r>
            <a:endParaRPr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18C270A6-0D97-4097-941D-7B6BDABB87B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84" t="5035" r="13235" b="-5035"/>
          <a:stretch/>
        </p:blipFill>
        <p:spPr bwMode="auto">
          <a:xfrm>
            <a:off x="0" y="2531392"/>
            <a:ext cx="9143999" cy="3098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Graphic 14" descr="Arrow: Straight with solid fill">
            <a:extLst>
              <a:ext uri="{FF2B5EF4-FFF2-40B4-BE49-F238E27FC236}">
                <a16:creationId xmlns:a16="http://schemas.microsoft.com/office/drawing/2014/main" xmlns="" id="{F35DB86D-7C0C-4B0C-85C7-17B9C48CCC6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 rot="15327325">
            <a:off x="7738573" y="2439001"/>
            <a:ext cx="1784864" cy="136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659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7 0.00718 L -0.36736 -0.02106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403" y="-14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65970" y="927098"/>
            <a:ext cx="6745792" cy="709865"/>
          </a:xfrm>
        </p:spPr>
        <p:txBody>
          <a:bodyPr/>
          <a:lstStyle/>
          <a:p>
            <a:r>
              <a:rPr lang="en-US" dirty="0"/>
              <a:t>Daniel </a:t>
            </a:r>
            <a:r>
              <a:rPr lang="en-US" dirty="0" smtClean="0"/>
              <a:t>7:1-14 </a:t>
            </a:r>
            <a:r>
              <a:rPr lang="mr-IN" dirty="0"/>
              <a:t>–</a:t>
            </a:r>
            <a:r>
              <a:rPr lang="en-US" dirty="0"/>
              <a:t> </a:t>
            </a:r>
            <a:r>
              <a:rPr lang="en-US" dirty="0" smtClean="0"/>
              <a:t>Daniel’s Vision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64382" y="2489200"/>
            <a:ext cx="7723564" cy="39733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 smtClean="0"/>
              <a:t>How would we interpret this vision in light of the connection to chapter 2?</a:t>
            </a:r>
            <a:endParaRPr lang="en-US" sz="4400" b="1" dirty="0" smtClean="0"/>
          </a:p>
        </p:txBody>
      </p:sp>
    </p:spTree>
    <p:extLst>
      <p:ext uri="{BB962C8B-B14F-4D97-AF65-F5344CB8AC3E}">
        <p14:creationId xmlns:p14="http://schemas.microsoft.com/office/powerpoint/2010/main" val="1146927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2230</TotalTime>
  <Words>444</Words>
  <Application>Microsoft Macintosh PowerPoint</Application>
  <PresentationFormat>On-screen Show (4:3)</PresentationFormat>
  <Paragraphs>110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Athelas</vt:lpstr>
      <vt:lpstr>Calibri</vt:lpstr>
      <vt:lpstr>Mangal</vt:lpstr>
      <vt:lpstr>Wingdings 3</vt:lpstr>
      <vt:lpstr>Arial</vt:lpstr>
      <vt:lpstr>Century Gothic</vt:lpstr>
      <vt:lpstr>Helvetica Neue</vt:lpstr>
      <vt:lpstr>Ion Boardroom</vt:lpstr>
      <vt:lpstr>Think/Discuss Before Class Starts</vt:lpstr>
      <vt:lpstr>PowerPoint Presentation</vt:lpstr>
      <vt:lpstr>Daniel: Class Schedule</vt:lpstr>
      <vt:lpstr>The Book of Daniel (Structure)</vt:lpstr>
      <vt:lpstr>Daniel 2-7:  A Chiastic Structure</vt:lpstr>
      <vt:lpstr>Daniel 2-7:  A Chiastic Structure</vt:lpstr>
      <vt:lpstr>Daniel 2-7:  God Rules in the Kingdoms of Men</vt:lpstr>
      <vt:lpstr>PowerPoint Presentation</vt:lpstr>
      <vt:lpstr>Daniel 7:1-14 – Daniel’s Vision</vt:lpstr>
      <vt:lpstr>Daniel 7:1-14 – Daniel’s Vision</vt:lpstr>
      <vt:lpstr>Daniel 7:15-17 – Interpretation</vt:lpstr>
      <vt:lpstr>Daniel 7:19-28 – Question/Answer</vt:lpstr>
      <vt:lpstr>Daniel 7: Saints Receive Kingdom</vt:lpstr>
      <vt:lpstr>PowerPoint Presentation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Moon</dc:creator>
  <cp:lastModifiedBy>Microsoft Office User</cp:lastModifiedBy>
  <cp:revision>39</cp:revision>
  <cp:lastPrinted>2022-10-19T20:21:19Z</cp:lastPrinted>
  <dcterms:created xsi:type="dcterms:W3CDTF">2022-08-31T13:57:39Z</dcterms:created>
  <dcterms:modified xsi:type="dcterms:W3CDTF">2022-10-19T20:39:59Z</dcterms:modified>
</cp:coreProperties>
</file>