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5"/>
  </p:notesMasterIdLst>
  <p:handoutMasterIdLst>
    <p:handoutMasterId r:id="rId16"/>
  </p:handoutMasterIdLst>
  <p:sldIdLst>
    <p:sldId id="256" r:id="rId2"/>
    <p:sldId id="257" r:id="rId3"/>
    <p:sldId id="259" r:id="rId4"/>
    <p:sldId id="273" r:id="rId5"/>
    <p:sldId id="285" r:id="rId6"/>
    <p:sldId id="284" r:id="rId7"/>
    <p:sldId id="281" r:id="rId8"/>
    <p:sldId id="286" r:id="rId9"/>
    <p:sldId id="287" r:id="rId10"/>
    <p:sldId id="261" r:id="rId11"/>
    <p:sldId id="288" r:id="rId12"/>
    <p:sldId id="289"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BF3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81A70-1592-4183-AA06-8A5DC31C0687}" v="18" dt="2022-08-31T23:55:46.721"/>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667" autoAdjust="0"/>
    <p:restoredTop sz="94660"/>
  </p:normalViewPr>
  <p:slideViewPr>
    <p:cSldViewPr snapToGrid="0">
      <p:cViewPr varScale="1">
        <p:scale>
          <a:sx n="66" d="100"/>
          <a:sy n="66" d="100"/>
        </p:scale>
        <p:origin x="208" y="10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3" Type="http://schemas.microsoft.com/office/2016/11/relationships/changesInfo" Target="changesInfos/changesInfo1.xml"/><Relationship Id="rId2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oon" userId="068c6cbd-9666-4368-ac45-01c77dfca1c0" providerId="ADAL" clId="{05381A70-1592-4183-AA06-8A5DC31C0687}"/>
    <pc:docChg chg="modSld">
      <pc:chgData name="John Moon" userId="068c6cbd-9666-4368-ac45-01c77dfca1c0" providerId="ADAL" clId="{05381A70-1592-4183-AA06-8A5DC31C0687}" dt="2022-09-01T20:27:03.123" v="0" actId="12385"/>
      <pc:docMkLst>
        <pc:docMk/>
      </pc:docMkLst>
      <pc:sldChg chg="modSp mod">
        <pc:chgData name="John Moon" userId="068c6cbd-9666-4368-ac45-01c77dfca1c0" providerId="ADAL" clId="{05381A70-1592-4183-AA06-8A5DC31C0687}" dt="2022-09-01T20:27:03.123" v="0" actId="12385"/>
        <pc:sldMkLst>
          <pc:docMk/>
          <pc:sldMk cId="2918509157" sldId="257"/>
        </pc:sldMkLst>
        <pc:graphicFrameChg chg="modGraphic">
          <ac:chgData name="John Moon" userId="068c6cbd-9666-4368-ac45-01c77dfca1c0" providerId="ADAL" clId="{05381A70-1592-4183-AA06-8A5DC31C0687}" dt="2022-09-01T20:27:03.123" v="0" actId="12385"/>
          <ac:graphicFrameMkLst>
            <pc:docMk/>
            <pc:sldMk cId="2918509157" sldId="257"/>
            <ac:graphicFrameMk id="4" creationId="{44FBBD64-1059-4E7D-9832-B5F919DEC92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9BAE4718-3F35-8D4C-A79A-00E1CAD17B55}" type="datetimeFigureOut">
              <a:rPr lang="en-US" smtClean="0"/>
              <a:t>11/16/22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0CC623-0839-2140-88D5-2863742974C7}" type="slidenum">
              <a:rPr lang="en-US" smtClean="0"/>
              <a:t>‹#›</a:t>
            </a:fld>
            <a:endParaRPr lang="en-US"/>
          </a:p>
        </p:txBody>
      </p:sp>
    </p:spTree>
    <p:extLst>
      <p:ext uri="{BB962C8B-B14F-4D97-AF65-F5344CB8AC3E}">
        <p14:creationId xmlns:p14="http://schemas.microsoft.com/office/powerpoint/2010/main" val="1293072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102DFE4A-76F1-3C48-8049-30C8CB10B673}" type="datetimeFigureOut">
              <a:rPr lang="en-US" smtClean="0"/>
              <a:t>11/16/22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3"/>
            <a:ext cx="5486400" cy="36004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6"/>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6"/>
            <a:ext cx="2971800" cy="459316"/>
          </a:xfrm>
          <a:prstGeom prst="rect">
            <a:avLst/>
          </a:prstGeom>
        </p:spPr>
        <p:txBody>
          <a:bodyPr vert="horz" lIns="91440" tIns="45720" rIns="91440" bIns="45720" rtlCol="0" anchor="b"/>
          <a:lstStyle>
            <a:lvl1pPr algn="r">
              <a:defRPr sz="1200"/>
            </a:lvl1pPr>
          </a:lstStyle>
          <a:p>
            <a:fld id="{248BF827-068C-DA42-9E42-D2E1869ACFFE}" type="slidenum">
              <a:rPr lang="en-US" smtClean="0"/>
              <a:t>‹#›</a:t>
            </a:fld>
            <a:endParaRPr lang="en-US"/>
          </a:p>
        </p:txBody>
      </p:sp>
    </p:spTree>
    <p:extLst>
      <p:ext uri="{BB962C8B-B14F-4D97-AF65-F5344CB8AC3E}">
        <p14:creationId xmlns:p14="http://schemas.microsoft.com/office/powerpoint/2010/main" val="161163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5b9e76ab7d_0_14:notes"/>
          <p:cNvSpPr>
            <a:spLocks noGrp="1" noRot="1" noChangeAspect="1"/>
          </p:cNvSpPr>
          <p:nvPr>
            <p:ph type="sldImg" idx="2"/>
          </p:nvPr>
        </p:nvSpPr>
        <p:spPr>
          <a:xfrm>
            <a:off x="-476250" y="914400"/>
            <a:ext cx="6096000" cy="457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5b9e76ab7d_0_14:notes"/>
          <p:cNvSpPr txBox="1">
            <a:spLocks noGrp="1"/>
          </p:cNvSpPr>
          <p:nvPr>
            <p:ph type="body" idx="1"/>
          </p:nvPr>
        </p:nvSpPr>
        <p:spPr>
          <a:xfrm>
            <a:off x="514350" y="5791200"/>
            <a:ext cx="41148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46E4FC9-FE8A-431D-A26A-AAB97A1F12C3}" type="datetimeFigureOut">
              <a:rPr lang="en-US" smtClean="0"/>
              <a:t>11/16/22</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2496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E4FC9-FE8A-431D-A26A-AAB97A1F12C3}"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59287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6E4FC9-FE8A-431D-A26A-AAB97A1F12C3}"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4457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6E4FC9-FE8A-431D-A26A-AAB97A1F12C3}"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814185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6E4FC9-FE8A-431D-A26A-AAB97A1F12C3}"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04924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6E4FC9-FE8A-431D-A26A-AAB97A1F12C3}" type="datetimeFigureOut">
              <a:rPr lang="en-US" smtClean="0"/>
              <a:t>11/16/22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727061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6E4FC9-FE8A-431D-A26A-AAB97A1F12C3}" type="datetimeFigureOut">
              <a:rPr lang="en-US" smtClean="0"/>
              <a:t>11/16/22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33890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46E4FC9-FE8A-431D-A26A-AAB97A1F12C3}" type="datetimeFigureOut">
              <a:rPr lang="en-US" smtClean="0"/>
              <a:t>11/16/22</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582714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6E4FC9-FE8A-431D-A26A-AAB97A1F12C3}" type="datetimeFigureOut">
              <a:rPr lang="en-US" smtClean="0"/>
              <a:t>11/16/22</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94776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6E4FC9-FE8A-431D-A26A-AAB97A1F12C3}"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17398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6E4FC9-FE8A-431D-A26A-AAB97A1F12C3}"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2273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6E4FC9-FE8A-431D-A26A-AAB97A1F12C3}"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97821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6E4FC9-FE8A-431D-A26A-AAB97A1F12C3}" type="datetimeFigureOut">
              <a:rPr lang="en-US" smtClean="0"/>
              <a:t>11/16/22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59754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6E4FC9-FE8A-431D-A26A-AAB97A1F12C3}" type="datetimeFigureOut">
              <a:rPr lang="en-US" smtClean="0"/>
              <a:t>11/16/22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37267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46E4FC9-FE8A-431D-A26A-AAB97A1F12C3}" type="datetimeFigureOut">
              <a:rPr lang="en-US" smtClean="0"/>
              <a:t>11/16/22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17725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E4FC9-FE8A-431D-A26A-AAB97A1F12C3}"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49042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E4FC9-FE8A-431D-A26A-AAB97A1F12C3}"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45277F-0A57-4618-8E80-E3CE4708C5E5}" type="slidenum">
              <a:rPr lang="en-US" smtClean="0"/>
              <a:t>‹#›</a:t>
            </a:fld>
            <a:endParaRPr lang="en-US"/>
          </a:p>
        </p:txBody>
      </p:sp>
    </p:spTree>
    <p:extLst>
      <p:ext uri="{BB962C8B-B14F-4D97-AF65-F5344CB8AC3E}">
        <p14:creationId xmlns:p14="http://schemas.microsoft.com/office/powerpoint/2010/main" val="5738645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46E4FC9-FE8A-431D-A26A-AAB97A1F12C3}" type="datetimeFigureOut">
              <a:rPr lang="en-US" smtClean="0"/>
              <a:t>11/16/22</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845277F-0A57-4618-8E80-E3CE4708C5E5}" type="slidenum">
              <a:rPr lang="en-US" smtClean="0"/>
              <a:t>‹#›</a:t>
            </a:fld>
            <a:endParaRPr lang="en-US"/>
          </a:p>
        </p:txBody>
      </p:sp>
    </p:spTree>
    <p:extLst>
      <p:ext uri="{BB962C8B-B14F-4D97-AF65-F5344CB8AC3E}">
        <p14:creationId xmlns:p14="http://schemas.microsoft.com/office/powerpoint/2010/main" val="142333968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0" Type="http://schemas.openxmlformats.org/officeDocument/2006/relationships/image" Target="../media/image12.sv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E41D1E-D823-4905-8675-58EBD1F001B3}"/>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1580107E-303B-40B4-97AA-30C13B34D768}"/>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F727136A-4E77-439C-B42D-06E636C3A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28253" cy="6921190"/>
          </a:xfrm>
          <a:prstGeom prst="rect">
            <a:avLst/>
          </a:prstGeom>
        </p:spPr>
      </p:pic>
    </p:spTree>
    <p:extLst>
      <p:ext uri="{BB962C8B-B14F-4D97-AF65-F5344CB8AC3E}">
        <p14:creationId xmlns:p14="http://schemas.microsoft.com/office/powerpoint/2010/main" val="361298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970" y="927098"/>
            <a:ext cx="6745792" cy="709865"/>
          </a:xfrm>
        </p:spPr>
        <p:txBody>
          <a:bodyPr/>
          <a:lstStyle/>
          <a:p>
            <a:r>
              <a:rPr lang="en-US" dirty="0" smtClean="0"/>
              <a:t>What </a:t>
            </a:r>
            <a:r>
              <a:rPr lang="en-US" dirty="0" smtClean="0"/>
              <a:t>about Daniel 11:36-45?</a:t>
            </a:r>
            <a:endParaRPr lang="en-US" dirty="0"/>
          </a:p>
        </p:txBody>
      </p:sp>
      <p:sp>
        <p:nvSpPr>
          <p:cNvPr id="5" name="Content Placeholder 4"/>
          <p:cNvSpPr>
            <a:spLocks noGrp="1"/>
          </p:cNvSpPr>
          <p:nvPr>
            <p:ph idx="1"/>
          </p:nvPr>
        </p:nvSpPr>
        <p:spPr>
          <a:xfrm>
            <a:off x="481914" y="1791730"/>
            <a:ext cx="8180171" cy="4819135"/>
          </a:xfrm>
          <a:solidFill>
            <a:schemeClr val="bg1"/>
          </a:solidFill>
        </p:spPr>
        <p:txBody>
          <a:bodyPr>
            <a:normAutofit/>
          </a:bodyPr>
          <a:lstStyle/>
          <a:p>
            <a:pPr>
              <a:spcAft>
                <a:spcPts val="1800"/>
              </a:spcAft>
            </a:pPr>
            <a:r>
              <a:rPr lang="en-US" sz="2800" b="1" dirty="0" smtClean="0"/>
              <a:t>Failed prophecy? </a:t>
            </a:r>
            <a:r>
              <a:rPr lang="en-US" sz="2800" dirty="0" smtClean="0"/>
              <a:t>Claim of the unbeliever</a:t>
            </a:r>
            <a:endParaRPr lang="en-US" sz="2800" b="1" dirty="0" smtClean="0"/>
          </a:p>
          <a:p>
            <a:pPr>
              <a:spcAft>
                <a:spcPts val="1800"/>
              </a:spcAft>
            </a:pPr>
            <a:r>
              <a:rPr lang="en-US" sz="2800" b="1" dirty="0" smtClean="0"/>
              <a:t>End of human history? </a:t>
            </a:r>
            <a:r>
              <a:rPr lang="en-US" sz="2800" dirty="0" smtClean="0"/>
              <a:t>Why/how is there a giant gap from v.35 to v.36. </a:t>
            </a:r>
          </a:p>
          <a:p>
            <a:pPr>
              <a:spcAft>
                <a:spcPts val="1800"/>
              </a:spcAft>
            </a:pPr>
            <a:r>
              <a:rPr lang="en-US" sz="2800" b="1" dirty="0" smtClean="0"/>
              <a:t>Roman destruction of Jerusalem? </a:t>
            </a:r>
            <a:r>
              <a:rPr lang="en-US" sz="2800" dirty="0" smtClean="0"/>
              <a:t>Perhaps, but again, large gap from v.35-36.</a:t>
            </a:r>
          </a:p>
          <a:p>
            <a:pPr>
              <a:spcAft>
                <a:spcPts val="1800"/>
              </a:spcAft>
            </a:pPr>
            <a:r>
              <a:rPr lang="en-US" sz="2800" b="1" dirty="0" smtClean="0"/>
              <a:t>Still about Antiochus IV? </a:t>
            </a:r>
            <a:r>
              <a:rPr lang="en-US" sz="2800" dirty="0" smtClean="0"/>
              <a:t>Possibly, but only as a summary, not further history.</a:t>
            </a:r>
            <a:endParaRPr lang="en-US" sz="2800" dirty="0" smtClean="0"/>
          </a:p>
        </p:txBody>
      </p:sp>
    </p:spTree>
    <p:extLst>
      <p:ext uri="{BB962C8B-B14F-4D97-AF65-F5344CB8AC3E}">
        <p14:creationId xmlns:p14="http://schemas.microsoft.com/office/powerpoint/2010/main" val="11469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970" y="927098"/>
            <a:ext cx="6745792" cy="709865"/>
          </a:xfrm>
        </p:spPr>
        <p:txBody>
          <a:bodyPr/>
          <a:lstStyle/>
          <a:p>
            <a:r>
              <a:rPr lang="en-US" dirty="0" smtClean="0"/>
              <a:t>What </a:t>
            </a:r>
            <a:r>
              <a:rPr lang="en-US" dirty="0" smtClean="0"/>
              <a:t>to make of Daniel 11</a:t>
            </a:r>
            <a:endParaRPr lang="en-US" dirty="0"/>
          </a:p>
        </p:txBody>
      </p:sp>
      <p:sp>
        <p:nvSpPr>
          <p:cNvPr id="5" name="Content Placeholder 4"/>
          <p:cNvSpPr>
            <a:spLocks noGrp="1"/>
          </p:cNvSpPr>
          <p:nvPr>
            <p:ph idx="1"/>
          </p:nvPr>
        </p:nvSpPr>
        <p:spPr>
          <a:xfrm>
            <a:off x="531340" y="3076831"/>
            <a:ext cx="8130745" cy="3534033"/>
          </a:xfrm>
        </p:spPr>
        <p:txBody>
          <a:bodyPr>
            <a:noAutofit/>
          </a:bodyPr>
          <a:lstStyle/>
          <a:p>
            <a:pPr>
              <a:lnSpc>
                <a:spcPct val="150000"/>
              </a:lnSpc>
              <a:spcAft>
                <a:spcPts val="1800"/>
              </a:spcAft>
            </a:pPr>
            <a:r>
              <a:rPr lang="en-US" sz="2800" dirty="0" smtClean="0"/>
              <a:t>God’s foreknowledge is a comfort to us</a:t>
            </a:r>
            <a:endParaRPr lang="en-US" sz="2800" dirty="0" smtClean="0"/>
          </a:p>
          <a:p>
            <a:pPr>
              <a:lnSpc>
                <a:spcPct val="150000"/>
              </a:lnSpc>
              <a:spcAft>
                <a:spcPts val="1800"/>
              </a:spcAft>
            </a:pPr>
            <a:r>
              <a:rPr lang="en-US" sz="2800" dirty="0" smtClean="0"/>
              <a:t>We will not all be saved from the furnace</a:t>
            </a:r>
            <a:endParaRPr lang="en-US" sz="2800" dirty="0" smtClean="0"/>
          </a:p>
          <a:p>
            <a:pPr>
              <a:lnSpc>
                <a:spcPct val="150000"/>
              </a:lnSpc>
              <a:spcAft>
                <a:spcPts val="1800"/>
              </a:spcAft>
            </a:pPr>
            <a:r>
              <a:rPr lang="en-US" sz="2800" dirty="0" smtClean="0"/>
              <a:t>Will we resist the pressure and be faithful?</a:t>
            </a:r>
            <a:endParaRPr lang="en-US" sz="2800" dirty="0" smtClean="0"/>
          </a:p>
        </p:txBody>
      </p:sp>
      <p:sp>
        <p:nvSpPr>
          <p:cNvPr id="6" name="Rectangle 5"/>
          <p:cNvSpPr/>
          <p:nvPr/>
        </p:nvSpPr>
        <p:spPr>
          <a:xfrm>
            <a:off x="531340" y="2218666"/>
            <a:ext cx="8130745" cy="623390"/>
          </a:xfrm>
          <a:prstGeom prst="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What do </a:t>
            </a:r>
            <a:r>
              <a:rPr lang="en-US" sz="2800" smtClean="0">
                <a:solidFill>
                  <a:schemeClr val="tx1"/>
                </a:solidFill>
              </a:rPr>
              <a:t>you think we learn from all of this? </a:t>
            </a:r>
            <a:endParaRPr lang="en-US" sz="2800" dirty="0">
              <a:solidFill>
                <a:schemeClr val="tx1"/>
              </a:solidFill>
              <a:ea typeface="Athelas" charset="0"/>
              <a:cs typeface="Athelas" charset="0"/>
            </a:endParaRPr>
          </a:p>
        </p:txBody>
      </p:sp>
    </p:spTree>
    <p:extLst>
      <p:ext uri="{BB962C8B-B14F-4D97-AF65-F5344CB8AC3E}">
        <p14:creationId xmlns:p14="http://schemas.microsoft.com/office/powerpoint/2010/main" val="206837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1772" y="2748394"/>
            <a:ext cx="3525926" cy="69619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thelas" charset="0"/>
                <a:ea typeface="Athelas" charset="0"/>
                <a:cs typeface="Athelas" charset="0"/>
              </a:rPr>
              <a:t>Ch. 1-6: Story</a:t>
            </a:r>
          </a:p>
        </p:txBody>
      </p:sp>
      <p:sp>
        <p:nvSpPr>
          <p:cNvPr id="7" name="Rectangle 6"/>
          <p:cNvSpPr/>
          <p:nvPr/>
        </p:nvSpPr>
        <p:spPr>
          <a:xfrm>
            <a:off x="5280377" y="2748395"/>
            <a:ext cx="3525926" cy="696191"/>
          </a:xfrm>
          <a:prstGeom prst="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thelas" charset="0"/>
                <a:ea typeface="Athelas" charset="0"/>
                <a:cs typeface="Athelas" charset="0"/>
              </a:rPr>
              <a:t>Ch. 7-12: Vision</a:t>
            </a:r>
          </a:p>
        </p:txBody>
      </p:sp>
      <p:sp>
        <p:nvSpPr>
          <p:cNvPr id="8" name="Rectangle 7"/>
          <p:cNvSpPr/>
          <p:nvPr/>
        </p:nvSpPr>
        <p:spPr>
          <a:xfrm>
            <a:off x="1637448" y="3600450"/>
            <a:ext cx="1413187" cy="9871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thelas" charset="0"/>
                <a:ea typeface="Athelas" charset="0"/>
                <a:cs typeface="Athelas" charset="0"/>
              </a:rPr>
              <a:t>Ch. 1 Hebrew</a:t>
            </a:r>
          </a:p>
        </p:txBody>
      </p:sp>
      <p:sp>
        <p:nvSpPr>
          <p:cNvPr id="9" name="Rectangle 8"/>
          <p:cNvSpPr/>
          <p:nvPr/>
        </p:nvSpPr>
        <p:spPr>
          <a:xfrm>
            <a:off x="3170173" y="3600447"/>
            <a:ext cx="2802899" cy="98713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Athelas" charset="0"/>
                <a:ea typeface="Athelas" charset="0"/>
                <a:cs typeface="Athelas" charset="0"/>
              </a:rPr>
              <a:t>Ch. 2-7</a:t>
            </a:r>
          </a:p>
          <a:p>
            <a:pPr algn="ctr"/>
            <a:r>
              <a:rPr lang="en-US" sz="3000" dirty="0">
                <a:solidFill>
                  <a:schemeClr val="tx1"/>
                </a:solidFill>
                <a:latin typeface="Athelas" charset="0"/>
                <a:ea typeface="Athelas" charset="0"/>
                <a:cs typeface="Athelas" charset="0"/>
              </a:rPr>
              <a:t>Aramaic</a:t>
            </a:r>
          </a:p>
        </p:txBody>
      </p:sp>
      <p:sp>
        <p:nvSpPr>
          <p:cNvPr id="10" name="Rectangle 9"/>
          <p:cNvSpPr/>
          <p:nvPr/>
        </p:nvSpPr>
        <p:spPr>
          <a:xfrm>
            <a:off x="6092609" y="3600450"/>
            <a:ext cx="2713694" cy="987137"/>
          </a:xfrm>
          <a:prstGeom prst="rect">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Athelas" charset="0"/>
                <a:ea typeface="Athelas" charset="0"/>
                <a:cs typeface="Athelas" charset="0"/>
              </a:rPr>
              <a:t>Ch. 8-12</a:t>
            </a:r>
          </a:p>
          <a:p>
            <a:pPr algn="ctr"/>
            <a:r>
              <a:rPr lang="en-US" sz="3000" dirty="0">
                <a:solidFill>
                  <a:schemeClr val="tx1"/>
                </a:solidFill>
                <a:latin typeface="Athelas" charset="0"/>
                <a:ea typeface="Athelas" charset="0"/>
                <a:cs typeface="Athelas" charset="0"/>
              </a:rPr>
              <a:t>Hebrew</a:t>
            </a:r>
          </a:p>
        </p:txBody>
      </p:sp>
      <p:sp>
        <p:nvSpPr>
          <p:cNvPr id="11" name="Rectangle 10"/>
          <p:cNvSpPr/>
          <p:nvPr/>
        </p:nvSpPr>
        <p:spPr>
          <a:xfrm>
            <a:off x="3170173" y="4743450"/>
            <a:ext cx="2802899" cy="98713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latin typeface="Athelas" charset="0"/>
                <a:ea typeface="Athelas" charset="0"/>
                <a:cs typeface="Athelas" charset="0"/>
              </a:rPr>
              <a:t>God rules in the kingdoms of man.</a:t>
            </a:r>
          </a:p>
        </p:txBody>
      </p:sp>
      <p:sp>
        <p:nvSpPr>
          <p:cNvPr id="12" name="Rectangle 11"/>
          <p:cNvSpPr/>
          <p:nvPr/>
        </p:nvSpPr>
        <p:spPr>
          <a:xfrm>
            <a:off x="6092609" y="4743450"/>
            <a:ext cx="2713694" cy="987137"/>
          </a:xfrm>
          <a:prstGeom prst="rect">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thelas" charset="0"/>
                <a:ea typeface="Athelas" charset="0"/>
                <a:cs typeface="Athelas" charset="0"/>
              </a:rPr>
              <a:t>God preserves His sacred people.</a:t>
            </a:r>
          </a:p>
        </p:txBody>
      </p:sp>
      <p:sp>
        <p:nvSpPr>
          <p:cNvPr id="13" name="Rectangle 12"/>
          <p:cNvSpPr/>
          <p:nvPr/>
        </p:nvSpPr>
        <p:spPr>
          <a:xfrm>
            <a:off x="1637448" y="4743450"/>
            <a:ext cx="1413187" cy="9871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thelas" charset="0"/>
                <a:ea typeface="Athelas" charset="0"/>
                <a:cs typeface="Athelas" charset="0"/>
              </a:rPr>
              <a:t>Prologue</a:t>
            </a:r>
          </a:p>
        </p:txBody>
      </p:sp>
      <p:sp>
        <p:nvSpPr>
          <p:cNvPr id="14" name="Rectangle 13"/>
          <p:cNvSpPr/>
          <p:nvPr/>
        </p:nvSpPr>
        <p:spPr>
          <a:xfrm>
            <a:off x="151474" y="2769177"/>
            <a:ext cx="1438331" cy="50914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latin typeface="Athelas" charset="0"/>
                <a:ea typeface="Athelas" charset="0"/>
                <a:cs typeface="Athelas" charset="0"/>
              </a:rPr>
              <a:t>Style:</a:t>
            </a:r>
          </a:p>
        </p:txBody>
      </p:sp>
      <p:sp>
        <p:nvSpPr>
          <p:cNvPr id="15" name="Rectangle 14"/>
          <p:cNvSpPr/>
          <p:nvPr/>
        </p:nvSpPr>
        <p:spPr>
          <a:xfrm>
            <a:off x="0" y="3766703"/>
            <a:ext cx="1589805" cy="50914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latin typeface="Athelas" charset="0"/>
                <a:ea typeface="Athelas" charset="0"/>
                <a:cs typeface="Athelas" charset="0"/>
              </a:rPr>
              <a:t>Language:</a:t>
            </a:r>
          </a:p>
        </p:txBody>
      </p:sp>
      <p:sp>
        <p:nvSpPr>
          <p:cNvPr id="16" name="Rectangle 15"/>
          <p:cNvSpPr/>
          <p:nvPr/>
        </p:nvSpPr>
        <p:spPr>
          <a:xfrm>
            <a:off x="151474" y="4909706"/>
            <a:ext cx="1438331" cy="50914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latin typeface="Athelas" charset="0"/>
                <a:ea typeface="Athelas" charset="0"/>
                <a:cs typeface="Athelas" charset="0"/>
              </a:rPr>
              <a:t>Theme:</a:t>
            </a:r>
          </a:p>
        </p:txBody>
      </p:sp>
      <p:sp>
        <p:nvSpPr>
          <p:cNvPr id="2" name="Title 1"/>
          <p:cNvSpPr>
            <a:spLocks noGrp="1"/>
          </p:cNvSpPr>
          <p:nvPr>
            <p:ph type="title"/>
          </p:nvPr>
        </p:nvSpPr>
        <p:spPr/>
        <p:txBody>
          <a:bodyPr/>
          <a:lstStyle/>
          <a:p>
            <a:r>
              <a:rPr lang="en-US" dirty="0" smtClean="0"/>
              <a:t>The Book of Daniel</a:t>
            </a:r>
            <a:endParaRPr lang="en-US" dirty="0"/>
          </a:p>
        </p:txBody>
      </p:sp>
    </p:spTree>
    <p:extLst>
      <p:ext uri="{BB962C8B-B14F-4D97-AF65-F5344CB8AC3E}">
        <p14:creationId xmlns:p14="http://schemas.microsoft.com/office/powerpoint/2010/main" val="258053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E41D1E-D823-4905-8675-58EBD1F001B3}"/>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1580107E-303B-40B4-97AA-30C13B34D768}"/>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F727136A-4E77-439C-B42D-06E636C3A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28253" cy="6921190"/>
          </a:xfrm>
          <a:prstGeom prst="rect">
            <a:avLst/>
          </a:prstGeom>
        </p:spPr>
      </p:pic>
      <p:sp>
        <p:nvSpPr>
          <p:cNvPr id="6" name="Rectangle 5"/>
          <p:cNvSpPr/>
          <p:nvPr/>
        </p:nvSpPr>
        <p:spPr>
          <a:xfrm>
            <a:off x="152980" y="5291847"/>
            <a:ext cx="3986533" cy="1142912"/>
          </a:xfrm>
          <a:prstGeom prst="rect">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smtClean="0">
                <a:solidFill>
                  <a:schemeClr val="tx1"/>
                </a:solidFill>
                <a:ea typeface="Athelas" charset="0"/>
                <a:cs typeface="Athelas" charset="0"/>
              </a:rPr>
              <a:t>Chapter </a:t>
            </a:r>
            <a:r>
              <a:rPr lang="en-US" sz="2800" b="1" dirty="0">
                <a:solidFill>
                  <a:schemeClr val="tx1"/>
                </a:solidFill>
                <a:ea typeface="Athelas" charset="0"/>
                <a:cs typeface="Athelas" charset="0"/>
              </a:rPr>
              <a:t>12 for 11/30</a:t>
            </a:r>
            <a:endParaRPr lang="en-US" sz="2800" dirty="0">
              <a:solidFill>
                <a:schemeClr val="tx1"/>
              </a:solidFill>
              <a:ea typeface="Athelas" charset="0"/>
              <a:cs typeface="Athelas" charset="0"/>
            </a:endParaRPr>
          </a:p>
          <a:p>
            <a:pPr algn="ctr"/>
            <a:r>
              <a:rPr lang="en-US" sz="2800" b="1" dirty="0" smtClean="0">
                <a:solidFill>
                  <a:schemeClr val="tx1"/>
                </a:solidFill>
                <a:ea typeface="Athelas" charset="0"/>
                <a:cs typeface="Athelas" charset="0"/>
              </a:rPr>
              <a:t> (Singing Next Week)</a:t>
            </a:r>
            <a:endParaRPr lang="en-US" sz="2800" dirty="0">
              <a:solidFill>
                <a:schemeClr val="tx1"/>
              </a:solidFill>
              <a:ea typeface="Athelas" charset="0"/>
              <a:cs typeface="Athelas" charset="0"/>
            </a:endParaRPr>
          </a:p>
        </p:txBody>
      </p:sp>
    </p:spTree>
    <p:extLst>
      <p:ext uri="{BB962C8B-B14F-4D97-AF65-F5344CB8AC3E}">
        <p14:creationId xmlns:p14="http://schemas.microsoft.com/office/powerpoint/2010/main" val="1952790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AE88F0-9EF4-49CB-81EF-533C54D551D6}"/>
              </a:ext>
            </a:extLst>
          </p:cNvPr>
          <p:cNvSpPr>
            <a:spLocks noGrp="1"/>
          </p:cNvSpPr>
          <p:nvPr>
            <p:ph type="title"/>
          </p:nvPr>
        </p:nvSpPr>
        <p:spPr/>
        <p:txBody>
          <a:bodyPr/>
          <a:lstStyle/>
          <a:p>
            <a:r>
              <a:rPr lang="en-US" dirty="0"/>
              <a:t>Daniel: Class Schedule</a:t>
            </a:r>
          </a:p>
        </p:txBody>
      </p:sp>
      <p:graphicFrame>
        <p:nvGraphicFramePr>
          <p:cNvPr id="4" name="Content Placeholder 3">
            <a:extLst>
              <a:ext uri="{FF2B5EF4-FFF2-40B4-BE49-F238E27FC236}">
                <a16:creationId xmlns="" xmlns:a16="http://schemas.microsoft.com/office/drawing/2014/main" id="{44FBBD64-1059-4E7D-9832-B5F919DEC92D}"/>
              </a:ext>
            </a:extLst>
          </p:cNvPr>
          <p:cNvGraphicFramePr>
            <a:graphicFrameLocks noGrp="1"/>
          </p:cNvGraphicFramePr>
          <p:nvPr>
            <p:ph idx="1"/>
            <p:extLst>
              <p:ext uri="{D42A27DB-BD31-4B8C-83A1-F6EECF244321}">
                <p14:modId xmlns:p14="http://schemas.microsoft.com/office/powerpoint/2010/main" val="461150726"/>
              </p:ext>
            </p:extLst>
          </p:nvPr>
        </p:nvGraphicFramePr>
        <p:xfrm>
          <a:off x="1290484" y="1873045"/>
          <a:ext cx="6507935" cy="4433357"/>
        </p:xfrm>
        <a:graphic>
          <a:graphicData uri="http://schemas.openxmlformats.org/drawingml/2006/table">
            <a:tbl>
              <a:tblPr>
                <a:tableStyleId>{3C2FFA5D-87B4-456A-9821-1D502468CF0F}</a:tableStyleId>
              </a:tblPr>
              <a:tblGrid>
                <a:gridCol w="2931502">
                  <a:extLst>
                    <a:ext uri="{9D8B030D-6E8A-4147-A177-3AD203B41FA5}">
                      <a16:colId xmlns="" xmlns:a16="http://schemas.microsoft.com/office/drawing/2014/main" val="1385259993"/>
                    </a:ext>
                  </a:extLst>
                </a:gridCol>
                <a:gridCol w="644931">
                  <a:extLst>
                    <a:ext uri="{9D8B030D-6E8A-4147-A177-3AD203B41FA5}">
                      <a16:colId xmlns="" xmlns:a16="http://schemas.microsoft.com/office/drawing/2014/main" val="2487571461"/>
                    </a:ext>
                  </a:extLst>
                </a:gridCol>
                <a:gridCol w="2931502">
                  <a:extLst>
                    <a:ext uri="{9D8B030D-6E8A-4147-A177-3AD203B41FA5}">
                      <a16:colId xmlns="" xmlns:a16="http://schemas.microsoft.com/office/drawing/2014/main" val="3731096819"/>
                    </a:ext>
                  </a:extLst>
                </a:gridCol>
              </a:tblGrid>
              <a:tr h="199077">
                <a:tc>
                  <a:txBody>
                    <a:bodyPr/>
                    <a:lstStyle/>
                    <a:p>
                      <a:pPr marL="0" algn="ctr" defTabSz="914400" rtl="0" eaLnBrk="1" fontAlgn="t" latinLnBrk="0" hangingPunct="1"/>
                      <a:r>
                        <a:rPr lang="en-US" sz="1600" b="1" kern="1200">
                          <a:solidFill>
                            <a:schemeClr val="tx1"/>
                          </a:solidFill>
                          <a:effectLst/>
                        </a:rPr>
                        <a:t>Class Date</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dirty="0">
                          <a:solidFill>
                            <a:schemeClr val="tx1"/>
                          </a:solidFill>
                          <a:effectLst/>
                        </a:rPr>
                        <a:t>#</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1" dirty="0">
                          <a:effectLst/>
                        </a:rPr>
                        <a:t>Text</a:t>
                      </a:r>
                      <a:endParaRPr lang="en-US" sz="1600" b="1" dirty="0">
                        <a:effectLst/>
                        <a:latin typeface="Helvetica Neue"/>
                      </a:endParaRPr>
                    </a:p>
                  </a:txBody>
                  <a:tcPr marL="19050" marR="19050" marT="12700" marB="12700" anchor="ctr"/>
                </a:tc>
                <a:extLst>
                  <a:ext uri="{0D108BD9-81ED-4DB2-BD59-A6C34878D82A}">
                    <a16:rowId xmlns="" xmlns:a16="http://schemas.microsoft.com/office/drawing/2014/main" val="2116752372"/>
                  </a:ext>
                </a:extLst>
              </a:tr>
              <a:tr h="305127">
                <a:tc>
                  <a:txBody>
                    <a:bodyPr/>
                    <a:lstStyle/>
                    <a:p>
                      <a:pPr marL="0" algn="ctr" defTabSz="914400" rtl="0" eaLnBrk="1" fontAlgn="t" latinLnBrk="0" hangingPunct="1"/>
                      <a:r>
                        <a:rPr lang="en-US" sz="1600" b="1" kern="1200">
                          <a:solidFill>
                            <a:schemeClr val="tx1"/>
                          </a:solidFill>
                          <a:effectLst/>
                        </a:rPr>
                        <a:t>August 31</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dirty="0">
                          <a:solidFill>
                            <a:schemeClr val="tx1"/>
                          </a:solidFill>
                          <a:effectLst/>
                        </a:rPr>
                        <a:t>1</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a:effectLst/>
                        </a:rPr>
                        <a:t>Intro to Book</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2015566274"/>
                  </a:ext>
                </a:extLst>
              </a:tr>
              <a:tr h="305127">
                <a:tc>
                  <a:txBody>
                    <a:bodyPr/>
                    <a:lstStyle/>
                    <a:p>
                      <a:pPr marL="0" algn="ctr" defTabSz="914400" rtl="0" eaLnBrk="1" fontAlgn="t" latinLnBrk="0" hangingPunct="1"/>
                      <a:r>
                        <a:rPr lang="en-US" sz="1600" b="1" kern="1200">
                          <a:solidFill>
                            <a:schemeClr val="tx1"/>
                          </a:solidFill>
                          <a:effectLst/>
                        </a:rPr>
                        <a:t>September 7</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a:solidFill>
                            <a:schemeClr val="tx1"/>
                          </a:solidFill>
                          <a:effectLst/>
                        </a:rPr>
                        <a:t>2</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a:effectLst/>
                        </a:rPr>
                        <a:t>Daniel 1/Intro 2-7</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1656808408"/>
                  </a:ext>
                </a:extLst>
              </a:tr>
              <a:tr h="305127">
                <a:tc>
                  <a:txBody>
                    <a:bodyPr/>
                    <a:lstStyle/>
                    <a:p>
                      <a:pPr marL="0" algn="ctr" defTabSz="914400" rtl="0" eaLnBrk="1" fontAlgn="t" latinLnBrk="0" hangingPunct="1"/>
                      <a:r>
                        <a:rPr lang="en-US" sz="1600" b="1" kern="1200" dirty="0">
                          <a:solidFill>
                            <a:schemeClr val="tx1"/>
                          </a:solidFill>
                          <a:effectLst/>
                        </a:rPr>
                        <a:t>September 14</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dirty="0">
                          <a:solidFill>
                            <a:schemeClr val="tx1"/>
                          </a:solidFill>
                          <a:effectLst/>
                        </a:rPr>
                        <a:t>3</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a:effectLst/>
                        </a:rPr>
                        <a:t>Daniel 2</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138419230"/>
                  </a:ext>
                </a:extLst>
              </a:tr>
              <a:tr h="305127">
                <a:tc>
                  <a:txBody>
                    <a:bodyPr/>
                    <a:lstStyle/>
                    <a:p>
                      <a:pPr marL="0" algn="ctr" defTabSz="914400" rtl="0" eaLnBrk="1" fontAlgn="t" latinLnBrk="0" hangingPunct="1"/>
                      <a:r>
                        <a:rPr lang="en-US" sz="1600" b="1" kern="1200">
                          <a:solidFill>
                            <a:schemeClr val="tx1"/>
                          </a:solidFill>
                          <a:effectLst/>
                        </a:rPr>
                        <a:t>September 21</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a:solidFill>
                            <a:schemeClr val="tx1"/>
                          </a:solidFill>
                          <a:effectLst/>
                        </a:rPr>
                        <a:t>4</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a:effectLst/>
                        </a:rPr>
                        <a:t>Daniel 3</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3335175109"/>
                  </a:ext>
                </a:extLst>
              </a:tr>
              <a:tr h="305127">
                <a:tc>
                  <a:txBody>
                    <a:bodyPr/>
                    <a:lstStyle/>
                    <a:p>
                      <a:pPr marL="0" algn="ctr" defTabSz="914400" rtl="0" eaLnBrk="1" fontAlgn="t" latinLnBrk="0" hangingPunct="1"/>
                      <a:r>
                        <a:rPr lang="en-US" sz="1600" b="1" kern="1200">
                          <a:solidFill>
                            <a:schemeClr val="tx1"/>
                          </a:solidFill>
                          <a:effectLst/>
                        </a:rPr>
                        <a:t>September 28</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dirty="0">
                          <a:solidFill>
                            <a:schemeClr val="tx1"/>
                          </a:solidFill>
                          <a:effectLst/>
                        </a:rPr>
                        <a:t>5</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a:effectLst/>
                        </a:rPr>
                        <a:t>Daniel 4</a:t>
                      </a:r>
                      <a:endParaRPr lang="en-US" sz="1600" b="0">
                        <a:effectLst/>
                        <a:latin typeface="Helvetica Neue"/>
                      </a:endParaRPr>
                    </a:p>
                  </a:txBody>
                  <a:tcPr marL="19050" marR="19050" marT="12700" marB="12700" anchor="ctr"/>
                </a:tc>
                <a:extLst>
                  <a:ext uri="{0D108BD9-81ED-4DB2-BD59-A6C34878D82A}">
                    <a16:rowId xmlns="" xmlns:a16="http://schemas.microsoft.com/office/drawing/2014/main" val="126385566"/>
                  </a:ext>
                </a:extLst>
              </a:tr>
              <a:tr h="167694">
                <a:tc>
                  <a:txBody>
                    <a:bodyPr/>
                    <a:lstStyle/>
                    <a:p>
                      <a:pPr marL="0" algn="ctr" defTabSz="914400" rtl="0" eaLnBrk="1" fontAlgn="t" latinLnBrk="0" hangingPunct="1"/>
                      <a:r>
                        <a:rPr lang="en-US" sz="1600" b="1" kern="1200" dirty="0">
                          <a:solidFill>
                            <a:schemeClr val="tx1"/>
                          </a:solidFill>
                          <a:effectLst/>
                        </a:rPr>
                        <a:t>October 5</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dirty="0">
                          <a:solidFill>
                            <a:schemeClr val="tx1"/>
                          </a:solidFill>
                          <a:effectLst/>
                        </a:rPr>
                        <a:t>6</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a:effectLst/>
                        </a:rPr>
                        <a:t>Daniel 5</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2384480327"/>
                  </a:ext>
                </a:extLst>
              </a:tr>
              <a:tr h="167694">
                <a:tc>
                  <a:txBody>
                    <a:bodyPr/>
                    <a:lstStyle/>
                    <a:p>
                      <a:pPr marL="0" algn="ctr" defTabSz="914400" rtl="0" eaLnBrk="1" fontAlgn="t" latinLnBrk="0" hangingPunct="1"/>
                      <a:r>
                        <a:rPr lang="en-US" sz="1600" b="1" kern="1200">
                          <a:solidFill>
                            <a:schemeClr val="tx1"/>
                          </a:solidFill>
                          <a:effectLst/>
                        </a:rPr>
                        <a:t>October 12</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a:solidFill>
                            <a:schemeClr val="tx1"/>
                          </a:solidFill>
                          <a:effectLst/>
                        </a:rPr>
                        <a:t>7</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a:effectLst/>
                        </a:rPr>
                        <a:t>Daniel 6</a:t>
                      </a:r>
                      <a:endParaRPr lang="en-US" sz="1600" b="0">
                        <a:effectLst/>
                        <a:latin typeface="Helvetica Neue"/>
                      </a:endParaRPr>
                    </a:p>
                  </a:txBody>
                  <a:tcPr marL="19050" marR="19050" marT="12700" marB="12700" anchor="ctr"/>
                </a:tc>
                <a:extLst>
                  <a:ext uri="{0D108BD9-81ED-4DB2-BD59-A6C34878D82A}">
                    <a16:rowId xmlns="" xmlns:a16="http://schemas.microsoft.com/office/drawing/2014/main" val="3903779146"/>
                  </a:ext>
                </a:extLst>
              </a:tr>
              <a:tr h="167694">
                <a:tc>
                  <a:txBody>
                    <a:bodyPr/>
                    <a:lstStyle/>
                    <a:p>
                      <a:pPr marL="0" algn="ctr" defTabSz="914400" rtl="0" eaLnBrk="1" fontAlgn="t" latinLnBrk="0" hangingPunct="1"/>
                      <a:r>
                        <a:rPr lang="en-US" sz="1600" b="1" kern="1200">
                          <a:solidFill>
                            <a:schemeClr val="tx1"/>
                          </a:solidFill>
                          <a:effectLst/>
                        </a:rPr>
                        <a:t>October 19</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a:solidFill>
                            <a:schemeClr val="tx1"/>
                          </a:solidFill>
                          <a:effectLst/>
                        </a:rPr>
                        <a:t>8</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a:effectLst/>
                        </a:rPr>
                        <a:t>Daniel 7</a:t>
                      </a:r>
                      <a:endParaRPr lang="en-US" sz="1600" b="0">
                        <a:effectLst/>
                        <a:latin typeface="Helvetica Neue"/>
                      </a:endParaRPr>
                    </a:p>
                  </a:txBody>
                  <a:tcPr marL="19050" marR="19050" marT="12700" marB="12700" anchor="ctr"/>
                </a:tc>
                <a:extLst>
                  <a:ext uri="{0D108BD9-81ED-4DB2-BD59-A6C34878D82A}">
                    <a16:rowId xmlns="" xmlns:a16="http://schemas.microsoft.com/office/drawing/2014/main" val="2643998766"/>
                  </a:ext>
                </a:extLst>
              </a:tr>
              <a:tr h="305127">
                <a:tc>
                  <a:txBody>
                    <a:bodyPr/>
                    <a:lstStyle/>
                    <a:p>
                      <a:pPr marL="0" algn="ctr" defTabSz="914400" rtl="0" eaLnBrk="1" fontAlgn="t" latinLnBrk="0" hangingPunct="1"/>
                      <a:r>
                        <a:rPr lang="en-US" sz="1600" b="1" kern="1200">
                          <a:solidFill>
                            <a:schemeClr val="tx1"/>
                          </a:solidFill>
                          <a:effectLst/>
                        </a:rPr>
                        <a:t>October 26</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dirty="0">
                          <a:solidFill>
                            <a:schemeClr val="tx1"/>
                          </a:solidFill>
                          <a:effectLst/>
                        </a:rPr>
                        <a:t>9</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smtClean="0">
                          <a:effectLst/>
                        </a:rPr>
                        <a:t>Daniel 8</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2762915819"/>
                  </a:ext>
                </a:extLst>
              </a:tr>
              <a:tr h="305127">
                <a:tc>
                  <a:txBody>
                    <a:bodyPr/>
                    <a:lstStyle/>
                    <a:p>
                      <a:pPr marL="0" algn="ctr" defTabSz="914400" rtl="0" eaLnBrk="1" fontAlgn="t" latinLnBrk="0" hangingPunct="1"/>
                      <a:r>
                        <a:rPr lang="en-US" sz="1600" b="1" kern="1200">
                          <a:solidFill>
                            <a:schemeClr val="tx1"/>
                          </a:solidFill>
                          <a:effectLst/>
                        </a:rPr>
                        <a:t>November 2</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a:solidFill>
                            <a:schemeClr val="tx1"/>
                          </a:solidFill>
                          <a:effectLst/>
                        </a:rPr>
                        <a:t>10</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a:effectLst/>
                        </a:rPr>
                        <a:t>Daniel </a:t>
                      </a:r>
                      <a:r>
                        <a:rPr lang="en-US" sz="1600" b="0" dirty="0" smtClean="0">
                          <a:effectLst/>
                        </a:rPr>
                        <a:t>8-9</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1996117820"/>
                  </a:ext>
                </a:extLst>
              </a:tr>
              <a:tr h="305127">
                <a:tc>
                  <a:txBody>
                    <a:bodyPr/>
                    <a:lstStyle/>
                    <a:p>
                      <a:pPr marL="0" algn="ctr" defTabSz="914400" rtl="0" eaLnBrk="1" fontAlgn="t" latinLnBrk="0" hangingPunct="1"/>
                      <a:r>
                        <a:rPr lang="en-US" sz="1600" b="1" kern="1200">
                          <a:solidFill>
                            <a:schemeClr val="tx1"/>
                          </a:solidFill>
                          <a:effectLst/>
                        </a:rPr>
                        <a:t>November 9</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dirty="0">
                          <a:solidFill>
                            <a:schemeClr val="tx1"/>
                          </a:solidFill>
                          <a:effectLst/>
                        </a:rPr>
                        <a:t>11</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a:effectLst/>
                        </a:rPr>
                        <a:t>Daniel 9-10</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2306357950"/>
                  </a:ext>
                </a:extLst>
              </a:tr>
              <a:tr h="305127">
                <a:tc>
                  <a:txBody>
                    <a:bodyPr/>
                    <a:lstStyle/>
                    <a:p>
                      <a:pPr marL="0" algn="ctr" defTabSz="914400" rtl="0" eaLnBrk="1" fontAlgn="t" latinLnBrk="0" hangingPunct="1"/>
                      <a:r>
                        <a:rPr lang="en-US" sz="1600" b="1" kern="1200" dirty="0">
                          <a:solidFill>
                            <a:schemeClr val="tx1"/>
                          </a:solidFill>
                          <a:effectLst/>
                        </a:rPr>
                        <a:t>November 16</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a:solidFill>
                            <a:schemeClr val="tx1"/>
                          </a:solidFill>
                          <a:effectLst/>
                        </a:rPr>
                        <a:t>12</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a:effectLst/>
                        </a:rPr>
                        <a:t>Daniel </a:t>
                      </a:r>
                      <a:r>
                        <a:rPr lang="en-US" sz="1600" b="0" dirty="0" smtClean="0">
                          <a:effectLst/>
                        </a:rPr>
                        <a:t>10-11</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4277883613"/>
                  </a:ext>
                </a:extLst>
              </a:tr>
              <a:tr h="305127">
                <a:tc>
                  <a:txBody>
                    <a:bodyPr/>
                    <a:lstStyle/>
                    <a:p>
                      <a:pPr marL="0" algn="ctr" defTabSz="914400" rtl="0" eaLnBrk="1" fontAlgn="t" latinLnBrk="0" hangingPunct="1"/>
                      <a:r>
                        <a:rPr lang="en-US" sz="1600" b="1" kern="1200">
                          <a:solidFill>
                            <a:schemeClr val="tx1"/>
                          </a:solidFill>
                          <a:effectLst/>
                        </a:rPr>
                        <a:t>November 23</a:t>
                      </a:r>
                      <a:endParaRPr lang="en-US" sz="1600" b="1" kern="120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a:effectLst/>
                        </a:rPr>
                        <a:t>No Class</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1521973040"/>
                  </a:ext>
                </a:extLst>
              </a:tr>
              <a:tr h="305127">
                <a:tc>
                  <a:txBody>
                    <a:bodyPr/>
                    <a:lstStyle/>
                    <a:p>
                      <a:pPr marL="0" algn="ctr" defTabSz="914400" rtl="0" eaLnBrk="1" fontAlgn="t" latinLnBrk="0" hangingPunct="1"/>
                      <a:r>
                        <a:rPr lang="en-US" sz="1600" b="1" kern="1200" dirty="0">
                          <a:solidFill>
                            <a:schemeClr val="tx1"/>
                          </a:solidFill>
                          <a:effectLst/>
                        </a:rPr>
                        <a:t>November 30</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marL="0" algn="ctr" defTabSz="914400" rtl="0" eaLnBrk="1" fontAlgn="t" latinLnBrk="0" hangingPunct="1"/>
                      <a:r>
                        <a:rPr lang="en-US" sz="1600" b="1" kern="1200" dirty="0">
                          <a:solidFill>
                            <a:schemeClr val="tx1"/>
                          </a:solidFill>
                          <a:effectLst/>
                        </a:rPr>
                        <a:t>13</a:t>
                      </a:r>
                      <a:endParaRPr lang="en-US" sz="1600" b="1" kern="1200" dirty="0">
                        <a:solidFill>
                          <a:schemeClr val="tx1"/>
                        </a:solidFill>
                        <a:effectLst/>
                        <a:latin typeface="Helvetica Neue"/>
                        <a:ea typeface="+mn-ea"/>
                        <a:cs typeface="+mn-cs"/>
                      </a:endParaRPr>
                    </a:p>
                  </a:txBody>
                  <a:tcPr marL="19050" marR="19050" marT="12700" marB="12700" anchor="ctr"/>
                </a:tc>
                <a:tc>
                  <a:txBody>
                    <a:bodyPr/>
                    <a:lstStyle/>
                    <a:p>
                      <a:pPr algn="ctr" rtl="0" fontAlgn="t"/>
                      <a:r>
                        <a:rPr lang="en-US" sz="1600" b="0" dirty="0">
                          <a:effectLst/>
                        </a:rPr>
                        <a:t>Daniel 11-12</a:t>
                      </a:r>
                      <a:endParaRPr lang="en-US" sz="1600" b="0" dirty="0">
                        <a:effectLst/>
                        <a:latin typeface="Helvetica Neue"/>
                      </a:endParaRPr>
                    </a:p>
                  </a:txBody>
                  <a:tcPr marL="19050" marR="19050" marT="12700" marB="12700" anchor="ctr"/>
                </a:tc>
                <a:extLst>
                  <a:ext uri="{0D108BD9-81ED-4DB2-BD59-A6C34878D82A}">
                    <a16:rowId xmlns="" xmlns:a16="http://schemas.microsoft.com/office/drawing/2014/main" val="698155785"/>
                  </a:ext>
                </a:extLst>
              </a:tr>
            </a:tbl>
          </a:graphicData>
        </a:graphic>
      </p:graphicFrame>
      <p:sp>
        <p:nvSpPr>
          <p:cNvPr id="3" name="Left Arrow 2"/>
          <p:cNvSpPr/>
          <p:nvPr/>
        </p:nvSpPr>
        <p:spPr>
          <a:xfrm>
            <a:off x="6993919" y="5375213"/>
            <a:ext cx="1248032" cy="3830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5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1772" y="2748394"/>
            <a:ext cx="3525926" cy="69619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thelas" charset="0"/>
                <a:ea typeface="Athelas" charset="0"/>
                <a:cs typeface="Athelas" charset="0"/>
              </a:rPr>
              <a:t>Ch. 1-6: Story</a:t>
            </a:r>
          </a:p>
        </p:txBody>
      </p:sp>
      <p:sp>
        <p:nvSpPr>
          <p:cNvPr id="7" name="Rectangle 6"/>
          <p:cNvSpPr/>
          <p:nvPr/>
        </p:nvSpPr>
        <p:spPr>
          <a:xfrm>
            <a:off x="5280377" y="2748395"/>
            <a:ext cx="3525926" cy="696191"/>
          </a:xfrm>
          <a:prstGeom prst="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thelas" charset="0"/>
                <a:ea typeface="Athelas" charset="0"/>
                <a:cs typeface="Athelas" charset="0"/>
              </a:rPr>
              <a:t>Ch. 7-12: Vision</a:t>
            </a:r>
          </a:p>
        </p:txBody>
      </p:sp>
      <p:sp>
        <p:nvSpPr>
          <p:cNvPr id="8" name="Rectangle 7"/>
          <p:cNvSpPr/>
          <p:nvPr/>
        </p:nvSpPr>
        <p:spPr>
          <a:xfrm>
            <a:off x="1637448" y="3600450"/>
            <a:ext cx="1413187" cy="9871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thelas" charset="0"/>
                <a:ea typeface="Athelas" charset="0"/>
                <a:cs typeface="Athelas" charset="0"/>
              </a:rPr>
              <a:t>Ch. 1 Hebrew</a:t>
            </a:r>
          </a:p>
        </p:txBody>
      </p:sp>
      <p:sp>
        <p:nvSpPr>
          <p:cNvPr id="9" name="Rectangle 8"/>
          <p:cNvSpPr/>
          <p:nvPr/>
        </p:nvSpPr>
        <p:spPr>
          <a:xfrm>
            <a:off x="3170173" y="3600447"/>
            <a:ext cx="2802899" cy="98713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Athelas" charset="0"/>
                <a:ea typeface="Athelas" charset="0"/>
                <a:cs typeface="Athelas" charset="0"/>
              </a:rPr>
              <a:t>Ch. 2-7</a:t>
            </a:r>
          </a:p>
          <a:p>
            <a:pPr algn="ctr"/>
            <a:r>
              <a:rPr lang="en-US" sz="3000" dirty="0">
                <a:solidFill>
                  <a:schemeClr val="tx1"/>
                </a:solidFill>
                <a:latin typeface="Athelas" charset="0"/>
                <a:ea typeface="Athelas" charset="0"/>
                <a:cs typeface="Athelas" charset="0"/>
              </a:rPr>
              <a:t>Aramaic</a:t>
            </a:r>
          </a:p>
        </p:txBody>
      </p:sp>
      <p:sp>
        <p:nvSpPr>
          <p:cNvPr id="10" name="Rectangle 9"/>
          <p:cNvSpPr/>
          <p:nvPr/>
        </p:nvSpPr>
        <p:spPr>
          <a:xfrm>
            <a:off x="6092609" y="3600450"/>
            <a:ext cx="2713694" cy="987137"/>
          </a:xfrm>
          <a:prstGeom prst="rect">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Athelas" charset="0"/>
                <a:ea typeface="Athelas" charset="0"/>
                <a:cs typeface="Athelas" charset="0"/>
              </a:rPr>
              <a:t>Ch. 8-12</a:t>
            </a:r>
          </a:p>
          <a:p>
            <a:pPr algn="ctr"/>
            <a:r>
              <a:rPr lang="en-US" sz="3000" dirty="0">
                <a:solidFill>
                  <a:schemeClr val="tx1"/>
                </a:solidFill>
                <a:latin typeface="Athelas" charset="0"/>
                <a:ea typeface="Athelas" charset="0"/>
                <a:cs typeface="Athelas" charset="0"/>
              </a:rPr>
              <a:t>Hebrew</a:t>
            </a:r>
          </a:p>
        </p:txBody>
      </p:sp>
      <p:sp>
        <p:nvSpPr>
          <p:cNvPr id="11" name="Rectangle 10"/>
          <p:cNvSpPr/>
          <p:nvPr/>
        </p:nvSpPr>
        <p:spPr>
          <a:xfrm>
            <a:off x="3170173" y="4743450"/>
            <a:ext cx="2802899" cy="98713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latin typeface="Athelas" charset="0"/>
                <a:ea typeface="Athelas" charset="0"/>
                <a:cs typeface="Athelas" charset="0"/>
              </a:rPr>
              <a:t>God rules in the kingdoms of man.</a:t>
            </a:r>
          </a:p>
        </p:txBody>
      </p:sp>
      <p:sp>
        <p:nvSpPr>
          <p:cNvPr id="12" name="Rectangle 11"/>
          <p:cNvSpPr/>
          <p:nvPr/>
        </p:nvSpPr>
        <p:spPr>
          <a:xfrm>
            <a:off x="6092609" y="4743450"/>
            <a:ext cx="2713694" cy="987137"/>
          </a:xfrm>
          <a:prstGeom prst="rect">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thelas" charset="0"/>
                <a:ea typeface="Athelas" charset="0"/>
                <a:cs typeface="Athelas" charset="0"/>
              </a:rPr>
              <a:t>God preserves His sacred people.</a:t>
            </a:r>
          </a:p>
        </p:txBody>
      </p:sp>
      <p:sp>
        <p:nvSpPr>
          <p:cNvPr id="13" name="Rectangle 12"/>
          <p:cNvSpPr/>
          <p:nvPr/>
        </p:nvSpPr>
        <p:spPr>
          <a:xfrm>
            <a:off x="1637448" y="4743450"/>
            <a:ext cx="1413187" cy="9871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thelas" charset="0"/>
                <a:ea typeface="Athelas" charset="0"/>
                <a:cs typeface="Athelas" charset="0"/>
              </a:rPr>
              <a:t>Prologue</a:t>
            </a:r>
          </a:p>
        </p:txBody>
      </p:sp>
      <p:sp>
        <p:nvSpPr>
          <p:cNvPr id="14" name="Rectangle 13"/>
          <p:cNvSpPr/>
          <p:nvPr/>
        </p:nvSpPr>
        <p:spPr>
          <a:xfrm>
            <a:off x="151474" y="2769177"/>
            <a:ext cx="1438331" cy="50914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latin typeface="Athelas" charset="0"/>
                <a:ea typeface="Athelas" charset="0"/>
                <a:cs typeface="Athelas" charset="0"/>
              </a:rPr>
              <a:t>Style:</a:t>
            </a:r>
          </a:p>
        </p:txBody>
      </p:sp>
      <p:sp>
        <p:nvSpPr>
          <p:cNvPr id="15" name="Rectangle 14"/>
          <p:cNvSpPr/>
          <p:nvPr/>
        </p:nvSpPr>
        <p:spPr>
          <a:xfrm>
            <a:off x="0" y="3766703"/>
            <a:ext cx="1589805" cy="50914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latin typeface="Athelas" charset="0"/>
                <a:ea typeface="Athelas" charset="0"/>
                <a:cs typeface="Athelas" charset="0"/>
              </a:rPr>
              <a:t>Language:</a:t>
            </a:r>
          </a:p>
        </p:txBody>
      </p:sp>
      <p:sp>
        <p:nvSpPr>
          <p:cNvPr id="16" name="Rectangle 15"/>
          <p:cNvSpPr/>
          <p:nvPr/>
        </p:nvSpPr>
        <p:spPr>
          <a:xfrm>
            <a:off x="151474" y="4909706"/>
            <a:ext cx="1438331" cy="50914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latin typeface="Athelas" charset="0"/>
                <a:ea typeface="Athelas" charset="0"/>
                <a:cs typeface="Athelas" charset="0"/>
              </a:rPr>
              <a:t>Theme:</a:t>
            </a:r>
          </a:p>
        </p:txBody>
      </p:sp>
      <p:sp>
        <p:nvSpPr>
          <p:cNvPr id="2" name="Title 1"/>
          <p:cNvSpPr>
            <a:spLocks noGrp="1"/>
          </p:cNvSpPr>
          <p:nvPr>
            <p:ph type="title"/>
          </p:nvPr>
        </p:nvSpPr>
        <p:spPr/>
        <p:txBody>
          <a:bodyPr/>
          <a:lstStyle/>
          <a:p>
            <a:r>
              <a:rPr lang="en-US" dirty="0" smtClean="0"/>
              <a:t>The Book of Daniel</a:t>
            </a:r>
            <a:endParaRPr lang="en-US" dirty="0"/>
          </a:p>
        </p:txBody>
      </p:sp>
    </p:spTree>
    <p:extLst>
      <p:ext uri="{BB962C8B-B14F-4D97-AF65-F5344CB8AC3E}">
        <p14:creationId xmlns:p14="http://schemas.microsoft.com/office/powerpoint/2010/main" val="35257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Google Shape;269;p6">
            <a:extLst>
              <a:ext uri="{FF2B5EF4-FFF2-40B4-BE49-F238E27FC236}">
                <a16:creationId xmlns:a16="http://schemas.microsoft.com/office/drawing/2014/main" xmlns="" id="{6EDA5AF2-AFCE-41DC-865E-A0A50062A255}"/>
              </a:ext>
            </a:extLst>
          </p:cNvPr>
          <p:cNvSpPr/>
          <p:nvPr/>
        </p:nvSpPr>
        <p:spPr>
          <a:xfrm>
            <a:off x="1089322" y="752475"/>
            <a:ext cx="7164533" cy="1049482"/>
          </a:xfrm>
          <a:prstGeom prst="rect">
            <a:avLst/>
          </a:prstGeom>
          <a:noFill/>
          <a:ln w="5715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smtClean="0">
                <a:solidFill>
                  <a:schemeClr val="lt1"/>
                </a:solidFill>
              </a:rPr>
              <a:t>When are we in Daniel </a:t>
            </a:r>
            <a:r>
              <a:rPr lang="en-US" sz="3600" dirty="0" smtClean="0">
                <a:solidFill>
                  <a:schemeClr val="lt1"/>
                </a:solidFill>
              </a:rPr>
              <a:t>10-12?</a:t>
            </a:r>
            <a:endParaRPr dirty="0"/>
          </a:p>
        </p:txBody>
      </p:sp>
      <p:pic>
        <p:nvPicPr>
          <p:cNvPr id="1026" name="Picture 2">
            <a:extLst>
              <a:ext uri="{FF2B5EF4-FFF2-40B4-BE49-F238E27FC236}">
                <a16:creationId xmlns:a16="http://schemas.microsoft.com/office/drawing/2014/main" xmlns="" id="{18C270A6-0D97-4097-941D-7B6BDABB87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84" t="5035" r="13235" b="-5035"/>
          <a:stretch/>
        </p:blipFill>
        <p:spPr bwMode="auto">
          <a:xfrm>
            <a:off x="0" y="2531392"/>
            <a:ext cx="9143999" cy="3098846"/>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Arrow: Straight with solid fill">
            <a:extLst>
              <a:ext uri="{FF2B5EF4-FFF2-40B4-BE49-F238E27FC236}">
                <a16:creationId xmlns:a16="http://schemas.microsoft.com/office/drawing/2014/main" xmlns="" id="{F35DB86D-7C0C-4B0C-85C7-17B9C48CCC62}"/>
              </a:ext>
            </a:extLst>
          </p:cNvPr>
          <p:cNvPicPr>
            <a:picLocks noChangeAspect="1"/>
          </p:cNvPicPr>
          <p:nvPr/>
        </p:nvPicPr>
        <p:blipFill>
          <a:blip r:embed="rId4">
            <a:extLst>
              <a:ext uri="{96DAC541-7B7A-43D3-8B79-37D633B846F1}">
                <asvg:svgBlip xmlns:asvg="http://schemas.microsoft.com/office/drawing/2016/SVG/main" xmlns="" r:embed="rId10"/>
              </a:ext>
            </a:extLst>
          </a:blip>
          <a:stretch>
            <a:fillRect/>
          </a:stretch>
        </p:blipFill>
        <p:spPr>
          <a:xfrm rot="18371238">
            <a:off x="7071325" y="2376768"/>
            <a:ext cx="1784864" cy="1365900"/>
          </a:xfrm>
          <a:prstGeom prst="rect">
            <a:avLst/>
          </a:prstGeom>
        </p:spPr>
      </p:pic>
    </p:spTree>
    <p:extLst>
      <p:ext uri="{BB962C8B-B14F-4D97-AF65-F5344CB8AC3E}">
        <p14:creationId xmlns:p14="http://schemas.microsoft.com/office/powerpoint/2010/main" val="54865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970" y="729388"/>
            <a:ext cx="6745792" cy="709865"/>
          </a:xfrm>
        </p:spPr>
        <p:txBody>
          <a:bodyPr/>
          <a:lstStyle/>
          <a:p>
            <a:r>
              <a:rPr lang="en-US" dirty="0" smtClean="0"/>
              <a:t>Daniel 10 </a:t>
            </a:r>
            <a:r>
              <a:rPr lang="mr-IN" dirty="0" smtClean="0"/>
              <a:t>–</a:t>
            </a:r>
            <a:r>
              <a:rPr lang="en-US" dirty="0" smtClean="0"/>
              <a:t> The Final Vision</a:t>
            </a:r>
            <a:endParaRPr lang="en-US" dirty="0"/>
          </a:p>
        </p:txBody>
      </p:sp>
      <p:sp>
        <p:nvSpPr>
          <p:cNvPr id="5" name="Content Placeholder 4"/>
          <p:cNvSpPr>
            <a:spLocks noGrp="1"/>
          </p:cNvSpPr>
          <p:nvPr>
            <p:ph idx="1"/>
          </p:nvPr>
        </p:nvSpPr>
        <p:spPr>
          <a:xfrm>
            <a:off x="506625" y="1569308"/>
            <a:ext cx="8138160" cy="4782066"/>
          </a:xfrm>
          <a:solidFill>
            <a:schemeClr val="bg1"/>
          </a:solidFill>
        </p:spPr>
        <p:txBody>
          <a:bodyPr anchor="ctr">
            <a:normAutofit/>
          </a:bodyPr>
          <a:lstStyle/>
          <a:p>
            <a:pPr>
              <a:spcBef>
                <a:spcPts val="0"/>
              </a:spcBef>
              <a:spcAft>
                <a:spcPts val="1200"/>
              </a:spcAft>
            </a:pPr>
            <a:r>
              <a:rPr lang="en-US" sz="2800" dirty="0"/>
              <a:t>W</a:t>
            </a:r>
            <a:r>
              <a:rPr lang="en-US" sz="2800" dirty="0" smtClean="0"/>
              <a:t>ord of great conflict, Daniel mourns (1-3)</a:t>
            </a:r>
          </a:p>
          <a:p>
            <a:pPr>
              <a:spcBef>
                <a:spcPts val="0"/>
              </a:spcBef>
              <a:spcAft>
                <a:spcPts val="1200"/>
              </a:spcAft>
            </a:pPr>
            <a:r>
              <a:rPr lang="en-US" sz="2800" dirty="0" smtClean="0"/>
              <a:t>A terrifying angelic messenger (4-9,15-17)</a:t>
            </a:r>
          </a:p>
          <a:p>
            <a:pPr>
              <a:spcBef>
                <a:spcPts val="0"/>
              </a:spcBef>
              <a:spcAft>
                <a:spcPts val="1200"/>
              </a:spcAft>
            </a:pPr>
            <a:r>
              <a:rPr lang="en-US" sz="2800" dirty="0" smtClean="0"/>
              <a:t>Response to Daniel’s prayer (10-12</a:t>
            </a:r>
            <a:r>
              <a:rPr lang="en-US" sz="2800" dirty="0" smtClean="0"/>
              <a:t>)</a:t>
            </a:r>
          </a:p>
          <a:p>
            <a:pPr>
              <a:spcBef>
                <a:spcPts val="0"/>
              </a:spcBef>
              <a:spcAft>
                <a:spcPts val="1200"/>
              </a:spcAft>
            </a:pPr>
            <a:r>
              <a:rPr lang="en-US" sz="2800" dirty="0"/>
              <a:t>Unseen spiritual warfare (13,18-21</a:t>
            </a:r>
            <a:r>
              <a:rPr lang="en-US" sz="2800" dirty="0" smtClean="0"/>
              <a:t>)</a:t>
            </a:r>
            <a:endParaRPr lang="en-US" sz="2800" dirty="0" smtClean="0"/>
          </a:p>
          <a:p>
            <a:pPr>
              <a:spcBef>
                <a:spcPts val="0"/>
              </a:spcBef>
              <a:spcAft>
                <a:spcPts val="1200"/>
              </a:spcAft>
            </a:pPr>
            <a:r>
              <a:rPr lang="en-US" sz="2800" dirty="0" smtClean="0"/>
              <a:t>Vision about God’s people (14)</a:t>
            </a:r>
          </a:p>
          <a:p>
            <a:pPr>
              <a:spcBef>
                <a:spcPts val="0"/>
              </a:spcBef>
              <a:spcAft>
                <a:spcPts val="1200"/>
              </a:spcAft>
            </a:pPr>
            <a:r>
              <a:rPr lang="en-US" sz="2800" dirty="0" smtClean="0"/>
              <a:t>”Latter days”, “days yet to come” (14)</a:t>
            </a:r>
          </a:p>
          <a:p>
            <a:pPr>
              <a:spcBef>
                <a:spcPts val="0"/>
              </a:spcBef>
              <a:spcAft>
                <a:spcPts val="1200"/>
              </a:spcAft>
            </a:pPr>
            <a:r>
              <a:rPr lang="en-US" sz="2800" dirty="0" smtClean="0"/>
              <a:t>Something </a:t>
            </a:r>
            <a:r>
              <a:rPr lang="en-US" sz="2800" dirty="0" smtClean="0"/>
              <a:t>to do with Persia, Greece (20)</a:t>
            </a:r>
          </a:p>
          <a:p>
            <a:pPr>
              <a:spcBef>
                <a:spcPts val="0"/>
              </a:spcBef>
              <a:spcAft>
                <a:spcPts val="1200"/>
              </a:spcAft>
            </a:pPr>
            <a:endParaRPr lang="en-US" sz="2800" dirty="0" smtClean="0"/>
          </a:p>
        </p:txBody>
      </p:sp>
      <p:sp>
        <p:nvSpPr>
          <p:cNvPr id="8" name="Rectangle 7"/>
          <p:cNvSpPr/>
          <p:nvPr/>
        </p:nvSpPr>
        <p:spPr>
          <a:xfrm>
            <a:off x="506625" y="5858039"/>
            <a:ext cx="8130745" cy="623390"/>
          </a:xfrm>
          <a:prstGeom prst="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Details given in chapters 11 &amp; 12</a:t>
            </a:r>
            <a:endParaRPr lang="en-US" sz="2800" dirty="0">
              <a:solidFill>
                <a:schemeClr val="tx1"/>
              </a:solidFill>
              <a:ea typeface="Athelas" charset="0"/>
              <a:cs typeface="Athelas" charset="0"/>
            </a:endParaRPr>
          </a:p>
        </p:txBody>
      </p:sp>
    </p:spTree>
    <p:extLst>
      <p:ext uri="{BB962C8B-B14F-4D97-AF65-F5344CB8AC3E}">
        <p14:creationId xmlns:p14="http://schemas.microsoft.com/office/powerpoint/2010/main" val="154653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970" y="630532"/>
            <a:ext cx="6745792" cy="709865"/>
          </a:xfrm>
        </p:spPr>
        <p:txBody>
          <a:bodyPr/>
          <a:lstStyle/>
          <a:p>
            <a:r>
              <a:rPr lang="en-US" dirty="0" smtClean="0"/>
              <a:t>What is going on in Daniel 11-12?</a:t>
            </a:r>
            <a:endParaRPr lang="en-US" dirty="0"/>
          </a:p>
        </p:txBody>
      </p:sp>
      <p:sp>
        <p:nvSpPr>
          <p:cNvPr id="5" name="Content Placeholder 4"/>
          <p:cNvSpPr>
            <a:spLocks noGrp="1"/>
          </p:cNvSpPr>
          <p:nvPr>
            <p:ph idx="1"/>
          </p:nvPr>
        </p:nvSpPr>
        <p:spPr>
          <a:xfrm>
            <a:off x="506627" y="1439253"/>
            <a:ext cx="8167816" cy="4875049"/>
          </a:xfrm>
          <a:solidFill>
            <a:schemeClr val="bg1"/>
          </a:solidFill>
        </p:spPr>
        <p:txBody>
          <a:bodyPr>
            <a:normAutofit/>
          </a:bodyPr>
          <a:lstStyle/>
          <a:p>
            <a:pPr marL="463550" indent="-463550">
              <a:spcBef>
                <a:spcPts val="1200"/>
              </a:spcBef>
            </a:pPr>
            <a:r>
              <a:rPr lang="en-US" sz="2800" dirty="0" smtClean="0"/>
              <a:t>Confusing and unfamiliar</a:t>
            </a:r>
            <a:r>
              <a:rPr lang="mr-IN" sz="2800" dirty="0" smtClean="0"/>
              <a:t>…</a:t>
            </a:r>
            <a:endParaRPr lang="en-US" sz="2800" dirty="0" smtClean="0"/>
          </a:p>
          <a:p>
            <a:pPr marL="463550" indent="-463550">
              <a:spcBef>
                <a:spcPts val="1200"/>
              </a:spcBef>
            </a:pPr>
            <a:r>
              <a:rPr lang="en-US" sz="2800" dirty="0" smtClean="0"/>
              <a:t>Yet the most detailed predictive prophecy in the Old Testament.</a:t>
            </a:r>
          </a:p>
          <a:p>
            <a:pPr marL="463550" indent="-463550">
              <a:spcBef>
                <a:spcPts val="1200"/>
              </a:spcBef>
            </a:pPr>
            <a:r>
              <a:rPr lang="en-US" sz="2800" dirty="0" smtClean="0"/>
              <a:t>Overviews the next 400 years of Jewish history</a:t>
            </a:r>
            <a:r>
              <a:rPr lang="en-US" sz="2800" dirty="0"/>
              <a:t> </a:t>
            </a:r>
            <a:r>
              <a:rPr lang="en-US" sz="2800" dirty="0" smtClean="0"/>
              <a:t>(539 </a:t>
            </a:r>
            <a:r>
              <a:rPr lang="mr-IN" sz="2800" dirty="0" smtClean="0"/>
              <a:t>–</a:t>
            </a:r>
            <a:r>
              <a:rPr lang="en-US" sz="2800" dirty="0" smtClean="0"/>
              <a:t> 167 BC) </a:t>
            </a:r>
            <a:r>
              <a:rPr lang="mr-IN" sz="2800" dirty="0" smtClean="0"/>
              <a:t>…</a:t>
            </a:r>
            <a:endParaRPr lang="en-US" sz="2800" dirty="0" smtClean="0"/>
          </a:p>
          <a:p>
            <a:pPr marL="463550" indent="-463550">
              <a:spcBef>
                <a:spcPts val="1200"/>
              </a:spcBef>
            </a:pPr>
            <a:r>
              <a:rPr lang="en-US" sz="2800" dirty="0" smtClean="0"/>
              <a:t>So accurately that many skeptics claim this was written after the fact (say 160s BC).</a:t>
            </a:r>
            <a:endParaRPr lang="en-US" sz="2800" dirty="0" smtClean="0"/>
          </a:p>
        </p:txBody>
      </p:sp>
      <p:sp>
        <p:nvSpPr>
          <p:cNvPr id="7" name="Rectangle 6"/>
          <p:cNvSpPr/>
          <p:nvPr/>
        </p:nvSpPr>
        <p:spPr>
          <a:xfrm>
            <a:off x="985451" y="5096854"/>
            <a:ext cx="7210167" cy="1427514"/>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Manuscripts of the Book of Daniel found among the Dead Sea Scrolls (</a:t>
            </a:r>
            <a:r>
              <a:rPr lang="en-US" sz="2400" dirty="0" smtClean="0">
                <a:solidFill>
                  <a:schemeClr val="tx1"/>
                </a:solidFill>
              </a:rPr>
              <a:t>dated 120 B.C.) </a:t>
            </a:r>
            <a:r>
              <a:rPr lang="en-US" sz="2400" dirty="0" smtClean="0">
                <a:solidFill>
                  <a:schemeClr val="tx1"/>
                </a:solidFill>
              </a:rPr>
              <a:t>point to the book being </a:t>
            </a:r>
            <a:r>
              <a:rPr lang="en-US" sz="2400" smtClean="0">
                <a:solidFill>
                  <a:schemeClr val="tx1"/>
                </a:solidFill>
              </a:rPr>
              <a:t>written much earlier.</a:t>
            </a:r>
            <a:endParaRPr lang="en-US" sz="2400" i="1" dirty="0">
              <a:solidFill>
                <a:schemeClr val="tx1"/>
              </a:solidFill>
              <a:ea typeface="Athelas" charset="0"/>
              <a:cs typeface="Athelas" charset="0"/>
            </a:endParaRPr>
          </a:p>
        </p:txBody>
      </p:sp>
    </p:spTree>
    <p:extLst>
      <p:ext uri="{BB962C8B-B14F-4D97-AF65-F5344CB8AC3E}">
        <p14:creationId xmlns:p14="http://schemas.microsoft.com/office/powerpoint/2010/main" val="96593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970" y="630531"/>
            <a:ext cx="6745792" cy="709865"/>
          </a:xfrm>
        </p:spPr>
        <p:txBody>
          <a:bodyPr/>
          <a:lstStyle/>
          <a:p>
            <a:r>
              <a:rPr lang="en-US" dirty="0" smtClean="0"/>
              <a:t>Daniel </a:t>
            </a:r>
            <a:r>
              <a:rPr lang="en-US" dirty="0" smtClean="0"/>
              <a:t>11 - Overview</a:t>
            </a:r>
            <a:endParaRPr lang="en-US" dirty="0"/>
          </a:p>
        </p:txBody>
      </p:sp>
      <p:sp>
        <p:nvSpPr>
          <p:cNvPr id="5" name="Content Placeholder 4"/>
          <p:cNvSpPr>
            <a:spLocks noGrp="1"/>
          </p:cNvSpPr>
          <p:nvPr>
            <p:ph idx="1"/>
          </p:nvPr>
        </p:nvSpPr>
        <p:spPr>
          <a:xfrm>
            <a:off x="494270" y="1414538"/>
            <a:ext cx="8155460" cy="5258111"/>
          </a:xfrm>
          <a:solidFill>
            <a:srgbClr val="FFFFFF"/>
          </a:solidFill>
        </p:spPr>
        <p:txBody>
          <a:bodyPr>
            <a:normAutofit fontScale="92500" lnSpcReduction="10000"/>
          </a:bodyPr>
          <a:lstStyle/>
          <a:p>
            <a:pPr>
              <a:lnSpc>
                <a:spcPct val="110000"/>
              </a:lnSpc>
              <a:spcBef>
                <a:spcPts val="0"/>
              </a:spcBef>
              <a:spcAft>
                <a:spcPts val="600"/>
              </a:spcAft>
            </a:pPr>
            <a:r>
              <a:rPr lang="en-US" sz="3000" b="1" dirty="0" smtClean="0"/>
              <a:t>11:2-4</a:t>
            </a:r>
            <a:r>
              <a:rPr lang="en-US" sz="3000" dirty="0" smtClean="0"/>
              <a:t> </a:t>
            </a:r>
            <a:r>
              <a:rPr lang="mr-IN" sz="3000" dirty="0" smtClean="0"/>
              <a:t>–</a:t>
            </a:r>
            <a:r>
              <a:rPr lang="en-US" sz="3000" dirty="0" smtClean="0"/>
              <a:t> Rest of Persian Empire to the rise/fall of Alexander the Great</a:t>
            </a:r>
          </a:p>
          <a:p>
            <a:pPr lvl="1">
              <a:lnSpc>
                <a:spcPct val="110000"/>
              </a:lnSpc>
              <a:spcBef>
                <a:spcPts val="0"/>
              </a:spcBef>
              <a:spcAft>
                <a:spcPts val="600"/>
              </a:spcAft>
            </a:pPr>
            <a:r>
              <a:rPr lang="en-US" sz="2600" dirty="0" smtClean="0"/>
              <a:t>From 539 BC to 323 BC</a:t>
            </a:r>
          </a:p>
          <a:p>
            <a:pPr lvl="1">
              <a:lnSpc>
                <a:spcPct val="110000"/>
              </a:lnSpc>
              <a:spcBef>
                <a:spcPts val="0"/>
              </a:spcBef>
              <a:spcAft>
                <a:spcPts val="1200"/>
              </a:spcAft>
            </a:pPr>
            <a:r>
              <a:rPr lang="en-US" sz="2600" dirty="0" smtClean="0"/>
              <a:t>4</a:t>
            </a:r>
            <a:r>
              <a:rPr lang="en-US" sz="2600" baseline="30000" dirty="0" smtClean="0"/>
              <a:t>th</a:t>
            </a:r>
            <a:r>
              <a:rPr lang="en-US" sz="2600" dirty="0" smtClean="0"/>
              <a:t> Persian king is Xerxes (Ahasuerus) from Esther</a:t>
            </a:r>
          </a:p>
          <a:p>
            <a:pPr>
              <a:lnSpc>
                <a:spcPct val="110000"/>
              </a:lnSpc>
              <a:spcBef>
                <a:spcPts val="0"/>
              </a:spcBef>
              <a:spcAft>
                <a:spcPts val="600"/>
              </a:spcAft>
            </a:pPr>
            <a:r>
              <a:rPr lang="en-US" sz="3000" b="1" dirty="0" smtClean="0"/>
              <a:t>11:5-20 </a:t>
            </a:r>
            <a:r>
              <a:rPr lang="mr-IN" sz="3000" dirty="0" smtClean="0"/>
              <a:t>–</a:t>
            </a:r>
            <a:r>
              <a:rPr lang="en-US" sz="3000" dirty="0" smtClean="0"/>
              <a:t> Regional Greek history from death of Alexander to Antiochus IV (c.175 BC)</a:t>
            </a:r>
          </a:p>
          <a:p>
            <a:pPr lvl="1">
              <a:lnSpc>
                <a:spcPct val="110000"/>
              </a:lnSpc>
              <a:spcBef>
                <a:spcPts val="0"/>
              </a:spcBef>
              <a:spcAft>
                <a:spcPts val="600"/>
              </a:spcAft>
            </a:pPr>
            <a:r>
              <a:rPr lang="en-US" sz="2600" dirty="0" smtClean="0"/>
              <a:t>King of the North = Seleucid ruler (Syria)</a:t>
            </a:r>
          </a:p>
          <a:p>
            <a:pPr lvl="1">
              <a:lnSpc>
                <a:spcPct val="110000"/>
              </a:lnSpc>
              <a:spcBef>
                <a:spcPts val="0"/>
              </a:spcBef>
              <a:spcAft>
                <a:spcPts val="1200"/>
              </a:spcAft>
            </a:pPr>
            <a:r>
              <a:rPr lang="en-US" sz="2600" dirty="0" smtClean="0"/>
              <a:t>King of the South </a:t>
            </a:r>
            <a:r>
              <a:rPr lang="en-US" sz="2600" dirty="0"/>
              <a:t>= Ptolemy ruler (Egypt</a:t>
            </a:r>
            <a:r>
              <a:rPr lang="en-US" sz="2600" dirty="0" smtClean="0"/>
              <a:t>)</a:t>
            </a:r>
          </a:p>
          <a:p>
            <a:pPr>
              <a:lnSpc>
                <a:spcPct val="110000"/>
              </a:lnSpc>
              <a:spcBef>
                <a:spcPts val="0"/>
              </a:spcBef>
              <a:spcAft>
                <a:spcPts val="600"/>
              </a:spcAft>
            </a:pPr>
            <a:r>
              <a:rPr lang="en-US" sz="3000" b="1" dirty="0" smtClean="0"/>
              <a:t>11:21-35</a:t>
            </a:r>
            <a:r>
              <a:rPr lang="en-US" sz="3000" dirty="0" smtClean="0"/>
              <a:t> </a:t>
            </a:r>
            <a:r>
              <a:rPr lang="mr-IN" sz="3000" dirty="0" smtClean="0"/>
              <a:t>–</a:t>
            </a:r>
            <a:r>
              <a:rPr lang="en-US" sz="3000" dirty="0" smtClean="0"/>
              <a:t> Reign of Antiochus IV</a:t>
            </a:r>
          </a:p>
          <a:p>
            <a:pPr lvl="1">
              <a:lnSpc>
                <a:spcPct val="110000"/>
              </a:lnSpc>
              <a:spcBef>
                <a:spcPts val="0"/>
              </a:spcBef>
              <a:spcAft>
                <a:spcPts val="600"/>
              </a:spcAft>
            </a:pPr>
            <a:r>
              <a:rPr lang="en-US" sz="2600" dirty="0" smtClean="0"/>
              <a:t>”Little horn” of Daniel ch.8</a:t>
            </a:r>
          </a:p>
          <a:p>
            <a:pPr lvl="1">
              <a:lnSpc>
                <a:spcPct val="110000"/>
              </a:lnSpc>
              <a:spcBef>
                <a:spcPts val="0"/>
              </a:spcBef>
              <a:spcAft>
                <a:spcPts val="600"/>
              </a:spcAft>
            </a:pPr>
            <a:r>
              <a:rPr lang="en-US" sz="2600" dirty="0" smtClean="0"/>
              <a:t>Main focus of these final visions</a:t>
            </a:r>
            <a:endParaRPr lang="en-US" sz="2600" dirty="0"/>
          </a:p>
          <a:p>
            <a:pPr lvl="1">
              <a:lnSpc>
                <a:spcPct val="110000"/>
              </a:lnSpc>
              <a:spcBef>
                <a:spcPts val="0"/>
              </a:spcBef>
            </a:pPr>
            <a:endParaRPr lang="en-US" sz="2400" dirty="0" smtClean="0"/>
          </a:p>
        </p:txBody>
      </p:sp>
    </p:spTree>
    <p:extLst>
      <p:ext uri="{BB962C8B-B14F-4D97-AF65-F5344CB8AC3E}">
        <p14:creationId xmlns:p14="http://schemas.microsoft.com/office/powerpoint/2010/main" val="164231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9370" y="148886"/>
            <a:ext cx="6345260" cy="709865"/>
          </a:xfrm>
        </p:spPr>
        <p:txBody>
          <a:bodyPr/>
          <a:lstStyle/>
          <a:p>
            <a:pPr algn="ctr"/>
            <a:r>
              <a:rPr lang="en-US" smtClean="0"/>
              <a:t>Greek World After </a:t>
            </a:r>
            <a:r>
              <a:rPr lang="en-US" dirty="0" smtClean="0"/>
              <a:t>Alexander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116"/>
            <a:ext cx="9144000" cy="5196114"/>
          </a:xfrm>
          <a:prstGeom prst="rect">
            <a:avLst/>
          </a:prstGeom>
          <a:solidFill>
            <a:schemeClr val="bg1"/>
          </a:solidFill>
        </p:spPr>
      </p:pic>
      <p:sp>
        <p:nvSpPr>
          <p:cNvPr id="4" name="Rectangle 3"/>
          <p:cNvSpPr/>
          <p:nvPr/>
        </p:nvSpPr>
        <p:spPr>
          <a:xfrm>
            <a:off x="3155639" y="3249108"/>
            <a:ext cx="3035095" cy="53213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King(s) of the North</a:t>
            </a:r>
            <a:endParaRPr lang="en-US" sz="2400" i="1" dirty="0">
              <a:solidFill>
                <a:schemeClr val="tx1"/>
              </a:solidFill>
              <a:ea typeface="Athelas" charset="0"/>
              <a:cs typeface="Athelas" charset="0"/>
            </a:endParaRPr>
          </a:p>
        </p:txBody>
      </p:sp>
      <p:sp>
        <p:nvSpPr>
          <p:cNvPr id="5" name="Rectangle 4"/>
          <p:cNvSpPr/>
          <p:nvPr/>
        </p:nvSpPr>
        <p:spPr>
          <a:xfrm>
            <a:off x="322919" y="5451819"/>
            <a:ext cx="3124615" cy="53213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King(s) of the South</a:t>
            </a:r>
            <a:endParaRPr lang="en-US" sz="2400" i="1" dirty="0">
              <a:solidFill>
                <a:schemeClr val="bg1"/>
              </a:solidFill>
              <a:ea typeface="Athelas" charset="0"/>
              <a:cs typeface="Athelas" charset="0"/>
            </a:endParaRPr>
          </a:p>
        </p:txBody>
      </p:sp>
      <p:sp>
        <p:nvSpPr>
          <p:cNvPr id="6" name="Oval 5"/>
          <p:cNvSpPr/>
          <p:nvPr/>
        </p:nvSpPr>
        <p:spPr>
          <a:xfrm>
            <a:off x="2062263" y="3936878"/>
            <a:ext cx="1225686" cy="11604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0"/>
            <a:ext cx="9143999" cy="2656773"/>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Then </a:t>
            </a:r>
            <a:r>
              <a:rPr lang="en-US" sz="2000" i="1" dirty="0">
                <a:solidFill>
                  <a:schemeClr val="tx1"/>
                </a:solidFill>
              </a:rPr>
              <a:t>the king of the South will grow strong, along with one of his princes who will gain ascendancy over him and obtain dominion; his domain will be a great dominion indeed. </a:t>
            </a:r>
            <a:r>
              <a:rPr lang="en-US" sz="2000" i="1" dirty="0" smtClean="0">
                <a:solidFill>
                  <a:schemeClr val="tx1"/>
                </a:solidFill>
              </a:rPr>
              <a:t>After </a:t>
            </a:r>
            <a:r>
              <a:rPr lang="en-US" sz="2000" i="1" dirty="0">
                <a:solidFill>
                  <a:schemeClr val="tx1"/>
                </a:solidFill>
              </a:rPr>
              <a:t>some years they will form an alliance, and the daughter of the king of the South will come to the king of the North to carry out a peaceful arrangement. But she will not retain her position of power, nor will he remain with his power, but she will be given up, along with those who brought her in and the one who sired her as well as he who supported her in those times</a:t>
            </a:r>
            <a:r>
              <a:rPr lang="en-US" sz="2000" dirty="0" smtClean="0">
                <a:solidFill>
                  <a:schemeClr val="tx1"/>
                </a:solidFill>
              </a:rPr>
              <a:t>. (11:5-6)</a:t>
            </a:r>
            <a:endParaRPr lang="en-US" sz="2000" i="1" dirty="0">
              <a:solidFill>
                <a:schemeClr val="tx1"/>
              </a:solidFill>
              <a:ea typeface="Athelas" charset="0"/>
              <a:cs typeface="Athelas" charset="0"/>
            </a:endParaRPr>
          </a:p>
        </p:txBody>
      </p:sp>
      <p:sp>
        <p:nvSpPr>
          <p:cNvPr id="8" name="Rectangle 7"/>
          <p:cNvSpPr/>
          <p:nvPr/>
        </p:nvSpPr>
        <p:spPr>
          <a:xfrm>
            <a:off x="4015946" y="4683211"/>
            <a:ext cx="5128052" cy="2174789"/>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Ptolemy II (South/Egypt) gives his daughter Bernice to marry Antiochus II (North/Syria) in 252 BC. Antiochus’ ex-wife </a:t>
            </a:r>
            <a:r>
              <a:rPr lang="en-US" sz="2000" dirty="0" err="1" smtClean="0">
                <a:solidFill>
                  <a:schemeClr val="tx1"/>
                </a:solidFill>
              </a:rPr>
              <a:t>Laodice</a:t>
            </a:r>
            <a:r>
              <a:rPr lang="en-US" sz="2000" dirty="0" smtClean="0">
                <a:solidFill>
                  <a:schemeClr val="tx1"/>
                </a:solidFill>
              </a:rPr>
              <a:t> plots to murder Bernice &amp; </a:t>
            </a:r>
            <a:r>
              <a:rPr lang="en-US" sz="2000" dirty="0" err="1" smtClean="0">
                <a:solidFill>
                  <a:schemeClr val="tx1"/>
                </a:solidFill>
              </a:rPr>
              <a:t>Antochius</a:t>
            </a:r>
            <a:r>
              <a:rPr lang="en-US" sz="2000" dirty="0" smtClean="0">
                <a:solidFill>
                  <a:schemeClr val="tx1"/>
                </a:solidFill>
              </a:rPr>
              <a:t>. Her father (Ptolemy II) dies the same year (246 BC).</a:t>
            </a:r>
            <a:endParaRPr lang="en-US" sz="2000" dirty="0">
              <a:solidFill>
                <a:schemeClr val="tx1"/>
              </a:solidFill>
              <a:ea typeface="Athelas" charset="0"/>
              <a:cs typeface="Athelas" charset="0"/>
            </a:endParaRPr>
          </a:p>
        </p:txBody>
      </p:sp>
      <p:sp>
        <p:nvSpPr>
          <p:cNvPr id="9" name="Down Arrow 8"/>
          <p:cNvSpPr/>
          <p:nvPr/>
        </p:nvSpPr>
        <p:spPr>
          <a:xfrm>
            <a:off x="7908324" y="2533171"/>
            <a:ext cx="889687" cy="2273643"/>
          </a:xfrm>
          <a:prstGeom prst="downArrow">
            <a:avLst/>
          </a:prstGeom>
          <a:solidFill>
            <a:schemeClr val="bg2">
              <a:lumMod val="9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375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bg/>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1000"/>
                                        <p:tgtEl>
                                          <p:spTgt spid="9"/>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8">
                                            <p:bg/>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animBg="1"/>
      <p:bldP spid="7" grpId="0" build="allAtOnce" animBg="1"/>
      <p:bldP spid="8" grpId="0" build="p"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970" y="630531"/>
            <a:ext cx="6745792" cy="709865"/>
          </a:xfrm>
        </p:spPr>
        <p:txBody>
          <a:bodyPr/>
          <a:lstStyle/>
          <a:p>
            <a:r>
              <a:rPr lang="en-US" dirty="0" smtClean="0"/>
              <a:t>Daniel </a:t>
            </a:r>
            <a:r>
              <a:rPr lang="en-US" dirty="0" smtClean="0"/>
              <a:t>11:21-35 </a:t>
            </a:r>
            <a:r>
              <a:rPr lang="mr-IN" dirty="0" smtClean="0"/>
              <a:t>–</a:t>
            </a:r>
            <a:r>
              <a:rPr lang="en-US" dirty="0" smtClean="0"/>
              <a:t> Antiochus IV </a:t>
            </a:r>
            <a:endParaRPr lang="en-US" dirty="0"/>
          </a:p>
        </p:txBody>
      </p:sp>
      <p:sp>
        <p:nvSpPr>
          <p:cNvPr id="5" name="Content Placeholder 4"/>
          <p:cNvSpPr>
            <a:spLocks noGrp="1"/>
          </p:cNvSpPr>
          <p:nvPr>
            <p:ph idx="1"/>
          </p:nvPr>
        </p:nvSpPr>
        <p:spPr>
          <a:xfrm>
            <a:off x="494270" y="1414538"/>
            <a:ext cx="8155460" cy="5258111"/>
          </a:xfrm>
          <a:solidFill>
            <a:srgbClr val="FFFFFF"/>
          </a:solidFill>
        </p:spPr>
        <p:txBody>
          <a:bodyPr>
            <a:normAutofit/>
          </a:bodyPr>
          <a:lstStyle/>
          <a:p>
            <a:pPr>
              <a:spcBef>
                <a:spcPts val="0"/>
              </a:spcBef>
            </a:pPr>
            <a:r>
              <a:rPr lang="en-US" sz="2400" b="1" dirty="0" smtClean="0"/>
              <a:t>11:21</a:t>
            </a:r>
            <a:r>
              <a:rPr lang="en-US" sz="2400" dirty="0" smtClean="0"/>
              <a:t> </a:t>
            </a:r>
            <a:r>
              <a:rPr lang="mr-IN" sz="2400" dirty="0" smtClean="0"/>
              <a:t>–</a:t>
            </a:r>
            <a:r>
              <a:rPr lang="en-US" sz="2400" dirty="0" smtClean="0"/>
              <a:t> “a contemptible person”</a:t>
            </a:r>
          </a:p>
          <a:p>
            <a:pPr lvl="1">
              <a:spcBef>
                <a:spcPts val="0"/>
              </a:spcBef>
              <a:spcAft>
                <a:spcPts val="600"/>
              </a:spcAft>
            </a:pPr>
            <a:r>
              <a:rPr lang="en-US" sz="2000" dirty="0" smtClean="0"/>
              <a:t>Antiochus </a:t>
            </a:r>
            <a:r>
              <a:rPr lang="en-US" sz="2000" i="1" dirty="0" smtClean="0"/>
              <a:t>Epiphanes</a:t>
            </a:r>
            <a:r>
              <a:rPr lang="en-US" sz="2000" dirty="0" smtClean="0"/>
              <a:t> (“God manifested”)</a:t>
            </a:r>
            <a:endParaRPr lang="en-US" sz="2000" dirty="0" smtClean="0"/>
          </a:p>
          <a:p>
            <a:pPr>
              <a:spcBef>
                <a:spcPts val="0"/>
              </a:spcBef>
            </a:pPr>
            <a:r>
              <a:rPr lang="en-US" sz="2400" b="1" dirty="0" smtClean="0"/>
              <a:t>11:22 </a:t>
            </a:r>
            <a:r>
              <a:rPr lang="mr-IN" sz="2400" dirty="0" smtClean="0"/>
              <a:t>–</a:t>
            </a:r>
            <a:r>
              <a:rPr lang="en-US" sz="2400" dirty="0" smtClean="0"/>
              <a:t> Breaks “the prince of the covenant”</a:t>
            </a:r>
          </a:p>
          <a:p>
            <a:pPr marL="804863" lvl="1" indent="-401638">
              <a:spcBef>
                <a:spcPts val="0"/>
              </a:spcBef>
              <a:spcAft>
                <a:spcPts val="600"/>
              </a:spcAft>
            </a:pPr>
            <a:r>
              <a:rPr lang="en-US" sz="2000" dirty="0" smtClean="0"/>
              <a:t>High Priest </a:t>
            </a:r>
            <a:r>
              <a:rPr lang="en-US" sz="2000" dirty="0" err="1" smtClean="0"/>
              <a:t>Onias</a:t>
            </a:r>
            <a:r>
              <a:rPr lang="en-US" sz="2000" dirty="0" smtClean="0"/>
              <a:t> III replaced by his brother Jason, who bribed Antiochus for the position</a:t>
            </a:r>
            <a:endParaRPr lang="en-US" sz="2000" dirty="0" smtClean="0"/>
          </a:p>
          <a:p>
            <a:pPr>
              <a:spcBef>
                <a:spcPts val="0"/>
              </a:spcBef>
              <a:spcAft>
                <a:spcPts val="600"/>
              </a:spcAft>
            </a:pPr>
            <a:r>
              <a:rPr lang="en-US" sz="2400" b="1" dirty="0" smtClean="0"/>
              <a:t>11:21-23</a:t>
            </a:r>
            <a:r>
              <a:rPr lang="en-US" sz="2400" dirty="0" smtClean="0"/>
              <a:t> </a:t>
            </a:r>
            <a:r>
              <a:rPr lang="mr-IN" sz="2400" dirty="0" smtClean="0"/>
              <a:t>–</a:t>
            </a:r>
            <a:r>
              <a:rPr lang="en-US" sz="2400" dirty="0" smtClean="0"/>
              <a:t> Antiochus rises to power</a:t>
            </a:r>
          </a:p>
          <a:p>
            <a:pPr>
              <a:spcBef>
                <a:spcPts val="0"/>
              </a:spcBef>
              <a:spcAft>
                <a:spcPts val="600"/>
              </a:spcAft>
            </a:pPr>
            <a:r>
              <a:rPr lang="en-US" sz="2400" b="1" dirty="0" smtClean="0"/>
              <a:t>11:24-27</a:t>
            </a:r>
            <a:r>
              <a:rPr lang="en-US" sz="2400" dirty="0" smtClean="0"/>
              <a:t> </a:t>
            </a:r>
            <a:r>
              <a:rPr lang="mr-IN" sz="2400" dirty="0" smtClean="0"/>
              <a:t>–</a:t>
            </a:r>
            <a:r>
              <a:rPr lang="en-US" sz="2400" dirty="0" smtClean="0"/>
              <a:t> First campaign against Egypt</a:t>
            </a:r>
          </a:p>
          <a:p>
            <a:pPr>
              <a:spcBef>
                <a:spcPts val="0"/>
              </a:spcBef>
              <a:spcAft>
                <a:spcPts val="600"/>
              </a:spcAft>
            </a:pPr>
            <a:r>
              <a:rPr lang="en-US" sz="2400" b="1" dirty="0" smtClean="0"/>
              <a:t>11:28</a:t>
            </a:r>
            <a:r>
              <a:rPr lang="en-US" sz="2400" dirty="0" smtClean="0"/>
              <a:t> </a:t>
            </a:r>
            <a:r>
              <a:rPr lang="mr-IN" sz="2400" dirty="0" smtClean="0"/>
              <a:t>–</a:t>
            </a:r>
            <a:r>
              <a:rPr lang="en-US" sz="2400" dirty="0" smtClean="0"/>
              <a:t> “Heart against the holy </a:t>
            </a:r>
            <a:r>
              <a:rPr lang="en-US" sz="2400" dirty="0"/>
              <a:t>c</a:t>
            </a:r>
            <a:r>
              <a:rPr lang="en-US" sz="2400" dirty="0" smtClean="0"/>
              <a:t>ovenant”</a:t>
            </a:r>
          </a:p>
          <a:p>
            <a:pPr>
              <a:spcBef>
                <a:spcPts val="0"/>
              </a:spcBef>
              <a:spcAft>
                <a:spcPts val="600"/>
              </a:spcAft>
            </a:pPr>
            <a:r>
              <a:rPr lang="en-US" sz="2400" b="1" dirty="0" smtClean="0"/>
              <a:t>11:29-30</a:t>
            </a:r>
            <a:r>
              <a:rPr lang="en-US" sz="2400" dirty="0" smtClean="0"/>
              <a:t> </a:t>
            </a:r>
            <a:r>
              <a:rPr lang="mr-IN" sz="2400" dirty="0" smtClean="0"/>
              <a:t>–</a:t>
            </a:r>
            <a:r>
              <a:rPr lang="en-US" sz="2400" dirty="0" smtClean="0"/>
              <a:t> Turned back from Egypt (by Romans), takes out anger on the Jewish people</a:t>
            </a:r>
          </a:p>
          <a:p>
            <a:pPr>
              <a:spcBef>
                <a:spcPts val="0"/>
              </a:spcBef>
              <a:spcAft>
                <a:spcPts val="600"/>
              </a:spcAft>
            </a:pPr>
            <a:r>
              <a:rPr lang="en-US" sz="2400" b="1" dirty="0" smtClean="0"/>
              <a:t>11:31-33</a:t>
            </a:r>
            <a:r>
              <a:rPr lang="en-US" sz="2400" dirty="0" smtClean="0"/>
              <a:t> </a:t>
            </a:r>
            <a:r>
              <a:rPr lang="mr-IN" sz="2400" dirty="0" smtClean="0"/>
              <a:t>–</a:t>
            </a:r>
            <a:r>
              <a:rPr lang="en-US" sz="2400" dirty="0" smtClean="0"/>
              <a:t> Horrible persecution of the Jews, forcing many to give in to Hellenization. </a:t>
            </a:r>
          </a:p>
          <a:p>
            <a:pPr>
              <a:spcBef>
                <a:spcPts val="0"/>
              </a:spcBef>
              <a:spcAft>
                <a:spcPts val="600"/>
              </a:spcAft>
            </a:pPr>
            <a:r>
              <a:rPr lang="en-US" sz="2400" b="1" dirty="0" smtClean="0"/>
              <a:t>11:34-35</a:t>
            </a:r>
            <a:r>
              <a:rPr lang="en-US" sz="2400" dirty="0" smtClean="0"/>
              <a:t> </a:t>
            </a:r>
            <a:r>
              <a:rPr lang="mr-IN" sz="2400" dirty="0" smtClean="0"/>
              <a:t>–</a:t>
            </a:r>
            <a:r>
              <a:rPr lang="en-US" sz="2400" dirty="0" smtClean="0"/>
              <a:t> (limited) time of refining &amp; purification</a:t>
            </a:r>
          </a:p>
        </p:txBody>
      </p:sp>
    </p:spTree>
    <p:extLst>
      <p:ext uri="{BB962C8B-B14F-4D97-AF65-F5344CB8AC3E}">
        <p14:creationId xmlns:p14="http://schemas.microsoft.com/office/powerpoint/2010/main" val="16093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3548</TotalTime>
  <Words>821</Words>
  <Application>Microsoft Macintosh PowerPoint</Application>
  <PresentationFormat>On-screen Show (4:3)</PresentationFormat>
  <Paragraphs>127</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Athelas</vt:lpstr>
      <vt:lpstr>Calibri</vt:lpstr>
      <vt:lpstr>Century Gothic</vt:lpstr>
      <vt:lpstr>Helvetica Neue</vt:lpstr>
      <vt:lpstr>Mangal</vt:lpstr>
      <vt:lpstr>Wingdings 3</vt:lpstr>
      <vt:lpstr>Arial</vt:lpstr>
      <vt:lpstr>Ion Boardroom</vt:lpstr>
      <vt:lpstr>PowerPoint Presentation</vt:lpstr>
      <vt:lpstr>Daniel: Class Schedule</vt:lpstr>
      <vt:lpstr>The Book of Daniel</vt:lpstr>
      <vt:lpstr>PowerPoint Presentation</vt:lpstr>
      <vt:lpstr>Daniel 10 – The Final Vision</vt:lpstr>
      <vt:lpstr>What is going on in Daniel 11-12?</vt:lpstr>
      <vt:lpstr>Daniel 11 - Overview</vt:lpstr>
      <vt:lpstr>Greek World After Alexander</vt:lpstr>
      <vt:lpstr>Daniel 11:21-35 – Antiochus IV </vt:lpstr>
      <vt:lpstr>What about Daniel 11:36-45?</vt:lpstr>
      <vt:lpstr>What to make of Daniel 11</vt:lpstr>
      <vt:lpstr>The Book of Daniel</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Moon</dc:creator>
  <cp:lastModifiedBy>Microsoft Office User</cp:lastModifiedBy>
  <cp:revision>96</cp:revision>
  <cp:lastPrinted>2022-11-16T23:20:34Z</cp:lastPrinted>
  <dcterms:created xsi:type="dcterms:W3CDTF">2022-08-31T13:57:39Z</dcterms:created>
  <dcterms:modified xsi:type="dcterms:W3CDTF">2022-11-16T23:27:07Z</dcterms:modified>
</cp:coreProperties>
</file>