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93" r:id="rId2"/>
    <p:sldId id="296" r:id="rId3"/>
    <p:sldId id="302" r:id="rId4"/>
    <p:sldId id="304" r:id="rId5"/>
    <p:sldId id="307" r:id="rId6"/>
    <p:sldId id="2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542C"/>
    <a:srgbClr val="007742"/>
    <a:srgbClr val="254021"/>
    <a:srgbClr val="31512A"/>
    <a:srgbClr val="FF8AD8"/>
    <a:srgbClr val="315F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65"/>
    <p:restoredTop sz="58599"/>
  </p:normalViewPr>
  <p:slideViewPr>
    <p:cSldViewPr snapToGrid="0" snapToObjects="1">
      <p:cViewPr varScale="1">
        <p:scale>
          <a:sx n="56" d="100"/>
          <a:sy n="56" d="100"/>
        </p:scale>
        <p:origin x="1456" y="176"/>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F4948C45-0859-0448-96C3-D28121D79812}" type="datetimeFigureOut">
              <a:rPr lang="en-US" smtClean="0"/>
              <a:t>12/31/22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454B55-0CDD-254F-B31F-2AD79CA27993}" type="slidenum">
              <a:rPr lang="en-US" smtClean="0"/>
              <a:t>‹#›</a:t>
            </a:fld>
            <a:endParaRPr lang="en-US"/>
          </a:p>
        </p:txBody>
      </p:sp>
    </p:spTree>
    <p:extLst>
      <p:ext uri="{BB962C8B-B14F-4D97-AF65-F5344CB8AC3E}">
        <p14:creationId xmlns:p14="http://schemas.microsoft.com/office/powerpoint/2010/main" val="270684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F5D27E70-911F-BE48-86DC-EB5E39400A6B}" type="datetimeFigureOut">
              <a:rPr lang="en-US" smtClean="0"/>
              <a:t>12/31/22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57263A39-C63A-7246-8FD1-1B0EDC7011B8}" type="slidenum">
              <a:rPr lang="en-US" smtClean="0"/>
              <a:t>‹#›</a:t>
            </a:fld>
            <a:endParaRPr lang="en-US"/>
          </a:p>
        </p:txBody>
      </p:sp>
    </p:spTree>
    <p:extLst>
      <p:ext uri="{BB962C8B-B14F-4D97-AF65-F5344CB8AC3E}">
        <p14:creationId xmlns:p14="http://schemas.microsoft.com/office/powerpoint/2010/main" val="1061987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Excitement of New Year,</a:t>
            </a:r>
            <a:r>
              <a:rPr lang="en-US" baseline="0" dirty="0" smtClean="0"/>
              <a:t> a reset, an opportunity to do new things, be a new person</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God’s calendar for the Israelites included this kind of reset every so often</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We spent some time last year looking at this calendar</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God created the world in six days and rested on seventh</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Every seven days a day of rest and remembrance</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Seven yearly appointed days to celebrate, give thanks, remember</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The seventh month especially important</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Sound the</a:t>
            </a:r>
            <a:r>
              <a:rPr lang="en-US" baseline="0" dirty="0" smtClean="0"/>
              <a:t> trumpet, day of Atonement, Feast of Ingathering</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The cycle of seven extended to years as well, the Sabbath year and Jubilee</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Like the others, this holds powerful lessons and is fulfilled in Jesus of Nazareth</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Let’s talk about these special years, about Jesus, and what it means for us</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Thanks and Greeting</a:t>
            </a:r>
            <a:endParaRPr lang="en-US" dirty="0"/>
          </a:p>
        </p:txBody>
      </p:sp>
      <p:sp>
        <p:nvSpPr>
          <p:cNvPr id="4" name="Slide Number Placeholder 3"/>
          <p:cNvSpPr>
            <a:spLocks noGrp="1"/>
          </p:cNvSpPr>
          <p:nvPr>
            <p:ph type="sldNum" sz="quarter" idx="10"/>
          </p:nvPr>
        </p:nvSpPr>
        <p:spPr/>
        <p:txBody>
          <a:bodyPr/>
          <a:lstStyle/>
          <a:p>
            <a:fld id="{57263A39-C63A-7246-8FD1-1B0EDC7011B8}" type="slidenum">
              <a:rPr lang="en-US" smtClean="0"/>
              <a:t>1</a:t>
            </a:fld>
            <a:endParaRPr lang="en-US"/>
          </a:p>
        </p:txBody>
      </p:sp>
    </p:spTree>
    <p:extLst>
      <p:ext uri="{BB962C8B-B14F-4D97-AF65-F5344CB8AC3E}">
        <p14:creationId xmlns:p14="http://schemas.microsoft.com/office/powerpoint/2010/main" val="777799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Read </a:t>
            </a:r>
            <a:r>
              <a:rPr lang="en-US" b="1" dirty="0" smtClean="0"/>
              <a:t>Leviticus 25:1-7</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dirty="0" smtClean="0"/>
              <a:t>Deuteronomy 15:1-2 </a:t>
            </a:r>
            <a:r>
              <a:rPr lang="en-US" dirty="0" smtClean="0"/>
              <a:t>- </a:t>
            </a:r>
            <a:r>
              <a:rPr lang="en-US" i="1" dirty="0" smtClean="0"/>
              <a:t>At the end of every seven years you shall grant a remission of </a:t>
            </a:r>
            <a:r>
              <a:rPr lang="en-US" i="1" dirty="0" err="1" smtClean="0"/>
              <a:t>debts.This</a:t>
            </a:r>
            <a:r>
              <a:rPr lang="en-US" i="1" dirty="0" smtClean="0"/>
              <a:t> is the manner of remission: every creditor shall release what he has loaned to his neighbor; he shall not exact it of his neighbor and his brother, because the Lord’s remission has been proclaimed</a:t>
            </a:r>
            <a:r>
              <a:rPr lang="en-US" dirty="0" smtClean="0"/>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dirty="0" smtClean="0"/>
              <a:t>Deuteronomy 31:10-11 </a:t>
            </a:r>
            <a:r>
              <a:rPr lang="en-US" dirty="0" smtClean="0"/>
              <a:t>- </a:t>
            </a:r>
            <a:r>
              <a:rPr lang="en-US" i="1" dirty="0" smtClean="0"/>
              <a:t>Then Moses commanded them, saying, “At the end of every seven years, at the time of the year of remission of debts, at the Feast of Booths, when all Israel comes to appear before the Lord your God at the place which He will choose, you shall read this law in front of all Israel in their hearing</a:t>
            </a:r>
            <a:r>
              <a:rPr lang="en-US" dirty="0" smtClean="0"/>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Read </a:t>
            </a:r>
            <a:r>
              <a:rPr lang="en-US" b="1" dirty="0" smtClean="0"/>
              <a:t>Leviticus 25:8-12</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dirty="0" smtClean="0"/>
              <a:t>Exodus 21:2-6 </a:t>
            </a:r>
            <a:r>
              <a:rPr lang="en-US" dirty="0" smtClean="0"/>
              <a:t>- </a:t>
            </a:r>
            <a:r>
              <a:rPr lang="en-US" i="1" dirty="0" smtClean="0"/>
              <a:t>If you buy a Hebrew slave, he shall serve for six years; but on the seventh he shall go out as a free man without payment. </a:t>
            </a:r>
            <a:r>
              <a:rPr lang="mr-IN" i="1" dirty="0" smtClean="0"/>
              <a:t>…</a:t>
            </a:r>
            <a:r>
              <a:rPr lang="en-US" i="1" dirty="0" smtClean="0"/>
              <a:t> If his master gives him a wife, and she bears him sons or daughters, the wife and her children shall belong to her master, and he shall go out alone. But if the slave plainly says, ‘I love my master, my wife and my children; I will not go out as a free man,’ then his master shall bring him to God, then he shall bring him to the door or the doorpost. And his master shall pierce his ear with an awl; and he shall serve him permanently</a:t>
            </a:r>
            <a:r>
              <a:rPr lang="en-US" dirty="0" smtClean="0"/>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Read</a:t>
            </a:r>
            <a:r>
              <a:rPr lang="en-US" baseline="0" dirty="0" smtClean="0"/>
              <a:t> </a:t>
            </a:r>
            <a:r>
              <a:rPr lang="en-US" b="1" baseline="0" dirty="0" smtClean="0"/>
              <a:t>Leviticus 25:41 &amp; 54</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Read </a:t>
            </a:r>
            <a:r>
              <a:rPr lang="en-US" b="1" baseline="0" dirty="0" smtClean="0"/>
              <a:t>Leviticus 25:10</a:t>
            </a:r>
            <a:endParaRPr lang="en-US" b="1" dirty="0" smtClean="0"/>
          </a:p>
        </p:txBody>
      </p:sp>
      <p:sp>
        <p:nvSpPr>
          <p:cNvPr id="4" name="Slide Number Placeholder 3"/>
          <p:cNvSpPr>
            <a:spLocks noGrp="1"/>
          </p:cNvSpPr>
          <p:nvPr>
            <p:ph type="sldNum" sz="quarter" idx="10"/>
          </p:nvPr>
        </p:nvSpPr>
        <p:spPr/>
        <p:txBody>
          <a:bodyPr/>
          <a:lstStyle/>
          <a:p>
            <a:fld id="{57263A39-C63A-7246-8FD1-1B0EDC7011B8}" type="slidenum">
              <a:rPr lang="en-US" smtClean="0"/>
              <a:t>2</a:t>
            </a:fld>
            <a:endParaRPr lang="en-US"/>
          </a:p>
        </p:txBody>
      </p:sp>
    </p:spTree>
    <p:extLst>
      <p:ext uri="{BB962C8B-B14F-4D97-AF65-F5344CB8AC3E}">
        <p14:creationId xmlns:p14="http://schemas.microsoft.com/office/powerpoint/2010/main" val="1091238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dirty="0" smtClean="0"/>
              <a:t>Leviticus 26:27-35 </a:t>
            </a:r>
            <a:r>
              <a:rPr lang="en-US" sz="1200" dirty="0" smtClean="0"/>
              <a:t>- </a:t>
            </a:r>
            <a:r>
              <a:rPr lang="en-US" sz="1200" i="1" dirty="0" smtClean="0"/>
              <a:t>‘Yet if in spite of this you do not obey Me, but act with hostility against Me, then I will act with wrathful hostility against you, and I, even I, will punish you seven times for your sins. </a:t>
            </a:r>
            <a:r>
              <a:rPr lang="mr-IN" sz="1200" i="1" dirty="0" smtClean="0"/>
              <a:t>…</a:t>
            </a:r>
            <a:r>
              <a:rPr lang="en-US" sz="1200" i="1" dirty="0" smtClean="0"/>
              <a:t> I will make the land desolate so that your enemies who settle in it will be appalled over it. You, however, I will scatter among the nations and will draw out a sword after you, as your land becomes desolate and your cities become waste. ‘Then the land will enjoy its </a:t>
            </a:r>
            <a:r>
              <a:rPr lang="en-US" sz="1200" i="1" dirty="0" err="1" smtClean="0"/>
              <a:t>sabbaths</a:t>
            </a:r>
            <a:r>
              <a:rPr lang="en-US" sz="1200" i="1" dirty="0" smtClean="0"/>
              <a:t> all the days of the desolation, while you are in your enemies’ land; then the land will rest and enjoy its </a:t>
            </a:r>
            <a:r>
              <a:rPr lang="en-US" sz="1200" i="1" dirty="0" err="1" smtClean="0"/>
              <a:t>sabbaths</a:t>
            </a:r>
            <a:r>
              <a:rPr lang="en-US" sz="1200" i="1" dirty="0" smtClean="0"/>
              <a:t>. All the days of its desolation it will observe the rest which it did not observe on your </a:t>
            </a:r>
            <a:r>
              <a:rPr lang="en-US" sz="1200" i="1" dirty="0" err="1" smtClean="0"/>
              <a:t>sabbaths</a:t>
            </a:r>
            <a:r>
              <a:rPr lang="en-US" sz="1200" i="1" dirty="0" smtClean="0"/>
              <a:t>, while you were living on it</a:t>
            </a:r>
            <a:r>
              <a:rPr lang="en-US" sz="1200" dirty="0" smtClean="0"/>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dirty="0" smtClean="0"/>
              <a:t>Luke 4:16-21 </a:t>
            </a:r>
            <a:r>
              <a:rPr lang="en-US" sz="1200" dirty="0" smtClean="0"/>
              <a:t>- </a:t>
            </a:r>
            <a:r>
              <a:rPr lang="en-US" sz="1200" i="1" dirty="0" smtClean="0"/>
              <a:t>And He came to Nazareth, where He had been brought up; and as was His custom, He entered the synagogue on the Sabbath, and stood up to read. And the book of the prophet Isaiah was handed to Him. And He opened the book and found the place where it was written, “The Spirit of the Lord is upon Me, Because He anointed Me to preach the gospel to the poor. He has sent Me to proclaim release to the captives, And recovery of sight to the blind, To set free those who are oppressed,</a:t>
            </a:r>
            <a:r>
              <a:rPr lang="en-US" sz="1200" i="1" baseline="0" dirty="0" smtClean="0"/>
              <a:t> </a:t>
            </a:r>
            <a:r>
              <a:rPr lang="en-US" sz="1200" i="1" dirty="0" smtClean="0"/>
              <a:t>To proclaim the favorable year of the Lord.”</a:t>
            </a:r>
            <a:r>
              <a:rPr lang="en-US" sz="1200" i="1" baseline="0" dirty="0" smtClean="0"/>
              <a:t> </a:t>
            </a:r>
            <a:r>
              <a:rPr lang="en-US" sz="1200" i="1" dirty="0" smtClean="0"/>
              <a:t>And He closed the book, gave it back to the attendant and sat down; and the eyes of all in the synagogue were fixed on Him. And He began to say to them, “Today this Scripture has been fulfilled in your hearing.”</a:t>
            </a:r>
            <a:endParaRPr lang="en-US" sz="1200" i="1" dirty="0"/>
          </a:p>
        </p:txBody>
      </p:sp>
      <p:sp>
        <p:nvSpPr>
          <p:cNvPr id="4" name="Slide Number Placeholder 3"/>
          <p:cNvSpPr>
            <a:spLocks noGrp="1"/>
          </p:cNvSpPr>
          <p:nvPr>
            <p:ph type="sldNum" sz="quarter" idx="10"/>
          </p:nvPr>
        </p:nvSpPr>
        <p:spPr/>
        <p:txBody>
          <a:bodyPr/>
          <a:lstStyle/>
          <a:p>
            <a:fld id="{57263A39-C63A-7246-8FD1-1B0EDC7011B8}" type="slidenum">
              <a:rPr lang="en-US" smtClean="0"/>
              <a:t>3</a:t>
            </a:fld>
            <a:endParaRPr lang="en-US"/>
          </a:p>
        </p:txBody>
      </p:sp>
    </p:spTree>
    <p:extLst>
      <p:ext uri="{BB962C8B-B14F-4D97-AF65-F5344CB8AC3E}">
        <p14:creationId xmlns:p14="http://schemas.microsoft.com/office/powerpoint/2010/main" val="1259420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t>Matthew 11:28-30 </a:t>
            </a:r>
            <a:r>
              <a:rPr lang="mr-IN" sz="1400" i="0" dirty="0" smtClean="0"/>
              <a:t>–</a:t>
            </a:r>
            <a:r>
              <a:rPr lang="en-US" sz="1400" i="0" dirty="0" smtClean="0"/>
              <a:t> Come to Me, all who are weary and heavy-laden, and I will give you rest. Take My yoke upon you and learn from Me, for I am gentle and humble in heart, and you will find rest for your souls. For My yoke is easy and My burden is light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t>Mark 3:26-27 </a:t>
            </a:r>
            <a:r>
              <a:rPr lang="mr-IN" sz="1400" i="0" dirty="0" smtClean="0"/>
              <a:t>–</a:t>
            </a:r>
            <a:r>
              <a:rPr lang="en-US" sz="1400" i="0" dirty="0" smtClean="0"/>
              <a:t> If Satan has risen up against himself and is divided, he cannot stand, but he is finished! But no one can enter the strong man’s house and plunder his property unless he first binds the strong man, and then he will plunder his house.</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t>Romans 6:6</a:t>
            </a:r>
            <a:r>
              <a:rPr lang="en-US" sz="1400" i="0" dirty="0" smtClean="0"/>
              <a:t> </a:t>
            </a:r>
            <a:r>
              <a:rPr lang="mr-IN" sz="1400" i="0" dirty="0" smtClean="0"/>
              <a:t>–</a:t>
            </a:r>
            <a:r>
              <a:rPr lang="en-US" sz="1400" i="0" dirty="0" smtClean="0"/>
              <a:t> </a:t>
            </a:r>
            <a:r>
              <a:rPr lang="mr-IN" sz="1400" i="0" dirty="0" smtClean="0"/>
              <a:t>…</a:t>
            </a:r>
            <a:r>
              <a:rPr lang="en-US" sz="1400" i="0" dirty="0" smtClean="0"/>
              <a:t>knowing this, that our old self was crucified with Him, in order that our body of sin might be done away with, so that we would no longer be slaves to sin</a:t>
            </a:r>
            <a:r>
              <a:rPr lang="mr-IN" sz="1400" i="0" dirty="0" smtClean="0"/>
              <a:t>…</a:t>
            </a:r>
            <a:endParaRPr lang="en-US" sz="1400" i="0" dirty="0" smtClean="0"/>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t>Romans 8:1-2 </a:t>
            </a:r>
            <a:r>
              <a:rPr lang="mr-IN" sz="1400" i="0" dirty="0" smtClean="0"/>
              <a:t>–</a:t>
            </a:r>
            <a:r>
              <a:rPr lang="en-US" sz="1400" i="0" dirty="0" smtClean="0"/>
              <a:t> Therefore there is now no condemnation for those who are in Christ Jesus.</a:t>
            </a:r>
            <a:r>
              <a:rPr lang="en-US" sz="1400" i="0" baseline="0" dirty="0" smtClean="0"/>
              <a:t> </a:t>
            </a:r>
            <a:r>
              <a:rPr lang="en-US" sz="1400" i="0" dirty="0" smtClean="0"/>
              <a:t>For the law of the Spirit of life in Christ Jesus has set you free from the law of sin and of death.</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t>Ephesians 2:4-6</a:t>
            </a:r>
            <a:r>
              <a:rPr lang="en-US" sz="1400" b="1" i="0" baseline="0" dirty="0" smtClean="0"/>
              <a:t> </a:t>
            </a:r>
            <a:r>
              <a:rPr lang="mr-IN" sz="1400" i="0" baseline="0" dirty="0" smtClean="0"/>
              <a:t>–</a:t>
            </a:r>
            <a:r>
              <a:rPr lang="en-US" sz="1400" i="0" baseline="0" dirty="0" smtClean="0"/>
              <a:t> But God, being rich in mercy, because of His great love with which He loved us, even when we were dead in our transgressions, made us alive together with Christ (by grace you have been saved), and raised us up with Him, and seated us with Him in the heavenly places in Christ Jesus</a:t>
            </a:r>
            <a:r>
              <a:rPr lang="mr-IN" sz="1400" i="0" baseline="0" dirty="0" smtClean="0"/>
              <a:t>…</a:t>
            </a:r>
            <a:endParaRPr lang="en-US" sz="1400" i="0" baseline="0" dirty="0" smtClean="0"/>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baseline="0" dirty="0" smtClean="0"/>
              <a:t>Matthew 19:29 </a:t>
            </a:r>
            <a:r>
              <a:rPr lang="mr-IN" sz="1400" i="0" baseline="0" dirty="0" smtClean="0"/>
              <a:t>–</a:t>
            </a:r>
            <a:r>
              <a:rPr lang="en-US" sz="1400" i="0" baseline="0" dirty="0" smtClean="0"/>
              <a:t> And everyone who has left houses or brothers or sisters or father or mother or children or farms for My name’s sake, will receive many times as much, and will inherit eternal life.</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baseline="0" dirty="0" smtClean="0"/>
              <a:t>John 14:2-3 </a:t>
            </a:r>
            <a:r>
              <a:rPr lang="mr-IN" sz="1400" i="0" baseline="0" dirty="0" smtClean="0"/>
              <a:t>–</a:t>
            </a:r>
            <a:r>
              <a:rPr lang="en-US" sz="1400" i="0" baseline="0" dirty="0" smtClean="0"/>
              <a:t> In My Father’s house are many dwelling places; if it were not so, I would have told you; for I go to prepare a place for you. If I go and prepare a place for you, I will come again and receive you to Myself, that where I am, there you may be also.</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baseline="0" dirty="0" smtClean="0"/>
              <a:t>Ephesians 2:19-22 </a:t>
            </a:r>
            <a:r>
              <a:rPr lang="mr-IN" sz="1400" i="0" baseline="0" dirty="0" smtClean="0"/>
              <a:t>–</a:t>
            </a:r>
            <a:r>
              <a:rPr lang="en-US" sz="1400" i="0" baseline="0" dirty="0" smtClean="0"/>
              <a:t> So then you are no longer strangers and aliens, but you are fellow citizens with the saints, and are of God’s household, having been built on the foundation of the apostles and prophets, Christ Jesus Himself being the corner stone, in whom the whole building, being fitted together, is growing into a holy temple in the Lord, in whom you also are being built together into a dwelling of God in the Spirit.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baseline="0" dirty="0" smtClean="0"/>
              <a:t>1 Peter 1:3-5 </a:t>
            </a:r>
            <a:r>
              <a:rPr lang="mr-IN" sz="1400" i="0" baseline="0" dirty="0" smtClean="0"/>
              <a:t>–</a:t>
            </a:r>
            <a:r>
              <a:rPr lang="en-US" sz="1400" i="0" baseline="0" dirty="0" smtClean="0"/>
              <a:t> Blessed be the God and Father of our Lord Jesus Christ, who according to His great mercy has caused us to be born again to a living hope through the resurrection of Jesus Christ from the dead, to obtain an inheritance which is imperishable and undefiled and will not fade away, reserved in heaven for you, who are protected by the power of God through faith for a salvation ready to be revealed in the last time.</a:t>
            </a:r>
          </a:p>
        </p:txBody>
      </p:sp>
      <p:sp>
        <p:nvSpPr>
          <p:cNvPr id="4" name="Slide Number Placeholder 3"/>
          <p:cNvSpPr>
            <a:spLocks noGrp="1"/>
          </p:cNvSpPr>
          <p:nvPr>
            <p:ph type="sldNum" sz="quarter" idx="10"/>
          </p:nvPr>
        </p:nvSpPr>
        <p:spPr/>
        <p:txBody>
          <a:bodyPr/>
          <a:lstStyle/>
          <a:p>
            <a:fld id="{57263A39-C63A-7246-8FD1-1B0EDC7011B8}" type="slidenum">
              <a:rPr lang="en-US" smtClean="0"/>
              <a:t>4</a:t>
            </a:fld>
            <a:endParaRPr lang="en-US"/>
          </a:p>
        </p:txBody>
      </p:sp>
    </p:spTree>
    <p:extLst>
      <p:ext uri="{BB962C8B-B14F-4D97-AF65-F5344CB8AC3E}">
        <p14:creationId xmlns:p14="http://schemas.microsoft.com/office/powerpoint/2010/main" val="1489976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dirty="0" smtClean="0"/>
              <a:t>Galatians</a:t>
            </a:r>
            <a:r>
              <a:rPr lang="en-US" sz="1200" b="1" i="0" baseline="0" dirty="0" smtClean="0"/>
              <a:t> 5:1 </a:t>
            </a:r>
            <a:r>
              <a:rPr lang="mr-IN" sz="1200" i="0" baseline="0" dirty="0" smtClean="0"/>
              <a:t>–</a:t>
            </a:r>
            <a:r>
              <a:rPr lang="en-US" sz="1200" i="0" baseline="0" dirty="0" smtClean="0"/>
              <a:t> </a:t>
            </a:r>
            <a:r>
              <a:rPr lang="en-US" sz="1200" i="1" baseline="0" dirty="0" smtClean="0"/>
              <a:t>It was for freedom that Christ set us free; therefore keep standing firm and do not be subject again to a yoke of slavery</a:t>
            </a:r>
            <a:r>
              <a:rPr lang="en-US" sz="1200" i="0" baseline="0" dirty="0" smtClean="0"/>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baseline="0" dirty="0" smtClean="0"/>
              <a:t>Galatians 5:13 </a:t>
            </a:r>
            <a:r>
              <a:rPr lang="mr-IN" sz="1200" i="0" baseline="0" dirty="0" smtClean="0"/>
              <a:t>–</a:t>
            </a:r>
            <a:r>
              <a:rPr lang="en-US" sz="1200" i="0" baseline="0" dirty="0" smtClean="0"/>
              <a:t> </a:t>
            </a:r>
            <a:r>
              <a:rPr lang="en-US" sz="1200" i="1" baseline="0" dirty="0" smtClean="0"/>
              <a:t>For you were called to freedom, brethren; only do not turn your freedom into an opportunity for the flesh, but through love serve one another</a:t>
            </a:r>
            <a:r>
              <a:rPr lang="en-US" sz="1200" i="0" baseline="0" dirty="0" smtClean="0"/>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baseline="0" dirty="0" smtClean="0"/>
              <a:t>Romans 6:17-18 </a:t>
            </a:r>
            <a:r>
              <a:rPr lang="mr-IN" sz="1200" i="0" baseline="0" dirty="0" smtClean="0"/>
              <a:t>–</a:t>
            </a:r>
            <a:r>
              <a:rPr lang="en-US" sz="1200" i="0" baseline="0" dirty="0" smtClean="0"/>
              <a:t> </a:t>
            </a:r>
            <a:r>
              <a:rPr lang="en-US" sz="1200" i="1" baseline="0" dirty="0" smtClean="0"/>
              <a:t>But thanks be to God that though you were slaves of sin, you became obedient from the heart to that form of teaching to which you were committed, and having been freed from sin, you became slaves of righteousness</a:t>
            </a:r>
            <a:r>
              <a:rPr lang="en-US" sz="1200" i="0" baseline="0" dirty="0" smtClean="0"/>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baseline="0" dirty="0" smtClean="0"/>
              <a:t>Acts 2:44-46 </a:t>
            </a:r>
            <a:r>
              <a:rPr lang="mr-IN" sz="1200" i="0" baseline="0" dirty="0" smtClean="0"/>
              <a:t>–</a:t>
            </a:r>
            <a:r>
              <a:rPr lang="en-US" sz="1200" i="0" baseline="0" dirty="0" smtClean="0"/>
              <a:t> </a:t>
            </a:r>
            <a:r>
              <a:rPr lang="en-US" sz="1200" i="1" baseline="0" dirty="0" smtClean="0"/>
              <a:t>And all those who had believed were together and had all things in common; and they began selling their property and possessions and were sharing them with all, as anyone might have need. Day by day continuing with one mind in the temple, and breaking bread from house to house, they were taking their meals together with gladness and sincerity of heart</a:t>
            </a:r>
            <a:r>
              <a:rPr lang="mr-IN" sz="1200" i="0" baseline="0" dirty="0" smtClean="0"/>
              <a:t>…</a:t>
            </a:r>
            <a:endParaRPr lang="en-US" sz="1200" i="0" baseline="0" dirty="0" smtClean="0"/>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baseline="0" dirty="0" smtClean="0"/>
              <a:t>2 Corinthians 8:13-15 </a:t>
            </a:r>
            <a:r>
              <a:rPr lang="mr-IN" sz="1200" i="0" baseline="0" dirty="0" smtClean="0"/>
              <a:t>–</a:t>
            </a:r>
            <a:r>
              <a:rPr lang="en-US" sz="1200" i="0" baseline="0" dirty="0" smtClean="0"/>
              <a:t> </a:t>
            </a:r>
            <a:r>
              <a:rPr lang="en-US" sz="1200" i="1" baseline="0" dirty="0" smtClean="0"/>
              <a:t>For this is not for the ease of others and for your affliction, but by way of equality— at this present time your abundance being a supply for their need, so that their abundance also may become a supply for your need, that there may be equality; as it is written, “He who gathered much did not have too much, and he who gathered little had no lack.”</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baseline="0" dirty="0" smtClean="0"/>
              <a:t>Hebrews 4:9-11 </a:t>
            </a:r>
            <a:r>
              <a:rPr lang="mr-IN" sz="1200" i="0" baseline="0" dirty="0" smtClean="0"/>
              <a:t>–</a:t>
            </a:r>
            <a:r>
              <a:rPr lang="en-US" sz="1200" i="0" baseline="0" dirty="0" smtClean="0"/>
              <a:t> </a:t>
            </a:r>
            <a:r>
              <a:rPr lang="en-US" sz="1200" i="1" baseline="0" dirty="0" smtClean="0"/>
              <a:t>So there remains a Sabbath rest for the people of God. For the one who has entered His rest has himself also rested from his works, as God did from His. Therefore let us be diligent to enter that rest, so that no one will fall, through following the same example of disobedience</a:t>
            </a:r>
            <a:r>
              <a:rPr lang="en-US" sz="1200" i="0" baseline="0" dirty="0" smtClean="0"/>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baseline="0" dirty="0" smtClean="0"/>
              <a:t>Romans 8:18-25 </a:t>
            </a:r>
            <a:r>
              <a:rPr lang="mr-IN" sz="1200" i="0" baseline="0" dirty="0" smtClean="0"/>
              <a:t>–</a:t>
            </a:r>
            <a:r>
              <a:rPr lang="en-US" sz="1200" i="0" baseline="0" dirty="0" smtClean="0"/>
              <a:t> </a:t>
            </a:r>
            <a:r>
              <a:rPr lang="en-US" sz="1200" i="1" baseline="0" dirty="0" smtClean="0"/>
              <a:t>For I consider that the sufferings of this present time are not worthy to be compared with the glory that is to be revealed to us. For the anxious longing of the creation waits eagerly for the revealing of the sons of God. For the creation was subjected to futility, not willingly, but because of Him who subjected it, in hope that the creation itself also will be set free from its slavery to corruption into the freedom of the glory of the children of God. For we know that the whole creation groans and suffers the pains of childbirth together until now. And not only this, but also we ourselves, having the first fruits of the Spirit, even we ourselves groan within ourselves, waiting eagerly for our adoption as sons, the redemption of our body. For in hope we have been saved, but hope that is seen is not hope; for who hopes for what he already sees? But if we hope for what we do not see, with perseverance we wait eagerly for it.</a:t>
            </a:r>
          </a:p>
        </p:txBody>
      </p:sp>
      <p:sp>
        <p:nvSpPr>
          <p:cNvPr id="4" name="Slide Number Placeholder 3"/>
          <p:cNvSpPr>
            <a:spLocks noGrp="1"/>
          </p:cNvSpPr>
          <p:nvPr>
            <p:ph type="sldNum" sz="quarter" idx="10"/>
          </p:nvPr>
        </p:nvSpPr>
        <p:spPr/>
        <p:txBody>
          <a:bodyPr/>
          <a:lstStyle/>
          <a:p>
            <a:fld id="{57263A39-C63A-7246-8FD1-1B0EDC7011B8}" type="slidenum">
              <a:rPr lang="en-US" smtClean="0"/>
              <a:t>5</a:t>
            </a:fld>
            <a:endParaRPr lang="en-US"/>
          </a:p>
        </p:txBody>
      </p:sp>
    </p:spTree>
    <p:extLst>
      <p:ext uri="{BB962C8B-B14F-4D97-AF65-F5344CB8AC3E}">
        <p14:creationId xmlns:p14="http://schemas.microsoft.com/office/powerpoint/2010/main" val="1007244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100" b="1" dirty="0" smtClean="0"/>
              <a:t>Romans 6:1-7 </a:t>
            </a:r>
            <a:r>
              <a:rPr lang="en-US" sz="1100" dirty="0" smtClean="0"/>
              <a:t>- </a:t>
            </a:r>
            <a:r>
              <a:rPr lang="en-US" sz="1100" i="1" dirty="0" smtClean="0"/>
              <a:t>What shall we say then? Are we to continue in sin so that grace may increase? May it never be! How shall we who died to sin still live in it? 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For if we have become united with Him in the likeness of His death, certainly we shall also be in the likeness of His resurrection, knowing this, that our old self was crucified with Him, in order that our body of sin might be done away with, so that we would no longer be slaves to sin; for he who has died is freed from sin.</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100" b="1" dirty="0" smtClean="0"/>
              <a:t>Galatians</a:t>
            </a:r>
            <a:r>
              <a:rPr lang="en-US" sz="1100" b="1" baseline="0" dirty="0" smtClean="0"/>
              <a:t> 3:26-29 </a:t>
            </a:r>
            <a:r>
              <a:rPr lang="en-US" sz="1100" baseline="0" dirty="0" smtClean="0"/>
              <a:t>- </a:t>
            </a:r>
            <a:r>
              <a:rPr lang="en-US" sz="1100" i="1" baseline="0" dirty="0" smtClean="0"/>
              <a:t>For you are all sons of God through faith in Christ Jesus. For all of you who were baptized into Christ have clothed yourselves with Christ. There is neither Jew nor Greek, there is neither slave nor free man, there is neither male nor female; for you are all one in Christ Jesus. And if you belong to Christ, then you are Abraham’s descendants, heirs according to promise.</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100" b="1" baseline="0" dirty="0" smtClean="0"/>
              <a:t>Galatians 4:3-7 </a:t>
            </a:r>
            <a:r>
              <a:rPr lang="en-US" sz="1100" baseline="0" dirty="0" smtClean="0"/>
              <a:t>- </a:t>
            </a:r>
            <a:r>
              <a:rPr lang="en-US" sz="1100" i="1" baseline="0" dirty="0" smtClean="0"/>
              <a:t>So also we, while we were children, were held in bondage under the elemental things of the world. But when the fullness of the time came, God sent forth His Son, born of a woman, born under the Law, so that He might redeem those who were under the Law, that we might receive the adoption as sons. Because you are sons, God has sent forth the Spirit of His Son into our hearts, crying, “Abba! Father!” Therefore you are no longer a slave, but a son; and if a son, then an heir through God.</a:t>
            </a:r>
            <a:endParaRPr lang="en-US" sz="1100" i="1" dirty="0" smtClean="0"/>
          </a:p>
        </p:txBody>
      </p:sp>
      <p:sp>
        <p:nvSpPr>
          <p:cNvPr id="4" name="Slide Number Placeholder 3"/>
          <p:cNvSpPr>
            <a:spLocks noGrp="1"/>
          </p:cNvSpPr>
          <p:nvPr>
            <p:ph type="sldNum" sz="quarter" idx="10"/>
          </p:nvPr>
        </p:nvSpPr>
        <p:spPr/>
        <p:txBody>
          <a:bodyPr/>
          <a:lstStyle/>
          <a:p>
            <a:fld id="{57263A39-C63A-7246-8FD1-1B0EDC7011B8}" type="slidenum">
              <a:rPr lang="en-US" smtClean="0"/>
              <a:t>6</a:t>
            </a:fld>
            <a:endParaRPr lang="en-US"/>
          </a:p>
        </p:txBody>
      </p:sp>
    </p:spTree>
    <p:extLst>
      <p:ext uri="{BB962C8B-B14F-4D97-AF65-F5344CB8AC3E}">
        <p14:creationId xmlns:p14="http://schemas.microsoft.com/office/powerpoint/2010/main" val="204521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799588-CCE9-844A-B51F-52A6D98C0A06}"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5495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99588-CCE9-844A-B51F-52A6D98C0A06}"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66282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99588-CCE9-844A-B51F-52A6D98C0A06}"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17882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99588-CCE9-844A-B51F-52A6D98C0A06}"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5037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99588-CCE9-844A-B51F-52A6D98C0A06}"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99017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799588-CCE9-844A-B51F-52A6D98C0A06}" type="datetimeFigureOut">
              <a:rPr lang="en-US" smtClean="0"/>
              <a:t>12/31/22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84280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799588-CCE9-844A-B51F-52A6D98C0A06}" type="datetimeFigureOut">
              <a:rPr lang="en-US" smtClean="0"/>
              <a:t>12/31/22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957519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799588-CCE9-844A-B51F-52A6D98C0A06}" type="datetimeFigureOut">
              <a:rPr lang="en-US" smtClean="0"/>
              <a:t>12/31/22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92758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99588-CCE9-844A-B51F-52A6D98C0A06}" type="datetimeFigureOut">
              <a:rPr lang="en-US" smtClean="0"/>
              <a:t>12/31/22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4548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9588-CCE9-844A-B51F-52A6D98C0A06}" type="datetimeFigureOut">
              <a:rPr lang="en-US" smtClean="0"/>
              <a:t>12/31/22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213437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9588-CCE9-844A-B51F-52A6D98C0A06}" type="datetimeFigureOut">
              <a:rPr lang="en-US" smtClean="0"/>
              <a:t>12/31/22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8400202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B542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9588-CCE9-844A-B51F-52A6D98C0A06}" type="datetimeFigureOut">
              <a:rPr lang="en-US" smtClean="0"/>
              <a:t>12/31/22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8708E-D5C8-2549-A7F7-EFF4BBC330FA}" type="slidenum">
              <a:rPr lang="en-US" smtClean="0"/>
              <a:t>‹#›</a:t>
            </a:fld>
            <a:endParaRPr lang="en-US"/>
          </a:p>
        </p:txBody>
      </p:sp>
    </p:spTree>
    <p:extLst>
      <p:ext uri="{BB962C8B-B14F-4D97-AF65-F5344CB8AC3E}">
        <p14:creationId xmlns:p14="http://schemas.microsoft.com/office/powerpoint/2010/main" val="1835848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100" dirty="0" smtClean="0">
                <a:solidFill>
                  <a:schemeClr val="accent4">
                    <a:lumMod val="20000"/>
                    <a:lumOff val="80000"/>
                  </a:schemeClr>
                </a:solidFill>
                <a:latin typeface="Candara" charset="0"/>
                <a:ea typeface="Candara" charset="0"/>
                <a:cs typeface="Candara" charset="0"/>
              </a:rPr>
              <a:t>The Year of </a:t>
            </a:r>
            <a:r>
              <a:rPr lang="en-US" sz="6100" dirty="0" smtClean="0">
                <a:solidFill>
                  <a:schemeClr val="accent4">
                    <a:lumMod val="20000"/>
                    <a:lumOff val="80000"/>
                  </a:schemeClr>
                </a:solidFill>
                <a:latin typeface="Candara" charset="0"/>
                <a:ea typeface="Candara" charset="0"/>
                <a:cs typeface="Candara" charset="0"/>
              </a:rPr>
              <a:t>Jubilee</a:t>
            </a:r>
            <a:endParaRPr lang="en-US" sz="6100" dirty="0">
              <a:solidFill>
                <a:schemeClr val="accent4">
                  <a:lumMod val="20000"/>
                  <a:lumOff val="80000"/>
                </a:schemeClr>
              </a:solidFill>
              <a:latin typeface="Candara" charset="0"/>
              <a:ea typeface="Candara" charset="0"/>
              <a:cs typeface="Candara" charset="0"/>
            </a:endParaRPr>
          </a:p>
        </p:txBody>
      </p:sp>
      <p:sp>
        <p:nvSpPr>
          <p:cNvPr id="3" name="Subtitle 2"/>
          <p:cNvSpPr>
            <a:spLocks noGrp="1"/>
          </p:cNvSpPr>
          <p:nvPr>
            <p:ph type="subTitle" idx="1"/>
          </p:nvPr>
        </p:nvSpPr>
        <p:spPr/>
        <p:txBody>
          <a:bodyPr>
            <a:normAutofit/>
          </a:bodyPr>
          <a:lstStyle/>
          <a:p>
            <a:r>
              <a:rPr lang="en-US" sz="4800" i="1" dirty="0" smtClean="0">
                <a:solidFill>
                  <a:schemeClr val="accent4">
                    <a:lumMod val="20000"/>
                    <a:lumOff val="80000"/>
                  </a:schemeClr>
                </a:solidFill>
                <a:latin typeface="Candara" charset="0"/>
                <a:ea typeface="Candara" charset="0"/>
                <a:cs typeface="Candara" charset="0"/>
              </a:rPr>
              <a:t>Rest, Release, Redemption</a:t>
            </a:r>
            <a:endParaRPr lang="en-US" sz="4800" i="1" dirty="0">
              <a:solidFill>
                <a:schemeClr val="accent4">
                  <a:lumMod val="20000"/>
                  <a:lumOff val="80000"/>
                </a:schemeClr>
              </a:solidFill>
              <a:latin typeface="Candara" charset="0"/>
              <a:ea typeface="Candara" charset="0"/>
              <a:cs typeface="Candara" charset="0"/>
            </a:endParaRPr>
          </a:p>
        </p:txBody>
      </p:sp>
    </p:spTree>
    <p:extLst>
      <p:ext uri="{BB962C8B-B14F-4D97-AF65-F5344CB8AC3E}">
        <p14:creationId xmlns:p14="http://schemas.microsoft.com/office/powerpoint/2010/main" val="96755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4">
                    <a:lumMod val="20000"/>
                    <a:lumOff val="80000"/>
                  </a:schemeClr>
                </a:solidFill>
                <a:latin typeface="Candara" charset="0"/>
                <a:ea typeface="Candara" charset="0"/>
                <a:cs typeface="Candara" charset="0"/>
              </a:rPr>
              <a:t>Sabbath Year &amp; Jubilee </a:t>
            </a:r>
            <a:r>
              <a:rPr lang="en-US" sz="3600" b="1" dirty="0" smtClean="0">
                <a:solidFill>
                  <a:schemeClr val="accent4">
                    <a:lumMod val="20000"/>
                    <a:lumOff val="80000"/>
                  </a:schemeClr>
                </a:solidFill>
                <a:latin typeface="Candara" charset="0"/>
                <a:ea typeface="Candara" charset="0"/>
                <a:cs typeface="Candara" charset="0"/>
              </a:rPr>
              <a:t>(</a:t>
            </a:r>
            <a:r>
              <a:rPr lang="en-US" sz="3600" b="1" i="1" dirty="0" smtClean="0">
                <a:solidFill>
                  <a:schemeClr val="accent4">
                    <a:lumMod val="20000"/>
                    <a:lumOff val="80000"/>
                  </a:schemeClr>
                </a:solidFill>
                <a:latin typeface="Candara" charset="0"/>
                <a:ea typeface="Candara" charset="0"/>
                <a:cs typeface="Candara" charset="0"/>
              </a:rPr>
              <a:t>Leviticus 25</a:t>
            </a:r>
            <a:r>
              <a:rPr lang="en-US" sz="3600" b="1" dirty="0" smtClean="0">
                <a:solidFill>
                  <a:schemeClr val="accent4">
                    <a:lumMod val="20000"/>
                    <a:lumOff val="80000"/>
                  </a:schemeClr>
                </a:solidFill>
                <a:latin typeface="Candara" charset="0"/>
                <a:ea typeface="Candara" charset="0"/>
                <a:cs typeface="Candara" charset="0"/>
              </a:rPr>
              <a:t>)</a:t>
            </a:r>
            <a:endParaRPr lang="en-US" sz="2400" dirty="0">
              <a:solidFill>
                <a:schemeClr val="accent4">
                  <a:lumMod val="20000"/>
                  <a:lumOff val="80000"/>
                </a:schemeClr>
              </a:solidFill>
              <a:latin typeface="Candara" charset="0"/>
              <a:ea typeface="Candara" charset="0"/>
              <a:cs typeface="Candara" charset="0"/>
            </a:endParaRPr>
          </a:p>
        </p:txBody>
      </p:sp>
      <p:sp>
        <p:nvSpPr>
          <p:cNvPr id="3" name="Content Placeholder 2"/>
          <p:cNvSpPr>
            <a:spLocks noGrp="1"/>
          </p:cNvSpPr>
          <p:nvPr>
            <p:ph idx="1"/>
          </p:nvPr>
        </p:nvSpPr>
        <p:spPr>
          <a:xfrm>
            <a:off x="628650" y="1504950"/>
            <a:ext cx="4033502" cy="3913868"/>
          </a:xfrm>
        </p:spPr>
        <p:txBody>
          <a:bodyPr>
            <a:normAutofit/>
          </a:bodyPr>
          <a:lstStyle/>
          <a:p>
            <a:pPr marL="0" indent="0">
              <a:lnSpc>
                <a:spcPct val="100000"/>
              </a:lnSpc>
              <a:spcBef>
                <a:spcPts val="0"/>
              </a:spcBef>
              <a:spcAft>
                <a:spcPts val="600"/>
              </a:spcAft>
              <a:buNone/>
            </a:pPr>
            <a:r>
              <a:rPr lang="en-US" sz="3200" b="1" dirty="0" smtClean="0">
                <a:solidFill>
                  <a:schemeClr val="accent4">
                    <a:lumMod val="20000"/>
                    <a:lumOff val="80000"/>
                  </a:schemeClr>
                </a:solidFill>
                <a:latin typeface="Candara" charset="0"/>
                <a:ea typeface="Candara" charset="0"/>
                <a:cs typeface="Candara" charset="0"/>
              </a:rPr>
              <a:t>Sabbath Year </a:t>
            </a:r>
            <a:r>
              <a:rPr lang="en-US" b="1" dirty="0" smtClean="0">
                <a:solidFill>
                  <a:schemeClr val="accent4">
                    <a:lumMod val="20000"/>
                    <a:lumOff val="80000"/>
                  </a:schemeClr>
                </a:solidFill>
                <a:latin typeface="Candara" charset="0"/>
                <a:ea typeface="Candara" charset="0"/>
                <a:cs typeface="Candara" charset="0"/>
              </a:rPr>
              <a:t>(7</a:t>
            </a:r>
            <a:r>
              <a:rPr lang="en-US" b="1" baseline="30000" dirty="0" smtClean="0">
                <a:solidFill>
                  <a:schemeClr val="accent4">
                    <a:lumMod val="20000"/>
                    <a:lumOff val="80000"/>
                  </a:schemeClr>
                </a:solidFill>
                <a:latin typeface="Candara" charset="0"/>
                <a:ea typeface="Candara" charset="0"/>
                <a:cs typeface="Candara" charset="0"/>
              </a:rPr>
              <a:t>th</a:t>
            </a:r>
            <a:r>
              <a:rPr lang="en-US" b="1" dirty="0" smtClean="0">
                <a:solidFill>
                  <a:schemeClr val="accent4">
                    <a:lumMod val="20000"/>
                    <a:lumOff val="80000"/>
                  </a:schemeClr>
                </a:solidFill>
                <a:latin typeface="Candara" charset="0"/>
                <a:ea typeface="Candara" charset="0"/>
                <a:cs typeface="Candara" charset="0"/>
              </a:rPr>
              <a:t> Year)</a:t>
            </a:r>
          </a:p>
          <a:p>
            <a:pPr>
              <a:lnSpc>
                <a:spcPct val="100000"/>
              </a:lnSpc>
              <a:spcBef>
                <a:spcPts val="0"/>
              </a:spcBef>
              <a:spcAft>
                <a:spcPts val="1200"/>
              </a:spcAft>
            </a:pPr>
            <a:r>
              <a:rPr lang="en-US" sz="3200" dirty="0" smtClean="0">
                <a:solidFill>
                  <a:schemeClr val="accent4">
                    <a:lumMod val="20000"/>
                    <a:lumOff val="80000"/>
                  </a:schemeClr>
                </a:solidFill>
                <a:latin typeface="Candara" charset="0"/>
                <a:ea typeface="Candara" charset="0"/>
                <a:cs typeface="Candara" charset="0"/>
              </a:rPr>
              <a:t>The Land Rests </a:t>
            </a:r>
            <a:r>
              <a:rPr lang="en-US" i="1" dirty="0" smtClean="0">
                <a:solidFill>
                  <a:schemeClr val="accent4">
                    <a:lumMod val="20000"/>
                    <a:lumOff val="80000"/>
                  </a:schemeClr>
                </a:solidFill>
                <a:latin typeface="Candara" charset="0"/>
                <a:ea typeface="Candara" charset="0"/>
                <a:cs typeface="Candara" charset="0"/>
              </a:rPr>
              <a:t>(Leviticus </a:t>
            </a:r>
            <a:r>
              <a:rPr lang="en-US" i="1" dirty="0" smtClean="0">
                <a:solidFill>
                  <a:schemeClr val="accent4">
                    <a:lumMod val="20000"/>
                    <a:lumOff val="80000"/>
                  </a:schemeClr>
                </a:solidFill>
                <a:latin typeface="Candara" charset="0"/>
                <a:ea typeface="Candara" charset="0"/>
                <a:cs typeface="Candara" charset="0"/>
              </a:rPr>
              <a:t>25:1-7, 18-22)</a:t>
            </a:r>
            <a:endParaRPr lang="en-US" i="1" dirty="0" smtClean="0">
              <a:solidFill>
                <a:schemeClr val="accent4">
                  <a:lumMod val="20000"/>
                  <a:lumOff val="80000"/>
                </a:schemeClr>
              </a:solidFill>
              <a:latin typeface="Candara" charset="0"/>
              <a:ea typeface="Candara" charset="0"/>
              <a:cs typeface="Candara" charset="0"/>
            </a:endParaRPr>
          </a:p>
          <a:p>
            <a:pPr>
              <a:lnSpc>
                <a:spcPct val="100000"/>
              </a:lnSpc>
              <a:spcBef>
                <a:spcPts val="0"/>
              </a:spcBef>
              <a:spcAft>
                <a:spcPts val="1200"/>
              </a:spcAft>
            </a:pPr>
            <a:r>
              <a:rPr lang="en-US" sz="3200" dirty="0" smtClean="0">
                <a:solidFill>
                  <a:schemeClr val="accent4">
                    <a:lumMod val="20000"/>
                    <a:lumOff val="80000"/>
                  </a:schemeClr>
                </a:solidFill>
                <a:latin typeface="Candara" charset="0"/>
                <a:ea typeface="Candara" charset="0"/>
                <a:cs typeface="Candara" charset="0"/>
              </a:rPr>
              <a:t>Debts Forgiven </a:t>
            </a:r>
            <a:r>
              <a:rPr lang="en-US" dirty="0" smtClean="0">
                <a:solidFill>
                  <a:schemeClr val="accent4">
                    <a:lumMod val="20000"/>
                    <a:lumOff val="80000"/>
                  </a:schemeClr>
                </a:solidFill>
                <a:latin typeface="Candara" charset="0"/>
                <a:ea typeface="Candara" charset="0"/>
                <a:cs typeface="Candara" charset="0"/>
              </a:rPr>
              <a:t>(Deuteronomy 15:1-2)</a:t>
            </a:r>
            <a:endParaRPr lang="en-US" dirty="0" smtClean="0">
              <a:solidFill>
                <a:schemeClr val="accent4">
                  <a:lumMod val="20000"/>
                  <a:lumOff val="80000"/>
                </a:schemeClr>
              </a:solidFill>
              <a:latin typeface="Candara" charset="0"/>
              <a:ea typeface="Candara" charset="0"/>
              <a:cs typeface="Candara" charset="0"/>
            </a:endParaRPr>
          </a:p>
          <a:p>
            <a:pPr>
              <a:lnSpc>
                <a:spcPct val="100000"/>
              </a:lnSpc>
              <a:spcBef>
                <a:spcPts val="0"/>
              </a:spcBef>
              <a:spcAft>
                <a:spcPts val="600"/>
              </a:spcAft>
            </a:pPr>
            <a:r>
              <a:rPr lang="en-US" sz="3200" dirty="0" smtClean="0">
                <a:solidFill>
                  <a:schemeClr val="accent4">
                    <a:lumMod val="20000"/>
                    <a:lumOff val="80000"/>
                  </a:schemeClr>
                </a:solidFill>
                <a:latin typeface="Candara" charset="0"/>
                <a:ea typeface="Candara" charset="0"/>
                <a:cs typeface="Candara" charset="0"/>
              </a:rPr>
              <a:t>The Law is Read </a:t>
            </a:r>
            <a:r>
              <a:rPr lang="en-US" i="1" dirty="0" smtClean="0">
                <a:solidFill>
                  <a:schemeClr val="accent4">
                    <a:lumMod val="20000"/>
                    <a:lumOff val="80000"/>
                  </a:schemeClr>
                </a:solidFill>
                <a:latin typeface="Candara" charset="0"/>
                <a:ea typeface="Candara" charset="0"/>
                <a:cs typeface="Candara" charset="0"/>
              </a:rPr>
              <a:t>(Deuteronomy 31:10-11)</a:t>
            </a:r>
            <a:endParaRPr lang="en-US" i="1" dirty="0" smtClean="0">
              <a:solidFill>
                <a:schemeClr val="accent4">
                  <a:lumMod val="20000"/>
                  <a:lumOff val="80000"/>
                </a:schemeClr>
              </a:solidFill>
              <a:latin typeface="Candara" charset="0"/>
              <a:ea typeface="Candara" charset="0"/>
              <a:cs typeface="Candara" charset="0"/>
            </a:endParaRPr>
          </a:p>
          <a:p>
            <a:pPr>
              <a:lnSpc>
                <a:spcPct val="100000"/>
              </a:lnSpc>
              <a:spcBef>
                <a:spcPts val="0"/>
              </a:spcBef>
              <a:spcAft>
                <a:spcPts val="600"/>
              </a:spcAft>
            </a:pPr>
            <a:endParaRPr lang="en-US" sz="3200" dirty="0" smtClean="0">
              <a:solidFill>
                <a:schemeClr val="accent4">
                  <a:lumMod val="20000"/>
                  <a:lumOff val="80000"/>
                </a:schemeClr>
              </a:solidFill>
              <a:latin typeface="Candara" charset="0"/>
              <a:ea typeface="Candara" charset="0"/>
              <a:cs typeface="Candara" charset="0"/>
            </a:endParaRPr>
          </a:p>
        </p:txBody>
      </p:sp>
      <p:sp>
        <p:nvSpPr>
          <p:cNvPr id="4" name="Content Placeholder 2"/>
          <p:cNvSpPr txBox="1">
            <a:spLocks/>
          </p:cNvSpPr>
          <p:nvPr/>
        </p:nvSpPr>
        <p:spPr>
          <a:xfrm>
            <a:off x="4778062" y="1504950"/>
            <a:ext cx="3737288" cy="3913868"/>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Font typeface="Arial" panose="020B0604020202020204" pitchFamily="34" charset="0"/>
              <a:buNone/>
            </a:pPr>
            <a:r>
              <a:rPr lang="en-US" sz="3200" b="1" dirty="0" smtClean="0">
                <a:latin typeface="Candara" charset="0"/>
                <a:ea typeface="Candara" charset="0"/>
                <a:cs typeface="Candara" charset="0"/>
              </a:rPr>
              <a:t>Jubilee </a:t>
            </a:r>
            <a:r>
              <a:rPr lang="en-US" b="1" i="1" dirty="0" smtClean="0">
                <a:latin typeface="Candara" charset="0"/>
                <a:ea typeface="Candara" charset="0"/>
                <a:cs typeface="Candara" charset="0"/>
              </a:rPr>
              <a:t>(49</a:t>
            </a:r>
            <a:r>
              <a:rPr lang="en-US" b="1" i="1" baseline="30000" dirty="0" smtClean="0">
                <a:latin typeface="Candara" charset="0"/>
                <a:ea typeface="Candara" charset="0"/>
                <a:cs typeface="Candara" charset="0"/>
              </a:rPr>
              <a:t>th</a:t>
            </a:r>
            <a:r>
              <a:rPr lang="en-US" b="1" i="1" dirty="0" smtClean="0">
                <a:latin typeface="Candara" charset="0"/>
                <a:ea typeface="Candara" charset="0"/>
                <a:cs typeface="Candara" charset="0"/>
              </a:rPr>
              <a:t>/50</a:t>
            </a:r>
            <a:r>
              <a:rPr lang="en-US" b="1" i="1" baseline="30000" dirty="0" smtClean="0">
                <a:latin typeface="Candara" charset="0"/>
                <a:ea typeface="Candara" charset="0"/>
                <a:cs typeface="Candara" charset="0"/>
              </a:rPr>
              <a:t>th</a:t>
            </a:r>
            <a:r>
              <a:rPr lang="en-US" b="1" i="1" dirty="0" smtClean="0">
                <a:latin typeface="Candara" charset="0"/>
                <a:ea typeface="Candara" charset="0"/>
                <a:cs typeface="Candara" charset="0"/>
              </a:rPr>
              <a:t> Year)</a:t>
            </a:r>
          </a:p>
          <a:p>
            <a:pPr>
              <a:lnSpc>
                <a:spcPct val="100000"/>
              </a:lnSpc>
              <a:spcBef>
                <a:spcPts val="0"/>
              </a:spcBef>
              <a:spcAft>
                <a:spcPts val="1200"/>
              </a:spcAft>
            </a:pPr>
            <a:r>
              <a:rPr lang="en-US" sz="3200" dirty="0" smtClean="0">
                <a:latin typeface="Candara" charset="0"/>
                <a:ea typeface="Candara" charset="0"/>
                <a:cs typeface="Candara" charset="0"/>
              </a:rPr>
              <a:t>The Land Resets </a:t>
            </a:r>
            <a:r>
              <a:rPr lang="en-US" i="1" dirty="0">
                <a:latin typeface="Candara" charset="0"/>
                <a:ea typeface="Candara" charset="0"/>
                <a:cs typeface="Candara" charset="0"/>
              </a:rPr>
              <a:t>(Leviticus 25:8-12</a:t>
            </a:r>
            <a:r>
              <a:rPr lang="en-US" i="1" dirty="0" smtClean="0">
                <a:latin typeface="Candara" charset="0"/>
                <a:ea typeface="Candara" charset="0"/>
                <a:cs typeface="Candara" charset="0"/>
              </a:rPr>
              <a:t>)</a:t>
            </a:r>
          </a:p>
          <a:p>
            <a:pPr>
              <a:lnSpc>
                <a:spcPct val="100000"/>
              </a:lnSpc>
              <a:spcBef>
                <a:spcPts val="0"/>
              </a:spcBef>
              <a:spcAft>
                <a:spcPts val="1200"/>
              </a:spcAft>
            </a:pPr>
            <a:r>
              <a:rPr lang="en-US" sz="3200" dirty="0" smtClean="0">
                <a:latin typeface="Candara" charset="0"/>
                <a:ea typeface="Candara" charset="0"/>
                <a:cs typeface="Candara" charset="0"/>
              </a:rPr>
              <a:t>Slaves Released </a:t>
            </a:r>
            <a:r>
              <a:rPr lang="en-US" i="1" dirty="0" smtClean="0">
                <a:latin typeface="Candara" charset="0"/>
                <a:ea typeface="Candara" charset="0"/>
                <a:cs typeface="Candara" charset="0"/>
              </a:rPr>
              <a:t>(Leviticus </a:t>
            </a:r>
            <a:r>
              <a:rPr lang="en-US" i="1" dirty="0">
                <a:latin typeface="Candara" charset="0"/>
                <a:ea typeface="Candara" charset="0"/>
                <a:cs typeface="Candara" charset="0"/>
              </a:rPr>
              <a:t>25:41,54</a:t>
            </a:r>
            <a:r>
              <a:rPr lang="en-US" i="1" dirty="0" smtClean="0">
                <a:latin typeface="Candara" charset="0"/>
                <a:ea typeface="Candara" charset="0"/>
                <a:cs typeface="Candara" charset="0"/>
              </a:rPr>
              <a:t>)</a:t>
            </a:r>
          </a:p>
          <a:p>
            <a:pPr>
              <a:lnSpc>
                <a:spcPct val="100000"/>
              </a:lnSpc>
              <a:spcBef>
                <a:spcPts val="0"/>
              </a:spcBef>
              <a:spcAft>
                <a:spcPts val="1200"/>
              </a:spcAft>
            </a:pPr>
            <a:r>
              <a:rPr lang="en-US" sz="3200" dirty="0" smtClean="0">
                <a:latin typeface="Candara" charset="0"/>
                <a:ea typeface="Candara" charset="0"/>
                <a:cs typeface="Candara" charset="0"/>
              </a:rPr>
              <a:t>People Go Home </a:t>
            </a:r>
            <a:r>
              <a:rPr lang="en-US" i="1" dirty="0" smtClean="0">
                <a:latin typeface="Candara" charset="0"/>
                <a:ea typeface="Candara" charset="0"/>
                <a:cs typeface="Candara" charset="0"/>
              </a:rPr>
              <a:t>(Leviticus 25:10)</a:t>
            </a:r>
            <a:endParaRPr lang="en-US" i="1" dirty="0">
              <a:latin typeface="Candara" charset="0"/>
              <a:ea typeface="Candara" charset="0"/>
              <a:cs typeface="Candara" charset="0"/>
            </a:endParaRPr>
          </a:p>
          <a:p>
            <a:pPr>
              <a:lnSpc>
                <a:spcPct val="100000"/>
              </a:lnSpc>
              <a:spcBef>
                <a:spcPts val="0"/>
              </a:spcBef>
              <a:spcAft>
                <a:spcPts val="1200"/>
              </a:spcAft>
            </a:pPr>
            <a:endParaRPr lang="en-US" sz="3200" i="1" dirty="0">
              <a:latin typeface="Candara" charset="0"/>
              <a:ea typeface="Candara" charset="0"/>
              <a:cs typeface="Candara" charset="0"/>
            </a:endParaRPr>
          </a:p>
        </p:txBody>
      </p:sp>
      <p:sp>
        <p:nvSpPr>
          <p:cNvPr id="5" name="TextBox 4"/>
          <p:cNvSpPr txBox="1"/>
          <p:nvPr/>
        </p:nvSpPr>
        <p:spPr>
          <a:xfrm>
            <a:off x="628650" y="5650637"/>
            <a:ext cx="1998640" cy="707886"/>
          </a:xfrm>
          <a:prstGeom prst="rect">
            <a:avLst/>
          </a:prstGeom>
          <a:solidFill>
            <a:schemeClr val="accent1">
              <a:lumMod val="40000"/>
              <a:lumOff val="60000"/>
            </a:schemeClr>
          </a:solidFill>
          <a:ln>
            <a:solidFill>
              <a:srgbClr val="254021"/>
            </a:solidFill>
          </a:ln>
        </p:spPr>
        <p:txBody>
          <a:bodyPr wrap="square" rtlCol="0">
            <a:spAutoFit/>
          </a:bodyPr>
          <a:lstStyle/>
          <a:p>
            <a:pPr algn="ctr"/>
            <a:r>
              <a:rPr lang="en-US" sz="4000" b="1" dirty="0" smtClean="0">
                <a:latin typeface="Candara" charset="0"/>
                <a:ea typeface="Candara" charset="0"/>
                <a:cs typeface="Candara" charset="0"/>
              </a:rPr>
              <a:t>Trust</a:t>
            </a:r>
            <a:endParaRPr lang="en-US" sz="4000" b="1" dirty="0">
              <a:latin typeface="Candara" charset="0"/>
              <a:ea typeface="Candara" charset="0"/>
              <a:cs typeface="Candara" charset="0"/>
            </a:endParaRPr>
          </a:p>
        </p:txBody>
      </p:sp>
      <p:sp>
        <p:nvSpPr>
          <p:cNvPr id="6" name="TextBox 5"/>
          <p:cNvSpPr txBox="1"/>
          <p:nvPr/>
        </p:nvSpPr>
        <p:spPr>
          <a:xfrm>
            <a:off x="2779421" y="5650637"/>
            <a:ext cx="3247892" cy="707886"/>
          </a:xfrm>
          <a:prstGeom prst="rect">
            <a:avLst/>
          </a:prstGeom>
          <a:solidFill>
            <a:schemeClr val="accent1">
              <a:lumMod val="40000"/>
              <a:lumOff val="60000"/>
            </a:schemeClr>
          </a:solidFill>
          <a:ln>
            <a:solidFill>
              <a:srgbClr val="254021"/>
            </a:solidFill>
          </a:ln>
        </p:spPr>
        <p:txBody>
          <a:bodyPr wrap="square" rtlCol="0">
            <a:spAutoFit/>
          </a:bodyPr>
          <a:lstStyle/>
          <a:p>
            <a:pPr algn="ctr"/>
            <a:r>
              <a:rPr lang="en-US" sz="4000" smtClean="0">
                <a:latin typeface="Candara" charset="0"/>
                <a:ea typeface="Candara" charset="0"/>
                <a:cs typeface="Candara" charset="0"/>
              </a:rPr>
              <a:t>Stewardship</a:t>
            </a:r>
            <a:endParaRPr lang="en-US" sz="4000" dirty="0">
              <a:latin typeface="Candara" charset="0"/>
              <a:ea typeface="Candara" charset="0"/>
              <a:cs typeface="Candara" charset="0"/>
            </a:endParaRPr>
          </a:p>
        </p:txBody>
      </p:sp>
      <p:sp>
        <p:nvSpPr>
          <p:cNvPr id="7" name="TextBox 6"/>
          <p:cNvSpPr txBox="1"/>
          <p:nvPr/>
        </p:nvSpPr>
        <p:spPr>
          <a:xfrm>
            <a:off x="6179444" y="5650637"/>
            <a:ext cx="2335906" cy="707886"/>
          </a:xfrm>
          <a:prstGeom prst="rect">
            <a:avLst/>
          </a:prstGeom>
          <a:solidFill>
            <a:schemeClr val="accent1">
              <a:lumMod val="40000"/>
              <a:lumOff val="60000"/>
            </a:schemeClr>
          </a:solidFill>
          <a:ln>
            <a:solidFill>
              <a:srgbClr val="254021"/>
            </a:solidFill>
          </a:ln>
        </p:spPr>
        <p:txBody>
          <a:bodyPr wrap="square" rtlCol="0">
            <a:spAutoFit/>
          </a:bodyPr>
          <a:lstStyle/>
          <a:p>
            <a:pPr algn="ctr"/>
            <a:r>
              <a:rPr lang="en-US" sz="4000" smtClean="0">
                <a:latin typeface="Candara" charset="0"/>
                <a:ea typeface="Candara" charset="0"/>
                <a:cs typeface="Candara" charset="0"/>
              </a:rPr>
              <a:t>Equality</a:t>
            </a:r>
            <a:endParaRPr lang="en-US" sz="4000" dirty="0">
              <a:latin typeface="Candara" charset="0"/>
              <a:ea typeface="Candara" charset="0"/>
              <a:cs typeface="Candara" charset="0"/>
            </a:endParaRPr>
          </a:p>
        </p:txBody>
      </p:sp>
    </p:spTree>
    <p:extLst>
      <p:ext uri="{BB962C8B-B14F-4D97-AF65-F5344CB8AC3E}">
        <p14:creationId xmlns:p14="http://schemas.microsoft.com/office/powerpoint/2010/main" val="1958265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4">
                    <a:lumMod val="20000"/>
                    <a:lumOff val="80000"/>
                  </a:schemeClr>
                </a:solidFill>
                <a:latin typeface="Candara" charset="0"/>
                <a:ea typeface="Candara" charset="0"/>
                <a:cs typeface="Candara" charset="0"/>
              </a:rPr>
              <a:t>The Hope of Jubilee (</a:t>
            </a:r>
            <a:r>
              <a:rPr lang="en-US" sz="4000" b="1" i="1" dirty="0" smtClean="0">
                <a:solidFill>
                  <a:schemeClr val="accent4">
                    <a:lumMod val="20000"/>
                    <a:lumOff val="80000"/>
                  </a:schemeClr>
                </a:solidFill>
                <a:latin typeface="Candara" charset="0"/>
                <a:ea typeface="Candara" charset="0"/>
                <a:cs typeface="Candara" charset="0"/>
              </a:rPr>
              <a:t>Isaiah 61</a:t>
            </a:r>
            <a:r>
              <a:rPr lang="en-US" sz="4000" b="1" dirty="0" smtClean="0">
                <a:solidFill>
                  <a:schemeClr val="accent4">
                    <a:lumMod val="20000"/>
                    <a:lumOff val="80000"/>
                  </a:schemeClr>
                </a:solidFill>
                <a:latin typeface="Candara" charset="0"/>
                <a:ea typeface="Candara" charset="0"/>
                <a:cs typeface="Candara" charset="0"/>
              </a:rPr>
              <a:t>)</a:t>
            </a:r>
            <a:endParaRPr lang="en-US" sz="2800" dirty="0">
              <a:solidFill>
                <a:schemeClr val="accent4">
                  <a:lumMod val="20000"/>
                  <a:lumOff val="80000"/>
                </a:schemeClr>
              </a:solidFill>
              <a:latin typeface="Candara" charset="0"/>
              <a:ea typeface="Candara" charset="0"/>
              <a:cs typeface="Candara" charset="0"/>
            </a:endParaRPr>
          </a:p>
        </p:txBody>
      </p:sp>
      <p:sp>
        <p:nvSpPr>
          <p:cNvPr id="3" name="Content Placeholder 2"/>
          <p:cNvSpPr>
            <a:spLocks noGrp="1"/>
          </p:cNvSpPr>
          <p:nvPr>
            <p:ph idx="1"/>
          </p:nvPr>
        </p:nvSpPr>
        <p:spPr>
          <a:xfrm>
            <a:off x="533266" y="1364326"/>
            <a:ext cx="8077468" cy="4919729"/>
          </a:xfrm>
        </p:spPr>
        <p:txBody>
          <a:bodyPr>
            <a:normAutofit/>
          </a:bodyPr>
          <a:lstStyle/>
          <a:p>
            <a:pPr marL="0" indent="0">
              <a:lnSpc>
                <a:spcPct val="100000"/>
              </a:lnSpc>
              <a:spcBef>
                <a:spcPts val="0"/>
              </a:spcBef>
              <a:buNone/>
            </a:pPr>
            <a:r>
              <a:rPr lang="en-US" sz="3600" i="1" dirty="0" smtClean="0">
                <a:solidFill>
                  <a:schemeClr val="accent4">
                    <a:lumMod val="20000"/>
                    <a:lumOff val="80000"/>
                  </a:schemeClr>
                </a:solidFill>
                <a:latin typeface="Candara" charset="0"/>
                <a:ea typeface="Candara" charset="0"/>
                <a:cs typeface="Candara" charset="0"/>
              </a:rPr>
              <a:t>The </a:t>
            </a:r>
            <a:r>
              <a:rPr lang="en-US" sz="3600" i="1" dirty="0">
                <a:solidFill>
                  <a:schemeClr val="accent4">
                    <a:lumMod val="20000"/>
                    <a:lumOff val="80000"/>
                  </a:schemeClr>
                </a:solidFill>
                <a:latin typeface="Candara" charset="0"/>
                <a:ea typeface="Candara" charset="0"/>
                <a:cs typeface="Candara" charset="0"/>
              </a:rPr>
              <a:t>Spirit of the Lord </a:t>
            </a:r>
            <a:r>
              <a:rPr lang="en-US" sz="3600" i="1" dirty="0" smtClean="0">
                <a:solidFill>
                  <a:schemeClr val="accent4">
                    <a:lumMod val="20000"/>
                    <a:lumOff val="80000"/>
                  </a:schemeClr>
                </a:solidFill>
                <a:latin typeface="Candara" charset="0"/>
                <a:ea typeface="Candara" charset="0"/>
                <a:cs typeface="Candara" charset="0"/>
              </a:rPr>
              <a:t>is </a:t>
            </a:r>
            <a:r>
              <a:rPr lang="en-US" sz="3600" i="1" dirty="0">
                <a:solidFill>
                  <a:schemeClr val="accent4">
                    <a:lumMod val="20000"/>
                    <a:lumOff val="80000"/>
                  </a:schemeClr>
                </a:solidFill>
                <a:latin typeface="Candara" charset="0"/>
                <a:ea typeface="Candara" charset="0"/>
                <a:cs typeface="Candara" charset="0"/>
              </a:rPr>
              <a:t>upon </a:t>
            </a:r>
            <a:r>
              <a:rPr lang="en-US" sz="3600" i="1" dirty="0" smtClean="0">
                <a:solidFill>
                  <a:schemeClr val="accent4">
                    <a:lumMod val="20000"/>
                    <a:lumOff val="80000"/>
                  </a:schemeClr>
                </a:solidFill>
                <a:latin typeface="Candara" charset="0"/>
                <a:ea typeface="Candara" charset="0"/>
                <a:cs typeface="Candara" charset="0"/>
              </a:rPr>
              <a:t>me, </a:t>
            </a:r>
          </a:p>
          <a:p>
            <a:pPr marL="0" indent="0">
              <a:lnSpc>
                <a:spcPct val="100000"/>
              </a:lnSpc>
              <a:spcBef>
                <a:spcPts val="0"/>
              </a:spcBef>
              <a:buNone/>
            </a:pPr>
            <a:r>
              <a:rPr lang="en-US" sz="3600" i="1" dirty="0" smtClean="0">
                <a:solidFill>
                  <a:schemeClr val="accent4">
                    <a:lumMod val="20000"/>
                    <a:lumOff val="80000"/>
                  </a:schemeClr>
                </a:solidFill>
                <a:latin typeface="Candara" charset="0"/>
                <a:ea typeface="Candara" charset="0"/>
                <a:cs typeface="Candara" charset="0"/>
              </a:rPr>
              <a:t>Because he has </a:t>
            </a:r>
            <a:r>
              <a:rPr lang="en-US" sz="3600" i="1" dirty="0">
                <a:solidFill>
                  <a:schemeClr val="accent4">
                    <a:lumMod val="20000"/>
                    <a:lumOff val="80000"/>
                  </a:schemeClr>
                </a:solidFill>
                <a:latin typeface="Candara" charset="0"/>
                <a:ea typeface="Candara" charset="0"/>
                <a:cs typeface="Candara" charset="0"/>
              </a:rPr>
              <a:t>anointed </a:t>
            </a:r>
            <a:r>
              <a:rPr lang="en-US" sz="3600" i="1" dirty="0" smtClean="0">
                <a:solidFill>
                  <a:schemeClr val="accent4">
                    <a:lumMod val="20000"/>
                    <a:lumOff val="80000"/>
                  </a:schemeClr>
                </a:solidFill>
                <a:latin typeface="Candara" charset="0"/>
                <a:ea typeface="Candara" charset="0"/>
                <a:cs typeface="Candara" charset="0"/>
              </a:rPr>
              <a:t>me </a:t>
            </a:r>
          </a:p>
          <a:p>
            <a:pPr marL="0" indent="0">
              <a:lnSpc>
                <a:spcPct val="100000"/>
              </a:lnSpc>
              <a:spcBef>
                <a:spcPts val="0"/>
              </a:spcBef>
              <a:buNone/>
            </a:pPr>
            <a:r>
              <a:rPr lang="en-US" sz="3600" i="1" dirty="0" smtClean="0">
                <a:solidFill>
                  <a:schemeClr val="accent4">
                    <a:lumMod val="20000"/>
                    <a:lumOff val="80000"/>
                  </a:schemeClr>
                </a:solidFill>
                <a:latin typeface="Candara" charset="0"/>
                <a:ea typeface="Candara" charset="0"/>
                <a:cs typeface="Candara" charset="0"/>
              </a:rPr>
              <a:t>To proclaim good </a:t>
            </a:r>
            <a:r>
              <a:rPr lang="en-US" sz="3600" i="1" dirty="0">
                <a:solidFill>
                  <a:schemeClr val="accent4">
                    <a:lumMod val="20000"/>
                    <a:lumOff val="80000"/>
                  </a:schemeClr>
                </a:solidFill>
                <a:latin typeface="Candara" charset="0"/>
                <a:ea typeface="Candara" charset="0"/>
                <a:cs typeface="Candara" charset="0"/>
              </a:rPr>
              <a:t>news to the </a:t>
            </a:r>
            <a:r>
              <a:rPr lang="en-US" sz="3600" i="1" dirty="0" smtClean="0">
                <a:solidFill>
                  <a:schemeClr val="accent4">
                    <a:lumMod val="20000"/>
                    <a:lumOff val="80000"/>
                  </a:schemeClr>
                </a:solidFill>
                <a:latin typeface="Candara" charset="0"/>
                <a:ea typeface="Candara" charset="0"/>
                <a:cs typeface="Candara" charset="0"/>
              </a:rPr>
              <a:t>poor.</a:t>
            </a:r>
          </a:p>
          <a:p>
            <a:pPr marL="0" indent="0">
              <a:lnSpc>
                <a:spcPct val="100000"/>
              </a:lnSpc>
              <a:spcBef>
                <a:spcPts val="0"/>
              </a:spcBef>
              <a:buNone/>
            </a:pPr>
            <a:r>
              <a:rPr lang="en-US" sz="3600" i="1" dirty="0" smtClean="0">
                <a:solidFill>
                  <a:schemeClr val="accent4">
                    <a:lumMod val="20000"/>
                    <a:lumOff val="80000"/>
                  </a:schemeClr>
                </a:solidFill>
                <a:latin typeface="Candara" charset="0"/>
                <a:ea typeface="Candara" charset="0"/>
                <a:cs typeface="Candara" charset="0"/>
              </a:rPr>
              <a:t>He </a:t>
            </a:r>
            <a:r>
              <a:rPr lang="en-US" sz="3600" i="1" dirty="0">
                <a:solidFill>
                  <a:schemeClr val="accent4">
                    <a:lumMod val="20000"/>
                    <a:lumOff val="80000"/>
                  </a:schemeClr>
                </a:solidFill>
                <a:latin typeface="Candara" charset="0"/>
                <a:ea typeface="Candara" charset="0"/>
                <a:cs typeface="Candara" charset="0"/>
              </a:rPr>
              <a:t>has sent me to </a:t>
            </a:r>
            <a:r>
              <a:rPr lang="en-US" sz="3600" i="1" dirty="0" smtClean="0">
                <a:solidFill>
                  <a:schemeClr val="accent4">
                    <a:lumMod val="20000"/>
                    <a:lumOff val="80000"/>
                  </a:schemeClr>
                </a:solidFill>
                <a:latin typeface="Candara" charset="0"/>
                <a:ea typeface="Candara" charset="0"/>
                <a:cs typeface="Candara" charset="0"/>
              </a:rPr>
              <a:t>proclaim release to the captives, </a:t>
            </a:r>
          </a:p>
          <a:p>
            <a:pPr marL="0" indent="0">
              <a:lnSpc>
                <a:spcPct val="100000"/>
              </a:lnSpc>
              <a:spcBef>
                <a:spcPts val="0"/>
              </a:spcBef>
              <a:buNone/>
            </a:pPr>
            <a:r>
              <a:rPr lang="en-US" sz="3600" i="1" dirty="0" smtClean="0">
                <a:solidFill>
                  <a:schemeClr val="accent4">
                    <a:lumMod val="20000"/>
                    <a:lumOff val="80000"/>
                  </a:schemeClr>
                </a:solidFill>
                <a:latin typeface="Candara" charset="0"/>
                <a:ea typeface="Candara" charset="0"/>
                <a:cs typeface="Candara" charset="0"/>
              </a:rPr>
              <a:t>And recovery of sight to the blind, </a:t>
            </a:r>
          </a:p>
          <a:p>
            <a:pPr marL="0" indent="0">
              <a:lnSpc>
                <a:spcPct val="100000"/>
              </a:lnSpc>
              <a:spcBef>
                <a:spcPts val="0"/>
              </a:spcBef>
              <a:buNone/>
            </a:pPr>
            <a:r>
              <a:rPr lang="en-US" sz="3600" i="1" dirty="0" smtClean="0">
                <a:solidFill>
                  <a:schemeClr val="accent4">
                    <a:lumMod val="20000"/>
                    <a:lumOff val="80000"/>
                  </a:schemeClr>
                </a:solidFill>
                <a:latin typeface="Candara" charset="0"/>
                <a:ea typeface="Candara" charset="0"/>
                <a:cs typeface="Candara" charset="0"/>
              </a:rPr>
              <a:t>To set at liberty those who are oppressed, </a:t>
            </a:r>
          </a:p>
          <a:p>
            <a:pPr marL="0" indent="0">
              <a:lnSpc>
                <a:spcPct val="100000"/>
              </a:lnSpc>
              <a:spcBef>
                <a:spcPts val="0"/>
              </a:spcBef>
              <a:buNone/>
            </a:pPr>
            <a:r>
              <a:rPr lang="en-US" sz="3600" i="1" dirty="0" smtClean="0">
                <a:solidFill>
                  <a:schemeClr val="accent4">
                    <a:lumMod val="20000"/>
                    <a:lumOff val="80000"/>
                  </a:schemeClr>
                </a:solidFill>
                <a:latin typeface="Candara" charset="0"/>
                <a:ea typeface="Candara" charset="0"/>
                <a:cs typeface="Candara" charset="0"/>
              </a:rPr>
              <a:t>To proclaim the year </a:t>
            </a:r>
            <a:r>
              <a:rPr lang="en-US" sz="3600" i="1" dirty="0">
                <a:solidFill>
                  <a:schemeClr val="accent4">
                    <a:lumMod val="20000"/>
                    <a:lumOff val="80000"/>
                  </a:schemeClr>
                </a:solidFill>
                <a:latin typeface="Candara" charset="0"/>
                <a:ea typeface="Candara" charset="0"/>
                <a:cs typeface="Candara" charset="0"/>
              </a:rPr>
              <a:t>of the </a:t>
            </a:r>
            <a:r>
              <a:rPr lang="en-US" sz="3600" i="1" dirty="0" smtClean="0">
                <a:solidFill>
                  <a:schemeClr val="accent4">
                    <a:lumMod val="20000"/>
                    <a:lumOff val="80000"/>
                  </a:schemeClr>
                </a:solidFill>
                <a:latin typeface="Candara" charset="0"/>
                <a:ea typeface="Candara" charset="0"/>
                <a:cs typeface="Candara" charset="0"/>
              </a:rPr>
              <a:t>Lord’s favor.</a:t>
            </a:r>
            <a:endParaRPr lang="en-US" sz="3600" i="1" dirty="0" smtClean="0">
              <a:solidFill>
                <a:schemeClr val="accent4">
                  <a:lumMod val="20000"/>
                  <a:lumOff val="80000"/>
                </a:schemeClr>
              </a:solidFill>
              <a:latin typeface="Candara" charset="0"/>
              <a:ea typeface="Candara" charset="0"/>
              <a:cs typeface="Candara" charset="0"/>
            </a:endParaRPr>
          </a:p>
        </p:txBody>
      </p:sp>
      <p:sp>
        <p:nvSpPr>
          <p:cNvPr id="6" name="TextBox 5"/>
          <p:cNvSpPr txBox="1"/>
          <p:nvPr/>
        </p:nvSpPr>
        <p:spPr>
          <a:xfrm>
            <a:off x="533266" y="5957692"/>
            <a:ext cx="8077468" cy="584775"/>
          </a:xfrm>
          <a:prstGeom prst="rect">
            <a:avLst/>
          </a:prstGeom>
          <a:solidFill>
            <a:schemeClr val="accent4">
              <a:lumMod val="40000"/>
              <a:lumOff val="60000"/>
            </a:schemeClr>
          </a:solidFill>
          <a:ln>
            <a:solidFill>
              <a:srgbClr val="254021"/>
            </a:solidFill>
          </a:ln>
        </p:spPr>
        <p:txBody>
          <a:bodyPr wrap="square" rtlCol="0">
            <a:spAutoFit/>
          </a:bodyPr>
          <a:lstStyle/>
          <a:p>
            <a:pPr algn="ctr"/>
            <a:r>
              <a:rPr lang="en-US" sz="3200" dirty="0" smtClean="0">
                <a:latin typeface="Candara" charset="0"/>
                <a:ea typeface="Candara" charset="0"/>
                <a:cs typeface="Candara" charset="0"/>
              </a:rPr>
              <a:t>“</a:t>
            </a:r>
            <a:r>
              <a:rPr lang="en-US" sz="3200" i="1" dirty="0" smtClean="0">
                <a:latin typeface="Candara" charset="0"/>
                <a:ea typeface="Candara" charset="0"/>
                <a:cs typeface="Candara" charset="0"/>
              </a:rPr>
              <a:t>Today this scripture is fulfilled</a:t>
            </a:r>
            <a:r>
              <a:rPr lang="mr-IN" sz="3200" i="1" dirty="0" smtClean="0">
                <a:latin typeface="Candara" charset="0"/>
                <a:ea typeface="Candara" charset="0"/>
                <a:cs typeface="Candara" charset="0"/>
              </a:rPr>
              <a:t>…</a:t>
            </a:r>
            <a:r>
              <a:rPr lang="en-US" sz="3200" dirty="0" smtClean="0">
                <a:latin typeface="Candara" charset="0"/>
                <a:ea typeface="Candara" charset="0"/>
                <a:cs typeface="Candara" charset="0"/>
              </a:rPr>
              <a:t>” (Luke 4:21)</a:t>
            </a:r>
            <a:endParaRPr lang="en-US" sz="3200" dirty="0">
              <a:latin typeface="Candara" charset="0"/>
              <a:ea typeface="Candara" charset="0"/>
              <a:cs typeface="Candara" charset="0"/>
            </a:endParaRPr>
          </a:p>
        </p:txBody>
      </p:sp>
    </p:spTree>
    <p:extLst>
      <p:ext uri="{BB962C8B-B14F-4D97-AF65-F5344CB8AC3E}">
        <p14:creationId xmlns:p14="http://schemas.microsoft.com/office/powerpoint/2010/main" val="113339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4">
                    <a:lumMod val="20000"/>
                    <a:lumOff val="80000"/>
                  </a:schemeClr>
                </a:solidFill>
                <a:latin typeface="Candara" charset="0"/>
                <a:ea typeface="Candara" charset="0"/>
                <a:cs typeface="Candara" charset="0"/>
              </a:rPr>
              <a:t>Jesus &amp; Jubilee (</a:t>
            </a:r>
            <a:r>
              <a:rPr lang="en-US" sz="4000" b="1" i="1" dirty="0" smtClean="0">
                <a:solidFill>
                  <a:schemeClr val="accent4">
                    <a:lumMod val="20000"/>
                    <a:lumOff val="80000"/>
                  </a:schemeClr>
                </a:solidFill>
                <a:latin typeface="Candara" charset="0"/>
                <a:ea typeface="Candara" charset="0"/>
                <a:cs typeface="Candara" charset="0"/>
              </a:rPr>
              <a:t>Luke 4, Isaiah 61</a:t>
            </a:r>
            <a:r>
              <a:rPr lang="en-US" sz="4000" b="1" dirty="0" smtClean="0">
                <a:solidFill>
                  <a:schemeClr val="accent4">
                    <a:lumMod val="20000"/>
                    <a:lumOff val="80000"/>
                  </a:schemeClr>
                </a:solidFill>
                <a:latin typeface="Candara" charset="0"/>
                <a:ea typeface="Candara" charset="0"/>
                <a:cs typeface="Candara" charset="0"/>
              </a:rPr>
              <a:t>)</a:t>
            </a:r>
            <a:endParaRPr lang="en-US" sz="2800" dirty="0">
              <a:solidFill>
                <a:schemeClr val="accent4">
                  <a:lumMod val="20000"/>
                  <a:lumOff val="80000"/>
                </a:schemeClr>
              </a:solidFill>
              <a:latin typeface="Candara" charset="0"/>
              <a:ea typeface="Candara" charset="0"/>
              <a:cs typeface="Candara" charset="0"/>
            </a:endParaRPr>
          </a:p>
        </p:txBody>
      </p:sp>
      <p:sp>
        <p:nvSpPr>
          <p:cNvPr id="3" name="Content Placeholder 2"/>
          <p:cNvSpPr>
            <a:spLocks noGrp="1"/>
          </p:cNvSpPr>
          <p:nvPr>
            <p:ph idx="1"/>
          </p:nvPr>
        </p:nvSpPr>
        <p:spPr>
          <a:xfrm>
            <a:off x="628650" y="1504949"/>
            <a:ext cx="7886700" cy="4973123"/>
          </a:xfrm>
        </p:spPr>
        <p:txBody>
          <a:bodyPr>
            <a:normAutofit/>
          </a:bodyPr>
          <a:lstStyle/>
          <a:p>
            <a:pPr>
              <a:lnSpc>
                <a:spcPct val="100000"/>
              </a:lnSpc>
              <a:spcBef>
                <a:spcPts val="0"/>
              </a:spcBef>
            </a:pPr>
            <a:r>
              <a:rPr lang="en-US" sz="4000" dirty="0" smtClean="0">
                <a:solidFill>
                  <a:schemeClr val="accent4">
                    <a:lumMod val="20000"/>
                    <a:lumOff val="80000"/>
                  </a:schemeClr>
                </a:solidFill>
                <a:latin typeface="Candara" charset="0"/>
                <a:ea typeface="Candara" charset="0"/>
                <a:cs typeface="Candara" charset="0"/>
              </a:rPr>
              <a:t>Jesus redeems us from our slavery and debt and offers us true rest.</a:t>
            </a:r>
          </a:p>
          <a:p>
            <a:pPr marL="922338" lvl="1" indent="-461963">
              <a:lnSpc>
                <a:spcPct val="100000"/>
              </a:lnSpc>
              <a:spcBef>
                <a:spcPts val="0"/>
              </a:spcBef>
              <a:spcAft>
                <a:spcPts val="1200"/>
              </a:spcAft>
              <a:buFont typeface="Wingdings" charset="2"/>
              <a:buChar char="Ø"/>
            </a:pPr>
            <a:r>
              <a:rPr lang="en-US" sz="3600" i="1" dirty="0" smtClean="0">
                <a:solidFill>
                  <a:schemeClr val="accent2">
                    <a:lumMod val="40000"/>
                    <a:lumOff val="60000"/>
                  </a:schemeClr>
                </a:solidFill>
                <a:latin typeface="Candara" charset="0"/>
                <a:ea typeface="Candara" charset="0"/>
                <a:cs typeface="Candara" charset="0"/>
              </a:rPr>
              <a:t>Matthew 11:28-30; Mark 3:26-27; Romans 6:6; 8:1-2; Ephesians 2:4-6 </a:t>
            </a:r>
            <a:endParaRPr lang="en-US" sz="3600" i="1" dirty="0" smtClean="0">
              <a:solidFill>
                <a:schemeClr val="accent2">
                  <a:lumMod val="40000"/>
                  <a:lumOff val="60000"/>
                </a:schemeClr>
              </a:solidFill>
              <a:latin typeface="Candara" charset="0"/>
              <a:ea typeface="Candara" charset="0"/>
              <a:cs typeface="Candara" charset="0"/>
            </a:endParaRPr>
          </a:p>
          <a:p>
            <a:pPr>
              <a:lnSpc>
                <a:spcPct val="100000"/>
              </a:lnSpc>
              <a:spcBef>
                <a:spcPts val="0"/>
              </a:spcBef>
            </a:pPr>
            <a:r>
              <a:rPr lang="en-US" sz="4000" dirty="0" smtClean="0">
                <a:solidFill>
                  <a:schemeClr val="accent4">
                    <a:lumMod val="20000"/>
                    <a:lumOff val="80000"/>
                  </a:schemeClr>
                </a:solidFill>
                <a:latin typeface="Candara" charset="0"/>
                <a:ea typeface="Candara" charset="0"/>
                <a:cs typeface="Candara" charset="0"/>
              </a:rPr>
              <a:t>In Him we have our inheritance —our place and our people. </a:t>
            </a:r>
          </a:p>
          <a:p>
            <a:pPr marL="974725" lvl="1" indent="-514350">
              <a:lnSpc>
                <a:spcPct val="100000"/>
              </a:lnSpc>
              <a:spcBef>
                <a:spcPts val="0"/>
              </a:spcBef>
              <a:spcAft>
                <a:spcPts val="1200"/>
              </a:spcAft>
              <a:buFont typeface="Wingdings" charset="2"/>
              <a:buChar char="Ø"/>
            </a:pPr>
            <a:r>
              <a:rPr lang="en-US" sz="3600" i="1" dirty="0" smtClean="0">
                <a:solidFill>
                  <a:schemeClr val="accent2">
                    <a:lumMod val="40000"/>
                    <a:lumOff val="60000"/>
                  </a:schemeClr>
                </a:solidFill>
                <a:latin typeface="Candara" charset="0"/>
                <a:ea typeface="Candara" charset="0"/>
                <a:cs typeface="Candara" charset="0"/>
              </a:rPr>
              <a:t>Matthew 19:29; John 14:2-3; Ephesians 2:19-22; 1 </a:t>
            </a:r>
            <a:r>
              <a:rPr lang="en-US" sz="3600" i="1" smtClean="0">
                <a:solidFill>
                  <a:schemeClr val="accent2">
                    <a:lumMod val="40000"/>
                    <a:lumOff val="60000"/>
                  </a:schemeClr>
                </a:solidFill>
                <a:latin typeface="Candara" charset="0"/>
                <a:ea typeface="Candara" charset="0"/>
                <a:cs typeface="Candara" charset="0"/>
              </a:rPr>
              <a:t>Peter 1:3-5 </a:t>
            </a:r>
            <a:endParaRPr lang="en-US" sz="3600" i="1" dirty="0" smtClean="0">
              <a:solidFill>
                <a:schemeClr val="accent2">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1688588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lumMod val="20000"/>
                    <a:lumOff val="80000"/>
                  </a:schemeClr>
                </a:solidFill>
                <a:latin typeface="Candara" charset="0"/>
                <a:ea typeface="Candara" charset="0"/>
                <a:cs typeface="Candara" charset="0"/>
              </a:rPr>
              <a:t>Jesus, Jubilee, and Us</a:t>
            </a:r>
            <a:endParaRPr lang="en-US" sz="4000" dirty="0">
              <a:solidFill>
                <a:schemeClr val="accent4">
                  <a:lumMod val="20000"/>
                  <a:lumOff val="80000"/>
                </a:schemeClr>
              </a:solidFill>
              <a:latin typeface="Candara" charset="0"/>
              <a:ea typeface="Candara" charset="0"/>
              <a:cs typeface="Candara" charset="0"/>
            </a:endParaRPr>
          </a:p>
        </p:txBody>
      </p:sp>
      <p:sp>
        <p:nvSpPr>
          <p:cNvPr id="6" name="TextBox 5"/>
          <p:cNvSpPr txBox="1"/>
          <p:nvPr/>
        </p:nvSpPr>
        <p:spPr>
          <a:xfrm>
            <a:off x="707231" y="1690689"/>
            <a:ext cx="7729538" cy="1200329"/>
          </a:xfrm>
          <a:prstGeom prst="rect">
            <a:avLst/>
          </a:prstGeom>
          <a:solidFill>
            <a:schemeClr val="accent4">
              <a:lumMod val="20000"/>
              <a:lumOff val="80000"/>
            </a:schemeClr>
          </a:solidFill>
          <a:ln w="38100">
            <a:solidFill>
              <a:schemeClr val="tx1"/>
            </a:solidFill>
          </a:ln>
        </p:spPr>
        <p:txBody>
          <a:bodyPr wrap="square" rtlCol="0">
            <a:spAutoFit/>
          </a:bodyPr>
          <a:lstStyle/>
          <a:p>
            <a:pPr algn="ctr"/>
            <a:r>
              <a:rPr lang="en-US" sz="3600" dirty="0" smtClean="0">
                <a:latin typeface="Candara" charset="0"/>
                <a:ea typeface="Candara" charset="0"/>
                <a:cs typeface="Candara" charset="0"/>
              </a:rPr>
              <a:t>Live as free children of God</a:t>
            </a:r>
          </a:p>
          <a:p>
            <a:pPr algn="ctr"/>
            <a:r>
              <a:rPr lang="en-US" sz="3600" i="1" dirty="0" smtClean="0">
                <a:latin typeface="Candara" charset="0"/>
                <a:ea typeface="Candara" charset="0"/>
                <a:cs typeface="Candara" charset="0"/>
              </a:rPr>
              <a:t>(Galatians 5:1,13; Romans 6:17-18)</a:t>
            </a:r>
            <a:endParaRPr lang="en-US" sz="3600" i="1" dirty="0" smtClean="0">
              <a:latin typeface="Candara" charset="0"/>
              <a:ea typeface="Candara" charset="0"/>
              <a:cs typeface="Candara" charset="0"/>
            </a:endParaRPr>
          </a:p>
        </p:txBody>
      </p:sp>
      <p:sp>
        <p:nvSpPr>
          <p:cNvPr id="7" name="TextBox 6"/>
          <p:cNvSpPr txBox="1"/>
          <p:nvPr/>
        </p:nvSpPr>
        <p:spPr>
          <a:xfrm>
            <a:off x="707231" y="3142376"/>
            <a:ext cx="7729538" cy="1200329"/>
          </a:xfrm>
          <a:prstGeom prst="rect">
            <a:avLst/>
          </a:prstGeom>
          <a:solidFill>
            <a:schemeClr val="accent2">
              <a:lumMod val="40000"/>
              <a:lumOff val="60000"/>
            </a:schemeClr>
          </a:solidFill>
          <a:ln w="38100">
            <a:solidFill>
              <a:schemeClr val="tx1"/>
            </a:solidFill>
          </a:ln>
        </p:spPr>
        <p:txBody>
          <a:bodyPr wrap="square" rtlCol="0">
            <a:spAutoFit/>
          </a:bodyPr>
          <a:lstStyle/>
          <a:p>
            <a:pPr algn="ctr"/>
            <a:r>
              <a:rPr lang="en-US" sz="3600" dirty="0" smtClean="0">
                <a:latin typeface="Candara" charset="0"/>
                <a:ea typeface="Candara" charset="0"/>
                <a:cs typeface="Candara" charset="0"/>
              </a:rPr>
              <a:t>Trust God enough to share</a:t>
            </a:r>
          </a:p>
          <a:p>
            <a:pPr algn="ctr"/>
            <a:r>
              <a:rPr lang="en-US" sz="3600" i="1" dirty="0" smtClean="0">
                <a:latin typeface="Candara" charset="0"/>
                <a:ea typeface="Candara" charset="0"/>
                <a:cs typeface="Candara" charset="0"/>
              </a:rPr>
              <a:t>(Acts 2:44-46; 2 Corinthians 8:13-15)</a:t>
            </a:r>
            <a:endParaRPr lang="en-US" sz="3600" i="1" dirty="0" smtClean="0">
              <a:latin typeface="Candara" charset="0"/>
              <a:ea typeface="Candara" charset="0"/>
              <a:cs typeface="Candara" charset="0"/>
            </a:endParaRPr>
          </a:p>
        </p:txBody>
      </p:sp>
      <p:sp>
        <p:nvSpPr>
          <p:cNvPr id="9" name="TextBox 8"/>
          <p:cNvSpPr txBox="1"/>
          <p:nvPr/>
        </p:nvSpPr>
        <p:spPr>
          <a:xfrm>
            <a:off x="707231" y="4594063"/>
            <a:ext cx="7729538" cy="1200329"/>
          </a:xfrm>
          <a:prstGeom prst="rect">
            <a:avLst/>
          </a:prstGeom>
          <a:solidFill>
            <a:schemeClr val="accent1">
              <a:lumMod val="40000"/>
              <a:lumOff val="60000"/>
            </a:schemeClr>
          </a:solidFill>
          <a:ln w="38100">
            <a:solidFill>
              <a:schemeClr val="tx1"/>
            </a:solidFill>
          </a:ln>
        </p:spPr>
        <p:txBody>
          <a:bodyPr wrap="square" rtlCol="0">
            <a:spAutoFit/>
          </a:bodyPr>
          <a:lstStyle/>
          <a:p>
            <a:pPr algn="ctr"/>
            <a:r>
              <a:rPr lang="en-US" sz="3600" dirty="0" smtClean="0">
                <a:latin typeface="Candara" charset="0"/>
                <a:ea typeface="Candara" charset="0"/>
                <a:cs typeface="Candara" charset="0"/>
              </a:rPr>
              <a:t>Long for the Ultimate Jubilee</a:t>
            </a:r>
          </a:p>
          <a:p>
            <a:pPr algn="ctr"/>
            <a:r>
              <a:rPr lang="en-US" sz="3600" i="1" dirty="0" smtClean="0">
                <a:latin typeface="Candara" charset="0"/>
                <a:ea typeface="Candara" charset="0"/>
                <a:cs typeface="Candara" charset="0"/>
              </a:rPr>
              <a:t>(Hebrews 4:9-11; Romans 8:18-25) </a:t>
            </a:r>
            <a:endParaRPr lang="en-US" sz="3600" i="1" dirty="0" smtClean="0">
              <a:latin typeface="Candara" charset="0"/>
              <a:ea typeface="Candara" charset="0"/>
              <a:cs typeface="Candara" charset="0"/>
            </a:endParaRPr>
          </a:p>
        </p:txBody>
      </p:sp>
    </p:spTree>
    <p:extLst>
      <p:ext uri="{BB962C8B-B14F-4D97-AF65-F5344CB8AC3E}">
        <p14:creationId xmlns:p14="http://schemas.microsoft.com/office/powerpoint/2010/main" val="177265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100" dirty="0" smtClean="0">
                <a:solidFill>
                  <a:schemeClr val="accent4">
                    <a:lumMod val="20000"/>
                    <a:lumOff val="80000"/>
                  </a:schemeClr>
                </a:solidFill>
                <a:latin typeface="Candara" charset="0"/>
                <a:ea typeface="Candara" charset="0"/>
                <a:cs typeface="Candara" charset="0"/>
              </a:rPr>
              <a:t>The Year of Jubilee</a:t>
            </a:r>
            <a:endParaRPr lang="en-US" sz="6100" dirty="0">
              <a:solidFill>
                <a:schemeClr val="accent4">
                  <a:lumMod val="20000"/>
                  <a:lumOff val="80000"/>
                </a:schemeClr>
              </a:solidFill>
              <a:latin typeface="Candara" charset="0"/>
              <a:ea typeface="Candara" charset="0"/>
              <a:cs typeface="Candara" charset="0"/>
            </a:endParaRPr>
          </a:p>
        </p:txBody>
      </p:sp>
      <p:sp>
        <p:nvSpPr>
          <p:cNvPr id="3" name="Subtitle 2"/>
          <p:cNvSpPr>
            <a:spLocks noGrp="1"/>
          </p:cNvSpPr>
          <p:nvPr>
            <p:ph type="subTitle" idx="1"/>
          </p:nvPr>
        </p:nvSpPr>
        <p:spPr>
          <a:xfrm>
            <a:off x="1146925" y="3602038"/>
            <a:ext cx="6850151" cy="1655762"/>
          </a:xfrm>
        </p:spPr>
        <p:txBody>
          <a:bodyPr>
            <a:normAutofit/>
          </a:bodyPr>
          <a:lstStyle/>
          <a:p>
            <a:r>
              <a:rPr lang="en-US" sz="3600" i="1" smtClean="0">
                <a:solidFill>
                  <a:schemeClr val="accent4">
                    <a:lumMod val="20000"/>
                    <a:lumOff val="80000"/>
                  </a:schemeClr>
                </a:solidFill>
                <a:latin typeface="Candara" charset="0"/>
                <a:ea typeface="Candara" charset="0"/>
                <a:cs typeface="Candara" charset="0"/>
              </a:rPr>
              <a:t>“You </a:t>
            </a:r>
            <a:r>
              <a:rPr lang="en-US" sz="3600" i="1" dirty="0" smtClean="0">
                <a:solidFill>
                  <a:schemeClr val="accent4">
                    <a:lumMod val="20000"/>
                    <a:lumOff val="80000"/>
                  </a:schemeClr>
                </a:solidFill>
                <a:latin typeface="Candara" charset="0"/>
                <a:ea typeface="Candara" charset="0"/>
                <a:cs typeface="Candara" charset="0"/>
              </a:rPr>
              <a:t>are no longer a slave, but a son, and if a son, than an heir through </a:t>
            </a:r>
            <a:r>
              <a:rPr lang="en-US" sz="3600" i="1" smtClean="0">
                <a:solidFill>
                  <a:schemeClr val="accent4">
                    <a:lumMod val="20000"/>
                    <a:lumOff val="80000"/>
                  </a:schemeClr>
                </a:solidFill>
                <a:latin typeface="Candara" charset="0"/>
                <a:ea typeface="Candara" charset="0"/>
                <a:cs typeface="Candara" charset="0"/>
              </a:rPr>
              <a:t>God.” </a:t>
            </a:r>
            <a:r>
              <a:rPr lang="en-US" sz="3600" dirty="0" smtClean="0">
                <a:solidFill>
                  <a:schemeClr val="accent4">
                    <a:lumMod val="20000"/>
                    <a:lumOff val="80000"/>
                  </a:schemeClr>
                </a:solidFill>
                <a:latin typeface="Candara" charset="0"/>
                <a:ea typeface="Candara" charset="0"/>
                <a:cs typeface="Candara" charset="0"/>
              </a:rPr>
              <a:t>(Galatians 4:6-7)</a:t>
            </a:r>
            <a:endParaRPr lang="en-US" sz="3600" dirty="0">
              <a:solidFill>
                <a:schemeClr val="accent4">
                  <a:lumMod val="20000"/>
                  <a:lumOff val="80000"/>
                </a:schemeClr>
              </a:solidFill>
              <a:latin typeface="Candara" charset="0"/>
              <a:ea typeface="Candara" charset="0"/>
              <a:cs typeface="Candara" charset="0"/>
            </a:endParaRPr>
          </a:p>
        </p:txBody>
      </p:sp>
    </p:spTree>
    <p:extLst>
      <p:ext uri="{BB962C8B-B14F-4D97-AF65-F5344CB8AC3E}">
        <p14:creationId xmlns:p14="http://schemas.microsoft.com/office/powerpoint/2010/main" val="445753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11852</TotalTime>
  <Words>2455</Words>
  <Application>Microsoft Macintosh PowerPoint</Application>
  <PresentationFormat>On-screen Show (4:3)</PresentationFormat>
  <Paragraphs>83</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Calibri</vt:lpstr>
      <vt:lpstr>Calibri Light</vt:lpstr>
      <vt:lpstr>Candara</vt:lpstr>
      <vt:lpstr>Mangal</vt:lpstr>
      <vt:lpstr>Wingdings</vt:lpstr>
      <vt:lpstr>Arial</vt:lpstr>
      <vt:lpstr>Office Theme</vt:lpstr>
      <vt:lpstr>The Year of Jubilee</vt:lpstr>
      <vt:lpstr>Sabbath Year &amp; Jubilee (Leviticus 25)</vt:lpstr>
      <vt:lpstr>The Hope of Jubilee (Isaiah 61)</vt:lpstr>
      <vt:lpstr>Jesus &amp; Jubilee (Luke 4, Isaiah 61)</vt:lpstr>
      <vt:lpstr>Jesus, Jubilee, and Us</vt:lpstr>
      <vt:lpstr>The Year of Jubilee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Sabbath</dc:title>
  <dc:creator>Microsoft Office User</dc:creator>
  <cp:lastModifiedBy>Microsoft Office User</cp:lastModifiedBy>
  <cp:revision>194</cp:revision>
  <cp:lastPrinted>2023-01-01T03:17:16Z</cp:lastPrinted>
  <dcterms:created xsi:type="dcterms:W3CDTF">2022-03-05T21:06:50Z</dcterms:created>
  <dcterms:modified xsi:type="dcterms:W3CDTF">2023-01-01T03:56:29Z</dcterms:modified>
</cp:coreProperties>
</file>