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77" r:id="rId3"/>
    <p:sldId id="287" r:id="rId4"/>
    <p:sldId id="284" r:id="rId5"/>
    <p:sldId id="275" r:id="rId6"/>
    <p:sldId id="257" r:id="rId7"/>
    <p:sldId id="279" r:id="rId8"/>
    <p:sldId id="260" r:id="rId9"/>
    <p:sldId id="291" r:id="rId10"/>
    <p:sldId id="292" r:id="rId11"/>
    <p:sldId id="293" r:id="rId12"/>
    <p:sldId id="294" r:id="rId13"/>
    <p:sldId id="290" r:id="rId14"/>
    <p:sldId id="280" r:id="rId15"/>
    <p:sldId id="281" r:id="rId16"/>
    <p:sldId id="261" r:id="rId17"/>
    <p:sldId id="259" r:id="rId18"/>
    <p:sldId id="262" r:id="rId19"/>
    <p:sldId id="282" r:id="rId20"/>
    <p:sldId id="264" r:id="rId21"/>
    <p:sldId id="288" r:id="rId22"/>
    <p:sldId id="289" r:id="rId23"/>
    <p:sldId id="283" r:id="rId24"/>
    <p:sldId id="285" r:id="rId25"/>
    <p:sldId id="295" r:id="rId26"/>
    <p:sldId id="265" r:id="rId27"/>
    <p:sldId id="286" r:id="rId28"/>
  </p:sldIdLst>
  <p:sldSz cx="12192000" cy="6858000"/>
  <p:notesSz cx="7010400" cy="9296400"/>
  <p:embeddedFontLst>
    <p:embeddedFont>
      <p:font typeface="Calibri" panose="020F050202020403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xwas0FkDNlcEpQcd9dSEcMLh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4660"/>
  </p:normalViewPr>
  <p:slideViewPr>
    <p:cSldViewPr snapToGrid="0">
      <p:cViewPr varScale="1">
        <p:scale>
          <a:sx n="84" d="100"/>
          <a:sy n="84"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14517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2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2" name="Google Shape;10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78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2" name="Google Shape;10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07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2" name="Google Shape;10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055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2" name="Google Shape;10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7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2" name="Google Shape;10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078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840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163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114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12" name="Google Shape;112;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001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12" name="Google Shape;112;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50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60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a1cb78b552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a1cb78b552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771720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a1cb78b552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a1cb78b552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179455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a1cb78b552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a1cb78b552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759948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a2fa0ff91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a2fa0ff91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396415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a2fa0ff91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a2fa0ff91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960782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a2fa0ff91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a2fa0ff91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944222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a1cb78b552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a1cb78b552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85854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a2fa0ff91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a2fa0ff91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29249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32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50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24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7" name="Google Shape;8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37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10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2" name="Google Shape;10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43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2" name="Google Shape;10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178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6" name="Google Shape;16;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 name="Google Shape;21;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2" name="Google Shape;22;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7" name="Google Shape;27;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8" name="Google Shape;28;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4" name="Google Shape;34;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5" name="Google Shape;35;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3" name="Google Shape;4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9" name="Google Shape;59;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500"/>
          </a:xfrm>
          <a:prstGeom prst="rect">
            <a:avLst/>
          </a:prstGeom>
          <a:noFill/>
          <a:ln>
            <a:noFill/>
          </a:ln>
        </p:spPr>
      </p:sp>
      <p:sp>
        <p:nvSpPr>
          <p:cNvPr id="64" name="Google Shape;64;p1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6" name="Google Shape;66;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7" name="Google Shape;67;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2" name="Google Shape;72;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8" name="Google Shape;78;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9" name="Google Shape;79;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hrbartender.com/2018/technology-and-social-media/transform-company-culture-analytic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113440" y="1001050"/>
            <a:ext cx="10141009" cy="51398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Goals of our Study: Christians in the Workplace</a:t>
            </a:r>
          </a:p>
          <a:p>
            <a:pPr marL="0" marR="0" lvl="0" indent="0" algn="l" rtl="0">
              <a:spcBef>
                <a:spcPts val="0"/>
              </a:spcBef>
              <a:spcAft>
                <a:spcPts val="0"/>
              </a:spcAft>
              <a:buNone/>
            </a:pPr>
            <a:endParaRPr lang="en-US" sz="2800" b="0" i="0" u="none" strike="noStrike" cap="none" dirty="0">
              <a:solidFill>
                <a:srgbClr val="FFFF00"/>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1.  Work for God’s Glory</a:t>
            </a:r>
          </a:p>
          <a:p>
            <a:pPr marR="0" lvl="0" algn="l" rtl="0">
              <a:spcBef>
                <a:spcPts val="0"/>
              </a:spcBef>
              <a:spcAft>
                <a:spcPts val="0"/>
              </a:spcAft>
            </a:pPr>
            <a:r>
              <a:rPr lang="en-US" sz="2400" dirty="0">
                <a:solidFill>
                  <a:schemeClr val="tx1"/>
                </a:solidFill>
                <a:latin typeface="Calibri"/>
                <a:ea typeface="Calibri"/>
                <a:cs typeface="Calibri"/>
                <a:sym typeface="Calibri"/>
              </a:rPr>
              <a:t>2.  Set Christlike examples to those around us</a:t>
            </a:r>
          </a:p>
          <a:p>
            <a:pPr marR="0" lvl="0" algn="l" rtl="0">
              <a:spcBef>
                <a:spcPts val="0"/>
              </a:spcBef>
              <a:spcAft>
                <a:spcPts val="0"/>
              </a:spcAft>
            </a:pPr>
            <a:r>
              <a:rPr lang="en-US" sz="2400" b="0" i="0" u="none" strike="noStrike" cap="none" dirty="0">
                <a:solidFill>
                  <a:schemeClr val="tx1"/>
                </a:solidFill>
                <a:latin typeface="Calibri"/>
                <a:ea typeface="Calibri"/>
                <a:cs typeface="Calibri"/>
                <a:sym typeface="Calibri"/>
              </a:rPr>
              <a:t>3.  Identify and Overcome Spiritual Challenges</a:t>
            </a:r>
          </a:p>
          <a:p>
            <a:pPr marR="0" lvl="0" algn="l" rtl="0">
              <a:spcBef>
                <a:spcPts val="0"/>
              </a:spcBef>
              <a:spcAft>
                <a:spcPts val="0"/>
              </a:spcAft>
            </a:pPr>
            <a:r>
              <a:rPr lang="en-US" sz="2400" dirty="0">
                <a:solidFill>
                  <a:schemeClr val="tx1"/>
                </a:solidFill>
                <a:latin typeface="Calibri"/>
                <a:ea typeface="Calibri"/>
                <a:cs typeface="Calibri"/>
                <a:sym typeface="Calibri"/>
              </a:rPr>
              <a:t>4.  Create a Forum for Guidance from Godly People</a:t>
            </a:r>
          </a:p>
          <a:p>
            <a:pPr marR="0" lvl="0" algn="l" rtl="0">
              <a:spcBef>
                <a:spcPts val="0"/>
              </a:spcBef>
              <a:spcAft>
                <a:spcPts val="0"/>
              </a:spcAft>
            </a:pPr>
            <a:r>
              <a:rPr lang="en-US" sz="2400" dirty="0">
                <a:solidFill>
                  <a:schemeClr val="tx1"/>
                </a:solidFill>
                <a:latin typeface="Calibri"/>
                <a:ea typeface="Calibri"/>
                <a:cs typeface="Calibri"/>
                <a:sym typeface="Calibri"/>
              </a:rPr>
              <a:t>5.  Seek Guidance in Scripture</a:t>
            </a:r>
          </a:p>
          <a:p>
            <a:pPr marR="0" lvl="0" algn="l" rtl="0">
              <a:spcBef>
                <a:spcPts val="0"/>
              </a:spcBef>
              <a:spcAft>
                <a:spcPts val="0"/>
              </a:spcAft>
            </a:pPr>
            <a:r>
              <a:rPr lang="en-US" sz="2400" dirty="0">
                <a:solidFill>
                  <a:schemeClr val="tx1"/>
                </a:solidFill>
                <a:latin typeface="Calibri"/>
                <a:ea typeface="Calibri"/>
                <a:cs typeface="Calibri"/>
                <a:sym typeface="Calibri"/>
              </a:rPr>
              <a:t>6.  Make Godly Decisions</a:t>
            </a:r>
          </a:p>
          <a:p>
            <a:pPr marL="1143000" marR="0" lvl="0" indent="-1143000" algn="l" rtl="0">
              <a:spcBef>
                <a:spcPts val="0"/>
              </a:spcBef>
              <a:spcAft>
                <a:spcPts val="0"/>
              </a:spcAft>
              <a:buFont typeface="+mj-lt"/>
              <a:buAutoNum type="arabicPeriod"/>
            </a:pPr>
            <a:endParaRPr lang="en-US" sz="2400" b="0" i="0" u="none" strike="noStrike" cap="none" dirty="0">
              <a:solidFill>
                <a:srgbClr val="FFFF00"/>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032" name="Picture 8" descr="156,847 Plumbing Stock Photos, Pictures &amp; Royalty-Free Images - iStock">
            <a:extLst>
              <a:ext uri="{FF2B5EF4-FFF2-40B4-BE49-F238E27FC236}">
                <a16:creationId xmlns:a16="http://schemas.microsoft.com/office/drawing/2014/main" id="{3C5A19CA-889C-D9E9-30E5-510526D9C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687" y="2151884"/>
            <a:ext cx="3285103" cy="2190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E2881C-CBC7-28F5-9643-1C031AC15E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36026" y="4110475"/>
            <a:ext cx="3342534" cy="1977305"/>
          </a:xfrm>
          <a:prstGeom prst="rect">
            <a:avLst/>
          </a:prstGeom>
        </p:spPr>
      </p:pic>
      <p:pic>
        <p:nvPicPr>
          <p:cNvPr id="5" name="Picture 2" descr="Free welding Stock Photos - Stockvault.net">
            <a:extLst>
              <a:ext uri="{FF2B5EF4-FFF2-40B4-BE49-F238E27FC236}">
                <a16:creationId xmlns:a16="http://schemas.microsoft.com/office/drawing/2014/main" id="{1992245B-47C7-852A-F058-91565FF593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929" y="5099127"/>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2A0EB85-1022-0979-0636-67BD146843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F4AF53-9C8C-20F5-687E-3AFA054F9F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
        <p:nvSpPr>
          <p:cNvPr id="4" name="TextBox 3">
            <a:extLst>
              <a:ext uri="{FF2B5EF4-FFF2-40B4-BE49-F238E27FC236}">
                <a16:creationId xmlns:a16="http://schemas.microsoft.com/office/drawing/2014/main" id="{44CB55E8-ADFA-7808-A5DC-34785DA563D8}"/>
              </a:ext>
            </a:extLst>
          </p:cNvPr>
          <p:cNvSpPr txBox="1"/>
          <p:nvPr/>
        </p:nvSpPr>
        <p:spPr>
          <a:xfrm>
            <a:off x="1085850" y="434340"/>
            <a:ext cx="9944100" cy="6432530"/>
          </a:xfrm>
          <a:prstGeom prst="rect">
            <a:avLst/>
          </a:prstGeom>
          <a:noFill/>
        </p:spPr>
        <p:txBody>
          <a:bodyPr wrap="square" rtlCol="0">
            <a:spAutoFit/>
          </a:bodyPr>
          <a:lstStyle/>
          <a:p>
            <a:pPr algn="just"/>
            <a:r>
              <a:rPr lang="en-US" sz="4400" dirty="0">
                <a:solidFill>
                  <a:srgbClr val="FFFF00"/>
                </a:solidFill>
              </a:rPr>
              <a:t>Materialism: Diagnosis</a:t>
            </a:r>
          </a:p>
          <a:p>
            <a:pPr algn="just"/>
            <a:endParaRPr lang="en-US" sz="3200" dirty="0">
              <a:solidFill>
                <a:schemeClr val="tx1"/>
              </a:solidFill>
            </a:endParaRPr>
          </a:p>
          <a:p>
            <a:pPr algn="just"/>
            <a:r>
              <a:rPr lang="en-US" sz="3200" dirty="0">
                <a:solidFill>
                  <a:srgbClr val="FFFF00"/>
                </a:solidFill>
              </a:rPr>
              <a:t>How are heavenly treasures different than earthly treasures?</a:t>
            </a:r>
          </a:p>
          <a:p>
            <a:pPr algn="just"/>
            <a:endParaRPr lang="en-US" sz="3200" dirty="0">
              <a:solidFill>
                <a:schemeClr val="tx1"/>
              </a:solidFill>
            </a:endParaRPr>
          </a:p>
          <a:p>
            <a:pPr algn="just"/>
            <a:r>
              <a:rPr lang="en-US" sz="3200" dirty="0">
                <a:solidFill>
                  <a:srgbClr val="FFFF00"/>
                </a:solidFill>
              </a:rPr>
              <a:t>Mathew 6:19-21: </a:t>
            </a:r>
            <a:r>
              <a:rPr lang="en-US" sz="3200" b="1" i="0" baseline="30000" dirty="0">
                <a:solidFill>
                  <a:schemeClr val="tx1"/>
                </a:solidFill>
                <a:effectLst/>
                <a:latin typeface="system-ui"/>
              </a:rPr>
              <a:t>19 </a:t>
            </a:r>
            <a:r>
              <a:rPr lang="en-US" sz="3200" b="0" i="0" dirty="0">
                <a:solidFill>
                  <a:schemeClr val="tx1"/>
                </a:solidFill>
                <a:effectLst/>
                <a:latin typeface="system-ui"/>
              </a:rPr>
              <a:t>“Do not lay up for yourselves treasures on earth, where moth and rust destroy and where thieves break in and steal; </a:t>
            </a:r>
            <a:r>
              <a:rPr lang="en-US" sz="3200" b="1" i="0" baseline="30000" dirty="0">
                <a:solidFill>
                  <a:schemeClr val="tx1"/>
                </a:solidFill>
                <a:effectLst/>
                <a:latin typeface="system-ui"/>
              </a:rPr>
              <a:t>20 </a:t>
            </a:r>
            <a:r>
              <a:rPr lang="en-US" sz="3200" b="0" i="0" dirty="0">
                <a:solidFill>
                  <a:schemeClr val="tx1"/>
                </a:solidFill>
                <a:effectLst/>
                <a:latin typeface="system-ui"/>
              </a:rPr>
              <a:t>but lay up for yourselves treasures in heaven, where neither moth nor rust destroys and where thieves do not break in and steal. </a:t>
            </a:r>
            <a:r>
              <a:rPr lang="en-US" sz="3200" b="1" i="0" baseline="30000" dirty="0">
                <a:solidFill>
                  <a:schemeClr val="tx1"/>
                </a:solidFill>
                <a:effectLst/>
                <a:latin typeface="system-ui"/>
              </a:rPr>
              <a:t> 21 </a:t>
            </a:r>
            <a:r>
              <a:rPr lang="en-US" sz="3200" b="0" i="0" dirty="0">
                <a:solidFill>
                  <a:schemeClr val="tx1"/>
                </a:solidFill>
                <a:effectLst/>
                <a:latin typeface="system-ui"/>
              </a:rPr>
              <a:t>For where your treasure is, there your heart will be also.</a:t>
            </a:r>
            <a:endParaRPr lang="en-US" sz="3200" dirty="0">
              <a:solidFill>
                <a:schemeClr val="tx1"/>
              </a:solidFill>
            </a:endParaRPr>
          </a:p>
        </p:txBody>
      </p:sp>
    </p:spTree>
    <p:extLst>
      <p:ext uri="{BB962C8B-B14F-4D97-AF65-F5344CB8AC3E}">
        <p14:creationId xmlns:p14="http://schemas.microsoft.com/office/powerpoint/2010/main" val="5634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F4AF53-9C8C-20F5-687E-3AFA054F9F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4" name="TextBox 3">
            <a:extLst>
              <a:ext uri="{FF2B5EF4-FFF2-40B4-BE49-F238E27FC236}">
                <a16:creationId xmlns:a16="http://schemas.microsoft.com/office/drawing/2014/main" id="{44CB55E8-ADFA-7808-A5DC-34785DA563D8}"/>
              </a:ext>
            </a:extLst>
          </p:cNvPr>
          <p:cNvSpPr txBox="1"/>
          <p:nvPr/>
        </p:nvSpPr>
        <p:spPr>
          <a:xfrm>
            <a:off x="868680" y="354330"/>
            <a:ext cx="10607040" cy="6124754"/>
          </a:xfrm>
          <a:prstGeom prst="rect">
            <a:avLst/>
          </a:prstGeom>
          <a:noFill/>
        </p:spPr>
        <p:txBody>
          <a:bodyPr wrap="square" rtlCol="0">
            <a:spAutoFit/>
          </a:bodyPr>
          <a:lstStyle/>
          <a:p>
            <a:pPr algn="just"/>
            <a:r>
              <a:rPr lang="en-US" sz="4400" dirty="0">
                <a:solidFill>
                  <a:srgbClr val="FFFF00"/>
                </a:solidFill>
              </a:rPr>
              <a:t>Materialism: Diagnosis</a:t>
            </a:r>
          </a:p>
          <a:p>
            <a:pPr algn="just"/>
            <a:endParaRPr lang="en-US" sz="3200" dirty="0">
              <a:solidFill>
                <a:schemeClr val="tx1"/>
              </a:solidFill>
            </a:endParaRPr>
          </a:p>
          <a:p>
            <a:pPr algn="just"/>
            <a:r>
              <a:rPr lang="en-US" sz="3600" dirty="0">
                <a:solidFill>
                  <a:srgbClr val="FFFF00"/>
                </a:solidFill>
              </a:rPr>
              <a:t>Heavenly Treasures</a:t>
            </a:r>
            <a:r>
              <a:rPr lang="en-US" sz="3200" dirty="0">
                <a:solidFill>
                  <a:srgbClr val="FFFF00"/>
                </a:solidFill>
              </a:rPr>
              <a:t>:		</a:t>
            </a:r>
            <a:r>
              <a:rPr lang="en-US" sz="3600" dirty="0">
                <a:solidFill>
                  <a:srgbClr val="FFFF00"/>
                </a:solidFill>
              </a:rPr>
              <a:t>Earthly Treasures:</a:t>
            </a:r>
          </a:p>
          <a:p>
            <a:pPr algn="just"/>
            <a:r>
              <a:rPr lang="en-US" sz="3200" dirty="0">
                <a:solidFill>
                  <a:schemeClr val="tx1"/>
                </a:solidFill>
              </a:rPr>
              <a:t>- Don’t decay				- Decay</a:t>
            </a:r>
          </a:p>
          <a:p>
            <a:pPr algn="just"/>
            <a:r>
              <a:rPr lang="en-US" sz="3200" dirty="0">
                <a:solidFill>
                  <a:schemeClr val="tx1"/>
                </a:solidFill>
              </a:rPr>
              <a:t>- Can’t be stolen			- Can be stolen</a:t>
            </a:r>
          </a:p>
          <a:p>
            <a:pPr algn="just"/>
            <a:r>
              <a:rPr lang="en-US" sz="3200" dirty="0">
                <a:solidFill>
                  <a:schemeClr val="tx1"/>
                </a:solidFill>
              </a:rPr>
              <a:t>- Enduring				- Temporary/Fleeting</a:t>
            </a:r>
          </a:p>
          <a:p>
            <a:pPr algn="just"/>
            <a:r>
              <a:rPr lang="en-US" sz="3200" dirty="0">
                <a:solidFill>
                  <a:schemeClr val="tx1"/>
                </a:solidFill>
              </a:rPr>
              <a:t>- Better than gold			- Leave it here to someone</a:t>
            </a:r>
          </a:p>
          <a:p>
            <a:pPr algn="just"/>
            <a:endParaRPr lang="en-US" sz="3200" dirty="0">
              <a:solidFill>
                <a:srgbClr val="FFFF00"/>
              </a:solidFill>
            </a:endParaRPr>
          </a:p>
          <a:p>
            <a:pPr algn="just"/>
            <a:r>
              <a:rPr lang="en-US" sz="2400" dirty="0">
                <a:solidFill>
                  <a:srgbClr val="FFFF00"/>
                </a:solidFill>
              </a:rPr>
              <a:t>Ecclesiastes 6:1-2 </a:t>
            </a:r>
            <a:r>
              <a:rPr lang="en-US" sz="2400" b="0" i="0" dirty="0">
                <a:solidFill>
                  <a:schemeClr val="tx1"/>
                </a:solidFill>
                <a:effectLst/>
                <a:latin typeface="system-ui"/>
              </a:rPr>
              <a:t>There is an evil which I have seen under the sun, and it </a:t>
            </a:r>
            <a:r>
              <a:rPr lang="en-US" sz="2400" b="0" i="1" dirty="0">
                <a:solidFill>
                  <a:schemeClr val="tx1"/>
                </a:solidFill>
                <a:effectLst/>
                <a:latin typeface="system-ui"/>
              </a:rPr>
              <a:t>is</a:t>
            </a:r>
            <a:r>
              <a:rPr lang="en-US" sz="2400" b="0" i="0" dirty="0">
                <a:solidFill>
                  <a:schemeClr val="tx1"/>
                </a:solidFill>
                <a:effectLst/>
                <a:latin typeface="system-ui"/>
              </a:rPr>
              <a:t> common among men: </a:t>
            </a:r>
            <a:r>
              <a:rPr lang="en-US" sz="2400" b="1" i="0" baseline="30000" dirty="0">
                <a:solidFill>
                  <a:schemeClr val="tx1"/>
                </a:solidFill>
                <a:effectLst/>
                <a:latin typeface="system-ui"/>
              </a:rPr>
              <a:t> </a:t>
            </a:r>
            <a:r>
              <a:rPr lang="en-US" sz="2400" b="0" i="0" dirty="0">
                <a:solidFill>
                  <a:schemeClr val="tx1"/>
                </a:solidFill>
                <a:effectLst/>
                <a:latin typeface="system-ui"/>
              </a:rPr>
              <a:t>A man to whom God has given riches and wealth and honor, so that he lacks nothing for himself of all he desires; yet God does not give him power to eat of it, but a foreigner consumes it. This </a:t>
            </a:r>
            <a:r>
              <a:rPr lang="en-US" sz="2400" b="0" i="1" dirty="0">
                <a:solidFill>
                  <a:schemeClr val="tx1"/>
                </a:solidFill>
                <a:effectLst/>
                <a:latin typeface="system-ui"/>
              </a:rPr>
              <a:t>is</a:t>
            </a:r>
            <a:r>
              <a:rPr lang="en-US" sz="2400" b="0" i="0" dirty="0">
                <a:solidFill>
                  <a:schemeClr val="tx1"/>
                </a:solidFill>
                <a:effectLst/>
                <a:latin typeface="system-ui"/>
              </a:rPr>
              <a:t> vanity, and it </a:t>
            </a:r>
            <a:r>
              <a:rPr lang="en-US" sz="2400" b="0" i="1" dirty="0">
                <a:solidFill>
                  <a:schemeClr val="tx1"/>
                </a:solidFill>
                <a:effectLst/>
                <a:latin typeface="system-ui"/>
              </a:rPr>
              <a:t>is</a:t>
            </a:r>
            <a:r>
              <a:rPr lang="en-US" sz="2400" b="0" i="0" dirty="0">
                <a:solidFill>
                  <a:schemeClr val="tx1"/>
                </a:solidFill>
                <a:effectLst/>
                <a:latin typeface="system-ui"/>
              </a:rPr>
              <a:t> an evil affliction. </a:t>
            </a:r>
            <a:r>
              <a:rPr lang="en-US" sz="2400" b="1" i="0" baseline="30000" dirty="0">
                <a:solidFill>
                  <a:schemeClr val="tx1"/>
                </a:solidFill>
                <a:effectLst/>
                <a:latin typeface="system-ui"/>
              </a:rPr>
              <a:t> </a:t>
            </a:r>
            <a:endParaRPr lang="en-US" sz="2400" dirty="0">
              <a:solidFill>
                <a:schemeClr val="tx1"/>
              </a:solidFill>
            </a:endParaRPr>
          </a:p>
        </p:txBody>
      </p:sp>
    </p:spTree>
    <p:extLst>
      <p:ext uri="{BB962C8B-B14F-4D97-AF65-F5344CB8AC3E}">
        <p14:creationId xmlns:p14="http://schemas.microsoft.com/office/powerpoint/2010/main" val="204790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F4AF53-9C8C-20F5-687E-3AFA054F9F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
        <p:nvSpPr>
          <p:cNvPr id="4" name="TextBox 3">
            <a:extLst>
              <a:ext uri="{FF2B5EF4-FFF2-40B4-BE49-F238E27FC236}">
                <a16:creationId xmlns:a16="http://schemas.microsoft.com/office/drawing/2014/main" id="{44CB55E8-ADFA-7808-A5DC-34785DA563D8}"/>
              </a:ext>
            </a:extLst>
          </p:cNvPr>
          <p:cNvSpPr txBox="1"/>
          <p:nvPr/>
        </p:nvSpPr>
        <p:spPr>
          <a:xfrm>
            <a:off x="1085850" y="742950"/>
            <a:ext cx="9944100" cy="4708981"/>
          </a:xfrm>
          <a:prstGeom prst="rect">
            <a:avLst/>
          </a:prstGeom>
          <a:noFill/>
        </p:spPr>
        <p:txBody>
          <a:bodyPr wrap="square" rtlCol="0">
            <a:spAutoFit/>
          </a:bodyPr>
          <a:lstStyle/>
          <a:p>
            <a:pPr algn="just"/>
            <a:r>
              <a:rPr lang="en-US" sz="4400" dirty="0">
                <a:solidFill>
                  <a:srgbClr val="FFFF00"/>
                </a:solidFill>
              </a:rPr>
              <a:t>Materialism: Diagnosis</a:t>
            </a:r>
          </a:p>
          <a:p>
            <a:pPr algn="just"/>
            <a:endParaRPr lang="en-US" sz="3200" dirty="0">
              <a:solidFill>
                <a:schemeClr val="tx1"/>
              </a:solidFill>
            </a:endParaRPr>
          </a:p>
          <a:p>
            <a:pPr algn="just"/>
            <a:r>
              <a:rPr lang="en-US" sz="3200" dirty="0">
                <a:solidFill>
                  <a:srgbClr val="FFFF00"/>
                </a:solidFill>
              </a:rPr>
              <a:t>How can you tell if you are laying up treasures in Heaven?</a:t>
            </a:r>
          </a:p>
          <a:p>
            <a:pPr algn="just"/>
            <a:endParaRPr lang="en-US" sz="3200" dirty="0">
              <a:solidFill>
                <a:schemeClr val="tx1"/>
              </a:solidFill>
            </a:endParaRPr>
          </a:p>
          <a:p>
            <a:pPr algn="just"/>
            <a:r>
              <a:rPr lang="en-US" sz="3200" dirty="0">
                <a:solidFill>
                  <a:schemeClr val="tx1"/>
                </a:solidFill>
              </a:rPr>
              <a:t>- Luke 12:33 – Give to those in need</a:t>
            </a:r>
          </a:p>
          <a:p>
            <a:pPr algn="just"/>
            <a:r>
              <a:rPr lang="en-US" sz="3200" dirty="0">
                <a:solidFill>
                  <a:schemeClr val="tx1"/>
                </a:solidFill>
              </a:rPr>
              <a:t>- Philippians 3:8  - Willing to take a loss</a:t>
            </a:r>
          </a:p>
          <a:p>
            <a:pPr algn="just"/>
            <a:r>
              <a:rPr lang="en-US" sz="3200" dirty="0">
                <a:solidFill>
                  <a:schemeClr val="tx1"/>
                </a:solidFill>
              </a:rPr>
              <a:t>- 1 Timothy 6:17-19 – Rich in good works</a:t>
            </a:r>
          </a:p>
          <a:p>
            <a:pPr algn="just"/>
            <a:r>
              <a:rPr lang="en-US" sz="3200" dirty="0">
                <a:solidFill>
                  <a:schemeClr val="tx1"/>
                </a:solidFill>
              </a:rPr>
              <a:t>- Hebrews 13:16 – Share with others</a:t>
            </a:r>
          </a:p>
        </p:txBody>
      </p:sp>
    </p:spTree>
    <p:extLst>
      <p:ext uri="{BB962C8B-B14F-4D97-AF65-F5344CB8AC3E}">
        <p14:creationId xmlns:p14="http://schemas.microsoft.com/office/powerpoint/2010/main" val="48014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F4AF53-9C8C-20F5-687E-3AFA054F9F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4" name="TextBox 3">
            <a:extLst>
              <a:ext uri="{FF2B5EF4-FFF2-40B4-BE49-F238E27FC236}">
                <a16:creationId xmlns:a16="http://schemas.microsoft.com/office/drawing/2014/main" id="{44CB55E8-ADFA-7808-A5DC-34785DA563D8}"/>
              </a:ext>
            </a:extLst>
          </p:cNvPr>
          <p:cNvSpPr txBox="1"/>
          <p:nvPr/>
        </p:nvSpPr>
        <p:spPr>
          <a:xfrm>
            <a:off x="1085850" y="742950"/>
            <a:ext cx="9704070" cy="4708981"/>
          </a:xfrm>
          <a:prstGeom prst="rect">
            <a:avLst/>
          </a:prstGeom>
          <a:noFill/>
        </p:spPr>
        <p:txBody>
          <a:bodyPr wrap="square" rtlCol="0">
            <a:spAutoFit/>
          </a:bodyPr>
          <a:lstStyle/>
          <a:p>
            <a:pPr algn="just"/>
            <a:r>
              <a:rPr lang="en-US" sz="4400" dirty="0">
                <a:solidFill>
                  <a:srgbClr val="FFFF00"/>
                </a:solidFill>
              </a:rPr>
              <a:t>Materialism: Diagnosis</a:t>
            </a:r>
          </a:p>
          <a:p>
            <a:pPr algn="just"/>
            <a:endParaRPr lang="en-US" sz="3200" dirty="0">
              <a:solidFill>
                <a:schemeClr val="tx1"/>
              </a:solidFill>
            </a:endParaRPr>
          </a:p>
          <a:p>
            <a:pPr algn="just"/>
            <a:r>
              <a:rPr lang="en-US" sz="3200" dirty="0">
                <a:solidFill>
                  <a:srgbClr val="FFFF00"/>
                </a:solidFill>
              </a:rPr>
              <a:t>1 John 2:15-17:</a:t>
            </a:r>
            <a:r>
              <a:rPr lang="en-US" sz="3200" b="1" i="0" baseline="30000" dirty="0">
                <a:solidFill>
                  <a:srgbClr val="FFFF00"/>
                </a:solidFill>
                <a:effectLst/>
                <a:latin typeface="system-ui"/>
              </a:rPr>
              <a:t> </a:t>
            </a:r>
            <a:r>
              <a:rPr lang="en-US" sz="3200" b="0" i="0" dirty="0">
                <a:solidFill>
                  <a:schemeClr val="tx1"/>
                </a:solidFill>
                <a:effectLst/>
                <a:latin typeface="system-ui"/>
              </a:rPr>
              <a:t>Do not </a:t>
            </a:r>
            <a:r>
              <a:rPr lang="en-US" sz="3200" b="0" i="0" u="sng" dirty="0">
                <a:solidFill>
                  <a:schemeClr val="tx1"/>
                </a:solidFill>
                <a:effectLst/>
                <a:latin typeface="system-ui"/>
              </a:rPr>
              <a:t>love</a:t>
            </a:r>
            <a:r>
              <a:rPr lang="en-US" sz="3200" b="0" i="0" dirty="0">
                <a:solidFill>
                  <a:schemeClr val="tx1"/>
                </a:solidFill>
                <a:effectLst/>
                <a:latin typeface="system-ui"/>
              </a:rPr>
              <a:t> the world or the things in the world. If anyone loves the world, the </a:t>
            </a:r>
            <a:r>
              <a:rPr lang="en-US" sz="3200" b="0" i="0" u="sng" dirty="0">
                <a:solidFill>
                  <a:schemeClr val="tx1"/>
                </a:solidFill>
                <a:effectLst/>
                <a:latin typeface="system-ui"/>
              </a:rPr>
              <a:t>love</a:t>
            </a:r>
            <a:r>
              <a:rPr lang="en-US" sz="3200" b="0" i="0" dirty="0">
                <a:solidFill>
                  <a:schemeClr val="tx1"/>
                </a:solidFill>
                <a:effectLst/>
                <a:latin typeface="system-ui"/>
              </a:rPr>
              <a:t> of the Father is not in him. </a:t>
            </a:r>
            <a:r>
              <a:rPr lang="en-US" sz="3200" b="1" i="0" baseline="30000" dirty="0">
                <a:solidFill>
                  <a:schemeClr val="tx1"/>
                </a:solidFill>
                <a:effectLst/>
                <a:latin typeface="system-ui"/>
              </a:rPr>
              <a:t>16 </a:t>
            </a:r>
            <a:r>
              <a:rPr lang="en-US" sz="3200" b="0" i="0" dirty="0">
                <a:solidFill>
                  <a:schemeClr val="tx1"/>
                </a:solidFill>
                <a:effectLst/>
                <a:latin typeface="system-ui"/>
              </a:rPr>
              <a:t>For all that </a:t>
            </a:r>
            <a:r>
              <a:rPr lang="en-US" sz="3200" b="0" i="1" dirty="0">
                <a:solidFill>
                  <a:schemeClr val="tx1"/>
                </a:solidFill>
                <a:effectLst/>
                <a:latin typeface="system-ui"/>
              </a:rPr>
              <a:t>is</a:t>
            </a:r>
            <a:r>
              <a:rPr lang="en-US" sz="3200" b="0" i="0" dirty="0">
                <a:solidFill>
                  <a:schemeClr val="tx1"/>
                </a:solidFill>
                <a:effectLst/>
                <a:latin typeface="system-ui"/>
              </a:rPr>
              <a:t> in the world—the lust of the flesh, the lust of the eyes, and the pride of life—is not of the Father but is of the world. </a:t>
            </a:r>
            <a:r>
              <a:rPr lang="en-US" sz="3200" b="1" i="0" baseline="30000" dirty="0">
                <a:solidFill>
                  <a:schemeClr val="tx1"/>
                </a:solidFill>
                <a:effectLst/>
                <a:latin typeface="system-ui"/>
              </a:rPr>
              <a:t>17 </a:t>
            </a:r>
            <a:r>
              <a:rPr lang="en-US" sz="3200" b="0" i="0" dirty="0">
                <a:solidFill>
                  <a:schemeClr val="tx1"/>
                </a:solidFill>
                <a:effectLst/>
                <a:latin typeface="system-ui"/>
              </a:rPr>
              <a:t>And the world is passing away, and the lust of it; but he who does the will of God abides forever.</a:t>
            </a:r>
            <a:endParaRPr lang="en-US" sz="3200" dirty="0">
              <a:solidFill>
                <a:schemeClr val="tx1"/>
              </a:solidFill>
            </a:endParaRPr>
          </a:p>
        </p:txBody>
      </p:sp>
    </p:spTree>
    <p:extLst>
      <p:ext uri="{BB962C8B-B14F-4D97-AF65-F5344CB8AC3E}">
        <p14:creationId xmlns:p14="http://schemas.microsoft.com/office/powerpoint/2010/main" val="260038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5"/>
          <p:cNvSpPr txBox="1"/>
          <p:nvPr/>
        </p:nvSpPr>
        <p:spPr>
          <a:xfrm>
            <a:off x="1748790" y="433730"/>
            <a:ext cx="8435662"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FFFF00"/>
                </a:solidFill>
                <a:latin typeface="+mn-lt"/>
                <a:ea typeface="Calibri"/>
                <a:cs typeface="Calibri"/>
                <a:sym typeface="Calibri"/>
              </a:rPr>
              <a:t>How does love for the things of this world impact our relationship with God?</a:t>
            </a:r>
            <a:endParaRPr lang="en-US" sz="3200" dirty="0">
              <a:solidFill>
                <a:schemeClr val="tx1"/>
              </a:solidFill>
              <a:latin typeface="+mn-lt"/>
            </a:endParaRPr>
          </a:p>
          <a:p>
            <a:pPr marL="285750" marR="0" lvl="0" indent="-171450" algn="l" rtl="0">
              <a:spcBef>
                <a:spcPts val="0"/>
              </a:spcBef>
              <a:spcAft>
                <a:spcPts val="0"/>
              </a:spcAft>
              <a:buClr>
                <a:schemeClr val="dk1"/>
              </a:buClr>
              <a:buSzPts val="1800"/>
              <a:buFont typeface="Arial"/>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CBF4AF53-9C8C-20F5-687E-3AFA054F9F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
        <p:nvSpPr>
          <p:cNvPr id="4" name="TextBox 3">
            <a:extLst>
              <a:ext uri="{FF2B5EF4-FFF2-40B4-BE49-F238E27FC236}">
                <a16:creationId xmlns:a16="http://schemas.microsoft.com/office/drawing/2014/main" id="{44CB55E8-ADFA-7808-A5DC-34785DA563D8}"/>
              </a:ext>
            </a:extLst>
          </p:cNvPr>
          <p:cNvSpPr txBox="1"/>
          <p:nvPr/>
        </p:nvSpPr>
        <p:spPr>
          <a:xfrm>
            <a:off x="1243965" y="2183130"/>
            <a:ext cx="9704070" cy="3539430"/>
          </a:xfrm>
          <a:prstGeom prst="rect">
            <a:avLst/>
          </a:prstGeom>
          <a:noFill/>
        </p:spPr>
        <p:txBody>
          <a:bodyPr wrap="square" rtlCol="0">
            <a:spAutoFit/>
          </a:bodyPr>
          <a:lstStyle/>
          <a:p>
            <a:pPr algn="just"/>
            <a:r>
              <a:rPr lang="en-US" sz="3200" dirty="0">
                <a:solidFill>
                  <a:schemeClr val="tx1"/>
                </a:solidFill>
              </a:rPr>
              <a:t>1 John 2:15-17:</a:t>
            </a:r>
            <a:r>
              <a:rPr lang="en-US" sz="3200" b="1" i="0" baseline="30000" dirty="0">
                <a:solidFill>
                  <a:schemeClr val="tx1"/>
                </a:solidFill>
                <a:effectLst/>
                <a:latin typeface="system-ui"/>
              </a:rPr>
              <a:t> </a:t>
            </a:r>
            <a:r>
              <a:rPr lang="en-US" sz="3200" b="0" i="0" dirty="0">
                <a:solidFill>
                  <a:schemeClr val="tx1"/>
                </a:solidFill>
                <a:effectLst/>
                <a:latin typeface="system-ui"/>
              </a:rPr>
              <a:t>Do not </a:t>
            </a:r>
            <a:r>
              <a:rPr lang="en-US" sz="3200" b="0" i="0" u="sng" dirty="0">
                <a:solidFill>
                  <a:schemeClr val="tx1"/>
                </a:solidFill>
                <a:effectLst/>
                <a:latin typeface="system-ui"/>
              </a:rPr>
              <a:t>love</a:t>
            </a:r>
            <a:r>
              <a:rPr lang="en-US" sz="3200" b="0" i="0" dirty="0">
                <a:solidFill>
                  <a:schemeClr val="tx1"/>
                </a:solidFill>
                <a:effectLst/>
                <a:latin typeface="system-ui"/>
              </a:rPr>
              <a:t> the world or the things in the world. If anyone loves the world, the </a:t>
            </a:r>
            <a:r>
              <a:rPr lang="en-US" sz="3200" b="0" i="0" u="sng" dirty="0">
                <a:solidFill>
                  <a:schemeClr val="tx1"/>
                </a:solidFill>
                <a:effectLst/>
                <a:latin typeface="system-ui"/>
              </a:rPr>
              <a:t>love</a:t>
            </a:r>
            <a:r>
              <a:rPr lang="en-US" sz="3200" b="0" i="0" dirty="0">
                <a:solidFill>
                  <a:schemeClr val="tx1"/>
                </a:solidFill>
                <a:effectLst/>
                <a:latin typeface="system-ui"/>
              </a:rPr>
              <a:t> of the Father is not in him. </a:t>
            </a:r>
            <a:r>
              <a:rPr lang="en-US" sz="3200" b="1" i="0" baseline="30000" dirty="0">
                <a:solidFill>
                  <a:schemeClr val="tx1"/>
                </a:solidFill>
                <a:effectLst/>
                <a:latin typeface="system-ui"/>
              </a:rPr>
              <a:t>16 </a:t>
            </a:r>
            <a:r>
              <a:rPr lang="en-US" sz="3200" b="0" i="0" dirty="0">
                <a:solidFill>
                  <a:schemeClr val="tx1"/>
                </a:solidFill>
                <a:effectLst/>
                <a:latin typeface="system-ui"/>
              </a:rPr>
              <a:t>For all that </a:t>
            </a:r>
            <a:r>
              <a:rPr lang="en-US" sz="3200" b="0" i="1" dirty="0">
                <a:solidFill>
                  <a:schemeClr val="tx1"/>
                </a:solidFill>
                <a:effectLst/>
                <a:latin typeface="system-ui"/>
              </a:rPr>
              <a:t>is</a:t>
            </a:r>
            <a:r>
              <a:rPr lang="en-US" sz="3200" b="0" i="0" dirty="0">
                <a:solidFill>
                  <a:schemeClr val="tx1"/>
                </a:solidFill>
                <a:effectLst/>
                <a:latin typeface="system-ui"/>
              </a:rPr>
              <a:t> in the world—the lust of the flesh, the lust of the eyes, and the pride of life—is not of the Father but is of the world. </a:t>
            </a:r>
            <a:r>
              <a:rPr lang="en-US" sz="3200" b="1" i="0" baseline="30000" dirty="0">
                <a:solidFill>
                  <a:schemeClr val="tx1"/>
                </a:solidFill>
                <a:effectLst/>
                <a:latin typeface="system-ui"/>
              </a:rPr>
              <a:t>17 </a:t>
            </a:r>
            <a:r>
              <a:rPr lang="en-US" sz="3200" b="0" i="0" dirty="0">
                <a:solidFill>
                  <a:schemeClr val="tx1"/>
                </a:solidFill>
                <a:effectLst/>
                <a:latin typeface="system-ui"/>
              </a:rPr>
              <a:t>And the world is passing away, and the lust of it; but he who does the will of God abides forever.</a:t>
            </a:r>
            <a:endParaRPr lang="en-US" sz="3200" dirty="0">
              <a:solidFill>
                <a:schemeClr val="tx1"/>
              </a:solidFill>
            </a:endParaRPr>
          </a:p>
        </p:txBody>
      </p:sp>
    </p:spTree>
    <p:extLst>
      <p:ext uri="{BB962C8B-B14F-4D97-AF65-F5344CB8AC3E}">
        <p14:creationId xmlns:p14="http://schemas.microsoft.com/office/powerpoint/2010/main" val="372099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8"/>
        <p:cNvGrpSpPr/>
        <p:nvPr/>
      </p:nvGrpSpPr>
      <p:grpSpPr>
        <a:xfrm>
          <a:off x="0" y="0"/>
          <a:ext cx="0" cy="0"/>
          <a:chOff x="0" y="0"/>
          <a:chExt cx="0" cy="0"/>
        </a:xfrm>
      </p:grpSpPr>
      <p:sp>
        <p:nvSpPr>
          <p:cNvPr id="109" name="Google Shape;109;p6"/>
          <p:cNvSpPr txBox="1"/>
          <p:nvPr/>
        </p:nvSpPr>
        <p:spPr>
          <a:xfrm>
            <a:off x="2027828" y="1330334"/>
            <a:ext cx="8435700" cy="4985940"/>
          </a:xfrm>
          <a:prstGeom prst="rect">
            <a:avLst/>
          </a:prstGeom>
          <a:noFill/>
          <a:ln>
            <a:noFill/>
          </a:ln>
        </p:spPr>
        <p:txBody>
          <a:bodyPr spcFirstLastPara="1" wrap="square" lIns="91425" tIns="45700" rIns="91425" bIns="45700" anchor="t" anchorCtr="0">
            <a:spAutoFit/>
          </a:bodyPr>
          <a:lstStyle/>
          <a:p>
            <a:pPr algn="just"/>
            <a:r>
              <a:rPr lang="en-US" sz="4400" dirty="0">
                <a:solidFill>
                  <a:srgbClr val="FFFF00"/>
                </a:solidFill>
              </a:rPr>
              <a:t>Materialism: Diagnosis</a:t>
            </a:r>
          </a:p>
          <a:p>
            <a:pPr algn="just"/>
            <a:endParaRPr lang="en-US" sz="3200" dirty="0">
              <a:solidFill>
                <a:srgbClr val="FFFF00"/>
              </a:solidFill>
              <a:latin typeface="Calibri"/>
              <a:ea typeface="Calibri"/>
              <a:cs typeface="Calibri"/>
              <a:sym typeface="Calibri"/>
            </a:endParaRPr>
          </a:p>
          <a:p>
            <a:pPr algn="just"/>
            <a:r>
              <a:rPr lang="en-US" sz="3200" dirty="0">
                <a:solidFill>
                  <a:srgbClr val="FFFF00"/>
                </a:solidFill>
                <a:latin typeface="Calibri"/>
                <a:ea typeface="Calibri"/>
                <a:cs typeface="Calibri"/>
                <a:sym typeface="Calibri"/>
              </a:rPr>
              <a:t>Philippians 3:18-19: </a:t>
            </a:r>
            <a:r>
              <a:rPr lang="en-US" sz="3200" dirty="0">
                <a:solidFill>
                  <a:schemeClr val="tx1"/>
                </a:solidFill>
                <a:latin typeface="Calibri"/>
                <a:ea typeface="Calibri"/>
                <a:cs typeface="Calibri"/>
                <a:sym typeface="Calibri"/>
              </a:rPr>
              <a:t>For many walk, of whom I have told you often, and now tell you even weeping, that they are enemies of the cross of Christ: whose end is destruction, whose god is their </a:t>
            </a:r>
            <a:r>
              <a:rPr lang="en-US" sz="3200" u="sng" dirty="0">
                <a:solidFill>
                  <a:schemeClr val="tx1"/>
                </a:solidFill>
                <a:latin typeface="Calibri"/>
                <a:ea typeface="Calibri"/>
                <a:cs typeface="Calibri"/>
                <a:sym typeface="Calibri"/>
              </a:rPr>
              <a:t>belly</a:t>
            </a:r>
            <a:r>
              <a:rPr lang="en-US" sz="3200" dirty="0">
                <a:solidFill>
                  <a:schemeClr val="tx1"/>
                </a:solidFill>
                <a:latin typeface="Calibri"/>
                <a:ea typeface="Calibri"/>
                <a:cs typeface="Calibri"/>
                <a:sym typeface="Calibri"/>
              </a:rPr>
              <a:t>, and whose glory is in their </a:t>
            </a:r>
            <a:r>
              <a:rPr lang="en-US" sz="3200" u="sng" dirty="0">
                <a:solidFill>
                  <a:schemeClr val="tx1"/>
                </a:solidFill>
                <a:latin typeface="Calibri"/>
                <a:ea typeface="Calibri"/>
                <a:cs typeface="Calibri"/>
                <a:sym typeface="Calibri"/>
              </a:rPr>
              <a:t>shame</a:t>
            </a:r>
            <a:r>
              <a:rPr lang="en-US" sz="3200" dirty="0">
                <a:solidFill>
                  <a:schemeClr val="tx1"/>
                </a:solidFill>
                <a:latin typeface="Calibri"/>
                <a:ea typeface="Calibri"/>
                <a:cs typeface="Calibri"/>
                <a:sym typeface="Calibri"/>
              </a:rPr>
              <a:t> – who set their mind on earthly things.</a:t>
            </a:r>
          </a:p>
          <a:p>
            <a:pPr marL="0" marR="0" lvl="0" indent="0" algn="l" rtl="0">
              <a:spcBef>
                <a:spcPts val="0"/>
              </a:spcBef>
              <a:spcAft>
                <a:spcPts val="0"/>
              </a:spcAft>
              <a:buNone/>
            </a:pPr>
            <a:endParaRPr lang="en-US" dirty="0">
              <a:solidFill>
                <a:srgbClr val="FFFF00"/>
              </a:solidFill>
              <a:latin typeface="+mn-lt"/>
            </a:endParaRPr>
          </a:p>
          <a:p>
            <a:pPr marL="285750" marR="0" lvl="0" indent="-171450" algn="l" rtl="0">
              <a:spcBef>
                <a:spcPts val="0"/>
              </a:spcBef>
              <a:spcAft>
                <a:spcPts val="0"/>
              </a:spcAft>
              <a:buClr>
                <a:schemeClr val="dk1"/>
              </a:buClr>
              <a:buSzPts val="1800"/>
              <a:buFont typeface="Arial"/>
              <a:buNone/>
            </a:pPr>
            <a:endParaRPr lang="en-US" sz="1800" dirty="0">
              <a:solidFill>
                <a:schemeClr val="dk1"/>
              </a:solidFill>
              <a:latin typeface="+mn-lt"/>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FB7CF27-0209-344D-4A22-D881C4A9BA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328331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8"/>
        <p:cNvGrpSpPr/>
        <p:nvPr/>
      </p:nvGrpSpPr>
      <p:grpSpPr>
        <a:xfrm>
          <a:off x="0" y="0"/>
          <a:ext cx="0" cy="0"/>
          <a:chOff x="0" y="0"/>
          <a:chExt cx="0" cy="0"/>
        </a:xfrm>
      </p:grpSpPr>
      <p:sp>
        <p:nvSpPr>
          <p:cNvPr id="109" name="Google Shape;109;p6"/>
          <p:cNvSpPr txBox="1"/>
          <p:nvPr/>
        </p:nvSpPr>
        <p:spPr>
          <a:xfrm>
            <a:off x="1433468" y="1844684"/>
            <a:ext cx="8435700" cy="3816389"/>
          </a:xfrm>
          <a:prstGeom prst="rect">
            <a:avLst/>
          </a:prstGeom>
          <a:noFill/>
          <a:ln>
            <a:noFill/>
          </a:ln>
        </p:spPr>
        <p:txBody>
          <a:bodyPr spcFirstLastPara="1" wrap="square" lIns="91425" tIns="45700" rIns="91425" bIns="45700" anchor="t" anchorCtr="0">
            <a:spAutoFit/>
          </a:bodyPr>
          <a:lstStyle/>
          <a:p>
            <a:pPr algn="just"/>
            <a:r>
              <a:rPr lang="en-US" sz="3200" dirty="0">
                <a:solidFill>
                  <a:srgbClr val="FFFF00"/>
                </a:solidFill>
                <a:latin typeface="Calibri"/>
                <a:ea typeface="Calibri"/>
                <a:cs typeface="Calibri"/>
                <a:sym typeface="Calibri"/>
              </a:rPr>
              <a:t>Philippians 3:18-19: </a:t>
            </a:r>
            <a:r>
              <a:rPr lang="en-US" sz="3200" dirty="0">
                <a:solidFill>
                  <a:schemeClr val="tx1"/>
                </a:solidFill>
                <a:latin typeface="Calibri"/>
                <a:ea typeface="Calibri"/>
                <a:cs typeface="Calibri"/>
                <a:sym typeface="Calibri"/>
              </a:rPr>
              <a:t>For many walk, of whom I have told you often, and now tell you even weeping, that they are enemies of the cross of Christ: whose  end is destruction, whose god is their belly, and whose </a:t>
            </a:r>
            <a:r>
              <a:rPr lang="en-US" sz="3200" u="sng" dirty="0">
                <a:solidFill>
                  <a:schemeClr val="tx1"/>
                </a:solidFill>
                <a:latin typeface="Calibri"/>
                <a:ea typeface="Calibri"/>
                <a:cs typeface="Calibri"/>
                <a:sym typeface="Calibri"/>
              </a:rPr>
              <a:t>glory is in their shame</a:t>
            </a:r>
            <a:r>
              <a:rPr lang="en-US" sz="3200" dirty="0">
                <a:solidFill>
                  <a:schemeClr val="tx1"/>
                </a:solidFill>
                <a:latin typeface="Calibri"/>
                <a:ea typeface="Calibri"/>
                <a:cs typeface="Calibri"/>
                <a:sym typeface="Calibri"/>
              </a:rPr>
              <a:t> – who set their mind on earthly things</a:t>
            </a:r>
            <a:r>
              <a:rPr lang="en-US" sz="3200" u="sng" dirty="0">
                <a:solidFill>
                  <a:schemeClr val="tx1"/>
                </a:solidFill>
                <a:latin typeface="Calibri"/>
                <a:ea typeface="Calibri"/>
                <a:cs typeface="Calibri"/>
                <a:sym typeface="Calibri"/>
              </a:rPr>
              <a:t>.</a:t>
            </a:r>
          </a:p>
          <a:p>
            <a:pPr marL="0" marR="0" lvl="0" indent="0" algn="l" rtl="0">
              <a:spcBef>
                <a:spcPts val="0"/>
              </a:spcBef>
              <a:spcAft>
                <a:spcPts val="0"/>
              </a:spcAft>
              <a:buNone/>
            </a:pPr>
            <a:endParaRPr lang="en-US" u="sng" dirty="0">
              <a:solidFill>
                <a:srgbClr val="FFFF00"/>
              </a:solidFill>
              <a:latin typeface="+mn-lt"/>
            </a:endParaRPr>
          </a:p>
          <a:p>
            <a:pPr marL="285750" marR="0" lvl="0" indent="-171450" algn="l" rtl="0">
              <a:spcBef>
                <a:spcPts val="0"/>
              </a:spcBef>
              <a:spcAft>
                <a:spcPts val="0"/>
              </a:spcAft>
              <a:buClr>
                <a:schemeClr val="dk1"/>
              </a:buClr>
              <a:buSzPts val="1800"/>
              <a:buFont typeface="Arial"/>
              <a:buNone/>
            </a:pPr>
            <a:endParaRPr lang="en-US" sz="1800" dirty="0">
              <a:solidFill>
                <a:schemeClr val="dk1"/>
              </a:solidFill>
              <a:latin typeface="+mn-lt"/>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FB7CF27-0209-344D-4A22-D881C4A9BA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3" name="Google Shape;104;p5">
            <a:extLst>
              <a:ext uri="{FF2B5EF4-FFF2-40B4-BE49-F238E27FC236}">
                <a16:creationId xmlns:a16="http://schemas.microsoft.com/office/drawing/2014/main" id="{816C6BA5-C588-6C84-5063-34A72E6C59AB}"/>
              </a:ext>
            </a:extLst>
          </p:cNvPr>
          <p:cNvSpPr txBox="1"/>
          <p:nvPr/>
        </p:nvSpPr>
        <p:spPr>
          <a:xfrm>
            <a:off x="1748790" y="616610"/>
            <a:ext cx="8435662" cy="11387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FFFF00"/>
                </a:solidFill>
                <a:latin typeface="+mn-lt"/>
                <a:ea typeface="Calibri"/>
                <a:cs typeface="Calibri"/>
                <a:sym typeface="Calibri"/>
              </a:rPr>
              <a:t>What does it mean to “glory in their shame”?</a:t>
            </a:r>
            <a:endParaRPr lang="en-US" dirty="0">
              <a:solidFill>
                <a:schemeClr val="tx1"/>
              </a:solidFill>
              <a:latin typeface="+mn-lt"/>
            </a:endParaRPr>
          </a:p>
          <a:p>
            <a:pPr marL="285750" marR="0" lvl="0" indent="-171450" algn="l" rtl="0">
              <a:spcBef>
                <a:spcPts val="0"/>
              </a:spcBef>
              <a:spcAft>
                <a:spcPts val="0"/>
              </a:spcAft>
              <a:buClr>
                <a:schemeClr val="dk1"/>
              </a:buClr>
              <a:buSzPts val="1800"/>
              <a:buFont typeface="Arial"/>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98"/>
        <p:cNvGrpSpPr/>
        <p:nvPr/>
      </p:nvGrpSpPr>
      <p:grpSpPr>
        <a:xfrm>
          <a:off x="0" y="0"/>
          <a:ext cx="0" cy="0"/>
          <a:chOff x="0" y="0"/>
          <a:chExt cx="0" cy="0"/>
        </a:xfrm>
      </p:grpSpPr>
      <p:sp>
        <p:nvSpPr>
          <p:cNvPr id="99" name="Google Shape;99;p4"/>
          <p:cNvSpPr txBox="1"/>
          <p:nvPr/>
        </p:nvSpPr>
        <p:spPr>
          <a:xfrm>
            <a:off x="742950" y="1775526"/>
            <a:ext cx="10850880" cy="3293169"/>
          </a:xfrm>
          <a:prstGeom prst="rect">
            <a:avLst/>
          </a:prstGeom>
          <a:noFill/>
          <a:ln>
            <a:noFill/>
          </a:ln>
        </p:spPr>
        <p:txBody>
          <a:bodyPr spcFirstLastPara="1" wrap="square" lIns="91425" tIns="45700" rIns="91425" bIns="45700" anchor="t" anchorCtr="0">
            <a:spAutoFit/>
          </a:bodyPr>
          <a:lstStyle/>
          <a:p>
            <a:pPr algn="just"/>
            <a:r>
              <a:rPr lang="en-US" sz="4400" dirty="0">
                <a:solidFill>
                  <a:srgbClr val="FFFF00"/>
                </a:solidFill>
              </a:rPr>
              <a:t>Materialism: Diagnosis</a:t>
            </a:r>
          </a:p>
          <a:p>
            <a:pPr marL="0" marR="0" lvl="0" indent="0" algn="just" rtl="0">
              <a:spcBef>
                <a:spcPts val="0"/>
              </a:spcBef>
              <a:spcAft>
                <a:spcPts val="0"/>
              </a:spcAft>
              <a:buNone/>
            </a:pPr>
            <a:r>
              <a:rPr lang="en-US" sz="6000" dirty="0">
                <a:solidFill>
                  <a:schemeClr val="dk1"/>
                </a:solidFill>
                <a:latin typeface="+mn-lt"/>
                <a:ea typeface="Calibri"/>
                <a:cs typeface="Calibri"/>
                <a:sym typeface="Calibri"/>
              </a:rPr>
              <a:t>     </a:t>
            </a:r>
            <a:endParaRPr dirty="0">
              <a:solidFill>
                <a:srgbClr val="FFFF00"/>
              </a:solidFill>
              <a:latin typeface="+mn-lt"/>
            </a:endParaRPr>
          </a:p>
          <a:p>
            <a:pPr marL="0" marR="0" lvl="0" indent="0" algn="just" rtl="0">
              <a:spcBef>
                <a:spcPts val="0"/>
              </a:spcBef>
              <a:spcAft>
                <a:spcPts val="0"/>
              </a:spcAft>
              <a:buNone/>
            </a:pPr>
            <a:r>
              <a:rPr lang="en-US" sz="3200" dirty="0">
                <a:solidFill>
                  <a:srgbClr val="FFFF00"/>
                </a:solidFill>
                <a:latin typeface="+mn-lt"/>
                <a:ea typeface="Calibri"/>
                <a:cs typeface="Calibri"/>
                <a:sym typeface="Calibri"/>
              </a:rPr>
              <a:t>How might materialism manifest itself in the workplace/school?</a:t>
            </a:r>
            <a:endParaRPr dirty="0">
              <a:solidFill>
                <a:schemeClr val="tx1"/>
              </a:solidFill>
              <a:latin typeface="+mn-lt"/>
            </a:endParaRPr>
          </a:p>
          <a:p>
            <a:pPr marL="285750" marR="0" lvl="0" indent="-133350" algn="l" rtl="0">
              <a:spcBef>
                <a:spcPts val="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823454F2-48E3-20E0-35E7-FBD9EC1EB9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13"/>
        <p:cNvGrpSpPr/>
        <p:nvPr/>
      </p:nvGrpSpPr>
      <p:grpSpPr>
        <a:xfrm>
          <a:off x="0" y="0"/>
          <a:ext cx="0" cy="0"/>
          <a:chOff x="0" y="0"/>
          <a:chExt cx="0" cy="0"/>
        </a:xfrm>
      </p:grpSpPr>
      <p:sp>
        <p:nvSpPr>
          <p:cNvPr id="114" name="Google Shape;114;p7"/>
          <p:cNvSpPr txBox="1"/>
          <p:nvPr/>
        </p:nvSpPr>
        <p:spPr>
          <a:xfrm>
            <a:off x="1719218" y="1529200"/>
            <a:ext cx="84357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mn-lt"/>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A8E3E55-150B-FC78-BD0D-793DE2BD27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1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8E3E55-150B-FC78-BD0D-793DE2BD27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52462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093716" y="566844"/>
            <a:ext cx="5621534" cy="73558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Foundational Lessons: </a:t>
            </a:r>
          </a:p>
          <a:p>
            <a:pPr marL="0" marR="0" lvl="0" indent="0" algn="l" rtl="0">
              <a:spcBef>
                <a:spcPts val="0"/>
              </a:spcBef>
              <a:spcAft>
                <a:spcPts val="0"/>
              </a:spcAft>
              <a:buNone/>
            </a:pPr>
            <a:endParaRPr lang="en-US" sz="2800" b="0" i="0" u="none" strike="noStrike" cap="none"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1. God’s Viewpoint of work</a:t>
            </a:r>
          </a:p>
          <a:p>
            <a:pPr marR="0" lvl="0" algn="l" rtl="0">
              <a:spcBef>
                <a:spcPts val="0"/>
              </a:spcBef>
              <a:spcAft>
                <a:spcPts val="0"/>
              </a:spcAft>
            </a:pPr>
            <a:r>
              <a:rPr lang="en-US" sz="2400" dirty="0">
                <a:solidFill>
                  <a:schemeClr val="tx1"/>
                </a:solidFill>
                <a:latin typeface="Calibri"/>
                <a:ea typeface="Calibri"/>
                <a:cs typeface="Calibri"/>
                <a:sym typeface="Calibri"/>
              </a:rPr>
              <a:t> 	- Provide for our families</a:t>
            </a:r>
          </a:p>
          <a:p>
            <a:pPr marR="0" lvl="0" algn="l" rtl="0">
              <a:spcBef>
                <a:spcPts val="0"/>
              </a:spcBef>
              <a:spcAft>
                <a:spcPts val="0"/>
              </a:spcAft>
            </a:pPr>
            <a:r>
              <a:rPr lang="en-US" sz="2400" dirty="0">
                <a:solidFill>
                  <a:schemeClr val="tx1"/>
                </a:solidFill>
                <a:latin typeface="Calibri"/>
                <a:ea typeface="Calibri"/>
                <a:cs typeface="Calibri"/>
                <a:sym typeface="Calibri"/>
              </a:rPr>
              <a:t>	- Not be a burden to others</a:t>
            </a:r>
          </a:p>
          <a:p>
            <a:pPr marR="0" lvl="0" algn="l" rtl="0">
              <a:spcBef>
                <a:spcPts val="0"/>
              </a:spcBef>
              <a:spcAft>
                <a:spcPts val="0"/>
              </a:spcAft>
            </a:pPr>
            <a:r>
              <a:rPr lang="en-US" sz="2400" dirty="0">
                <a:solidFill>
                  <a:schemeClr val="tx1"/>
                </a:solidFill>
                <a:latin typeface="Calibri"/>
                <a:ea typeface="Calibri"/>
                <a:cs typeface="Calibri"/>
                <a:sym typeface="Calibri"/>
              </a:rPr>
              <a:t>	- Share with others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2. Our Viewpoint of Work   </a:t>
            </a:r>
          </a:p>
          <a:p>
            <a:pPr marR="0" lvl="0" algn="l" rtl="0">
              <a:spcBef>
                <a:spcPts val="0"/>
              </a:spcBef>
              <a:spcAft>
                <a:spcPts val="0"/>
              </a:spcAft>
            </a:pPr>
            <a:r>
              <a:rPr lang="en-US" sz="2400" dirty="0">
                <a:solidFill>
                  <a:schemeClr val="tx1"/>
                </a:solidFill>
                <a:latin typeface="Calibri"/>
                <a:ea typeface="Calibri"/>
                <a:cs typeface="Calibri"/>
                <a:sym typeface="Calibri"/>
              </a:rPr>
              <a:t>	- Work for the Lord – work Heartily</a:t>
            </a:r>
          </a:p>
          <a:p>
            <a:pPr marR="0" lvl="0" algn="l" rtl="0">
              <a:spcBef>
                <a:spcPts val="0"/>
              </a:spcBef>
              <a:spcAft>
                <a:spcPts val="0"/>
              </a:spcAft>
            </a:pPr>
            <a:r>
              <a:rPr lang="en-US" sz="2400" dirty="0">
                <a:solidFill>
                  <a:schemeClr val="tx1"/>
                </a:solidFill>
                <a:latin typeface="Calibri"/>
                <a:ea typeface="Calibri"/>
                <a:cs typeface="Calibri"/>
                <a:sym typeface="Calibri"/>
              </a:rPr>
              <a:t>	- Be sincere and obedient</a:t>
            </a:r>
          </a:p>
          <a:p>
            <a:pPr marR="0" lvl="0" algn="l" rtl="0">
              <a:spcBef>
                <a:spcPts val="0"/>
              </a:spcBef>
              <a:spcAft>
                <a:spcPts val="0"/>
              </a:spcAft>
            </a:pPr>
            <a:r>
              <a:rPr lang="en-US" sz="2400" dirty="0">
                <a:solidFill>
                  <a:schemeClr val="tx1"/>
                </a:solidFill>
                <a:latin typeface="Calibri"/>
                <a:ea typeface="Calibri"/>
                <a:cs typeface="Calibri"/>
                <a:sym typeface="Calibri"/>
              </a:rPr>
              <a:t>	- No eye-service or men-pleasers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3. Viewpoint of Others </a:t>
            </a:r>
          </a:p>
          <a:p>
            <a:pPr marR="0" lvl="0" algn="l" rtl="0">
              <a:spcBef>
                <a:spcPts val="0"/>
              </a:spcBef>
              <a:spcAft>
                <a:spcPts val="0"/>
              </a:spcAft>
            </a:pPr>
            <a:r>
              <a:rPr lang="en-US" sz="2400" dirty="0">
                <a:solidFill>
                  <a:schemeClr val="tx1"/>
                </a:solidFill>
                <a:latin typeface="Calibri"/>
                <a:ea typeface="Calibri"/>
                <a:cs typeface="Calibri"/>
                <a:sym typeface="Calibri"/>
              </a:rPr>
              <a:t>	- Set a Godly example</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201689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23"/>
        <p:cNvGrpSpPr/>
        <p:nvPr/>
      </p:nvGrpSpPr>
      <p:grpSpPr>
        <a:xfrm>
          <a:off x="0" y="0"/>
          <a:ext cx="0" cy="0"/>
          <a:chOff x="0" y="0"/>
          <a:chExt cx="0" cy="0"/>
        </a:xfrm>
      </p:grpSpPr>
      <p:sp>
        <p:nvSpPr>
          <p:cNvPr id="124" name="Google Shape;124;g1a1cb78b552_0_7"/>
          <p:cNvSpPr txBox="1">
            <a:spLocks noGrp="1"/>
          </p:cNvSpPr>
          <p:nvPr>
            <p:ph type="subTitle" idx="1"/>
          </p:nvPr>
        </p:nvSpPr>
        <p:spPr>
          <a:xfrm>
            <a:off x="1855470" y="2104708"/>
            <a:ext cx="8580699" cy="1655700"/>
          </a:xfrm>
          <a:prstGeom prst="rect">
            <a:avLst/>
          </a:prstGeom>
        </p:spPr>
        <p:txBody>
          <a:bodyPr spcFirstLastPara="1" wrap="square" lIns="91425" tIns="45700" rIns="91425" bIns="45700" anchor="t" anchorCtr="0">
            <a:normAutofit fontScale="25000" lnSpcReduction="20000"/>
          </a:bodyPr>
          <a:lstStyle/>
          <a:p>
            <a:pPr marL="0" indent="0" algn="l">
              <a:lnSpc>
                <a:spcPct val="107916"/>
              </a:lnSpc>
              <a:spcBef>
                <a:spcPts val="0"/>
              </a:spcBef>
            </a:pPr>
            <a:r>
              <a:rPr lang="en-US" sz="17600" dirty="0">
                <a:solidFill>
                  <a:srgbClr val="FFFF00"/>
                </a:solidFill>
              </a:rPr>
              <a:t>Materialism: Diagnosis</a:t>
            </a:r>
          </a:p>
          <a:p>
            <a:pPr marL="0" lvl="0" indent="0" algn="l" rtl="0">
              <a:lnSpc>
                <a:spcPct val="107916"/>
              </a:lnSpc>
              <a:spcBef>
                <a:spcPts val="0"/>
              </a:spcBef>
              <a:spcAft>
                <a:spcPts val="0"/>
              </a:spcAft>
              <a:buNone/>
            </a:pPr>
            <a:endParaRPr lang="en-US" sz="14400" dirty="0">
              <a:solidFill>
                <a:srgbClr val="FFFF00"/>
              </a:solidFill>
              <a:latin typeface="+mn-lt"/>
            </a:endParaRPr>
          </a:p>
          <a:p>
            <a:pPr marL="0" lvl="0" indent="0" algn="l" rtl="0">
              <a:lnSpc>
                <a:spcPct val="107916"/>
              </a:lnSpc>
              <a:spcBef>
                <a:spcPts val="0"/>
              </a:spcBef>
              <a:spcAft>
                <a:spcPts val="0"/>
              </a:spcAft>
              <a:buNone/>
            </a:pPr>
            <a:endParaRPr lang="en-US" sz="14400" dirty="0">
              <a:solidFill>
                <a:srgbClr val="FFFF00"/>
              </a:solidFill>
              <a:latin typeface="+mn-lt"/>
            </a:endParaRPr>
          </a:p>
          <a:p>
            <a:pPr marL="0" lvl="0" indent="0" algn="l" rtl="0">
              <a:lnSpc>
                <a:spcPct val="107916"/>
              </a:lnSpc>
              <a:spcBef>
                <a:spcPts val="0"/>
              </a:spcBef>
              <a:spcAft>
                <a:spcPts val="0"/>
              </a:spcAft>
              <a:buNone/>
            </a:pPr>
            <a:r>
              <a:rPr lang="en-US" sz="14400" dirty="0">
                <a:solidFill>
                  <a:srgbClr val="FFFF00"/>
                </a:solidFill>
                <a:latin typeface="+mn-lt"/>
              </a:rPr>
              <a:t>When does success become a problem?</a:t>
            </a:r>
          </a:p>
          <a:p>
            <a:pPr marL="0" lvl="0" indent="0" algn="l" rtl="0">
              <a:lnSpc>
                <a:spcPct val="107916"/>
              </a:lnSpc>
              <a:spcBef>
                <a:spcPts val="0"/>
              </a:spcBef>
              <a:spcAft>
                <a:spcPts val="0"/>
              </a:spcAft>
              <a:buNone/>
            </a:pPr>
            <a:endParaRPr lang="en-US" sz="14400" dirty="0">
              <a:solidFill>
                <a:srgbClr val="FFFF00"/>
              </a:solidFill>
              <a:latin typeface="+mn-lt"/>
            </a:endParaRPr>
          </a:p>
          <a:p>
            <a:pPr marL="0" lvl="0" indent="0" algn="just" rtl="0">
              <a:lnSpc>
                <a:spcPct val="107916"/>
              </a:lnSpc>
              <a:spcBef>
                <a:spcPts val="0"/>
              </a:spcBef>
              <a:spcAft>
                <a:spcPts val="0"/>
              </a:spcAft>
              <a:buNone/>
            </a:pPr>
            <a:r>
              <a:rPr lang="en-US" sz="12000" dirty="0"/>
              <a:t>	</a:t>
            </a:r>
            <a:endParaRPr sz="12000" b="1" u="sng" dirty="0">
              <a:highlight>
                <a:srgbClr val="FFFFFF"/>
              </a:highlight>
              <a:latin typeface="Roboto"/>
              <a:ea typeface="Roboto"/>
              <a:cs typeface="Roboto"/>
              <a:sym typeface="Roboto"/>
            </a:endParaRPr>
          </a:p>
          <a:p>
            <a:pPr marL="0" lvl="0" indent="0" algn="just" rtl="0">
              <a:lnSpc>
                <a:spcPct val="115000"/>
              </a:lnSpc>
              <a:spcBef>
                <a:spcPts val="1200"/>
              </a:spcBef>
              <a:spcAft>
                <a:spcPts val="0"/>
              </a:spcAft>
              <a:buClr>
                <a:schemeClr val="dk1"/>
              </a:buClr>
              <a:buSzPts val="275"/>
              <a:buFont typeface="Arial"/>
              <a:buNone/>
            </a:pPr>
            <a:endParaRPr sz="9600" dirty="0">
              <a:highlight>
                <a:srgbClr val="FFFFFF"/>
              </a:highlight>
              <a:latin typeface="Roboto"/>
              <a:ea typeface="Roboto"/>
              <a:cs typeface="Roboto"/>
              <a:sym typeface="Roboto"/>
            </a:endParaRPr>
          </a:p>
          <a:p>
            <a:pPr marL="0" lvl="0" indent="0" algn="ctr" rtl="0">
              <a:spcBef>
                <a:spcPts val="1200"/>
              </a:spcBef>
              <a:spcAft>
                <a:spcPts val="0"/>
              </a:spcAft>
              <a:buNone/>
            </a:pPr>
            <a:endParaRPr sz="9600" dirty="0"/>
          </a:p>
        </p:txBody>
      </p:sp>
      <p:sp>
        <p:nvSpPr>
          <p:cNvPr id="2" name="Slide Number Placeholder 1">
            <a:extLst>
              <a:ext uri="{FF2B5EF4-FFF2-40B4-BE49-F238E27FC236}">
                <a16:creationId xmlns:a16="http://schemas.microsoft.com/office/drawing/2014/main" id="{CCCAFBB7-058C-300D-4E41-9C0A2BEB43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23"/>
        <p:cNvGrpSpPr/>
        <p:nvPr/>
      </p:nvGrpSpPr>
      <p:grpSpPr>
        <a:xfrm>
          <a:off x="0" y="0"/>
          <a:ext cx="0" cy="0"/>
          <a:chOff x="0" y="0"/>
          <a:chExt cx="0" cy="0"/>
        </a:xfrm>
      </p:grpSpPr>
      <p:sp>
        <p:nvSpPr>
          <p:cNvPr id="124" name="Google Shape;124;g1a1cb78b552_0_7"/>
          <p:cNvSpPr txBox="1">
            <a:spLocks noGrp="1"/>
          </p:cNvSpPr>
          <p:nvPr>
            <p:ph type="subTitle" idx="1"/>
          </p:nvPr>
        </p:nvSpPr>
        <p:spPr>
          <a:xfrm>
            <a:off x="902970" y="1030288"/>
            <a:ext cx="9578919" cy="1655700"/>
          </a:xfrm>
          <a:prstGeom prst="rect">
            <a:avLst/>
          </a:prstGeom>
        </p:spPr>
        <p:txBody>
          <a:bodyPr spcFirstLastPara="1" wrap="square" lIns="91425" tIns="45700" rIns="91425" bIns="45700" anchor="t" anchorCtr="0">
            <a:normAutofit fontScale="25000" lnSpcReduction="20000"/>
          </a:bodyPr>
          <a:lstStyle/>
          <a:p>
            <a:pPr marL="0" indent="0" algn="l">
              <a:lnSpc>
                <a:spcPct val="107916"/>
              </a:lnSpc>
              <a:spcBef>
                <a:spcPts val="0"/>
              </a:spcBef>
            </a:pPr>
            <a:r>
              <a:rPr lang="en-US" sz="17600" dirty="0">
                <a:solidFill>
                  <a:srgbClr val="FFFF00"/>
                </a:solidFill>
              </a:rPr>
              <a:t>Materialism: Diagnosis</a:t>
            </a:r>
          </a:p>
          <a:p>
            <a:pPr marL="0" lvl="0" indent="0" algn="l" rtl="0">
              <a:lnSpc>
                <a:spcPct val="107916"/>
              </a:lnSpc>
              <a:spcBef>
                <a:spcPts val="0"/>
              </a:spcBef>
              <a:spcAft>
                <a:spcPts val="0"/>
              </a:spcAft>
              <a:buNone/>
            </a:pPr>
            <a:endParaRPr lang="en-US" sz="14400" dirty="0">
              <a:solidFill>
                <a:srgbClr val="FFFF00"/>
              </a:solidFill>
              <a:latin typeface="+mn-lt"/>
            </a:endParaRPr>
          </a:p>
          <a:p>
            <a:pPr marL="0" lvl="0" indent="0" algn="l" rtl="0">
              <a:lnSpc>
                <a:spcPct val="107916"/>
              </a:lnSpc>
              <a:spcBef>
                <a:spcPts val="0"/>
              </a:spcBef>
              <a:spcAft>
                <a:spcPts val="0"/>
              </a:spcAft>
              <a:buNone/>
            </a:pPr>
            <a:endParaRPr lang="en-US" sz="14400" dirty="0">
              <a:solidFill>
                <a:srgbClr val="FFFF00"/>
              </a:solidFill>
              <a:latin typeface="+mn-lt"/>
            </a:endParaRPr>
          </a:p>
          <a:p>
            <a:pPr marL="0" lvl="0" indent="0" algn="l" rtl="0">
              <a:lnSpc>
                <a:spcPct val="107916"/>
              </a:lnSpc>
              <a:spcBef>
                <a:spcPts val="0"/>
              </a:spcBef>
              <a:spcAft>
                <a:spcPts val="0"/>
              </a:spcAft>
              <a:buNone/>
            </a:pPr>
            <a:r>
              <a:rPr lang="en-US" sz="14400" dirty="0">
                <a:solidFill>
                  <a:srgbClr val="FFFF00"/>
                </a:solidFill>
                <a:latin typeface="+mn-lt"/>
              </a:rPr>
              <a:t>When does success become a problem?</a:t>
            </a:r>
          </a:p>
          <a:p>
            <a:pPr marL="0" lvl="0" indent="0" algn="l" rtl="0">
              <a:lnSpc>
                <a:spcPct val="107916"/>
              </a:lnSpc>
              <a:spcBef>
                <a:spcPts val="0"/>
              </a:spcBef>
              <a:spcAft>
                <a:spcPts val="0"/>
              </a:spcAft>
            </a:pPr>
            <a:r>
              <a:rPr lang="en-US" sz="12800" dirty="0">
                <a:solidFill>
                  <a:schemeClr val="tx1"/>
                </a:solidFill>
                <a:latin typeface="+mn-lt"/>
              </a:rPr>
              <a:t>- Become Prideful – Daniel 4:28</a:t>
            </a:r>
          </a:p>
          <a:p>
            <a:pPr marL="0" lvl="0" indent="0" algn="l" rtl="0">
              <a:lnSpc>
                <a:spcPct val="107916"/>
              </a:lnSpc>
              <a:spcBef>
                <a:spcPts val="0"/>
              </a:spcBef>
              <a:spcAft>
                <a:spcPts val="0"/>
              </a:spcAft>
            </a:pPr>
            <a:r>
              <a:rPr lang="en-US" sz="12800" dirty="0">
                <a:solidFill>
                  <a:schemeClr val="tx1"/>
                </a:solidFill>
                <a:latin typeface="+mn-lt"/>
              </a:rPr>
              <a:t>- Consumption grows as Compensation grows – Ecc 5:10</a:t>
            </a:r>
          </a:p>
          <a:p>
            <a:pPr marL="0" lvl="0" indent="0" algn="l" rtl="0">
              <a:lnSpc>
                <a:spcPct val="107916"/>
              </a:lnSpc>
              <a:spcBef>
                <a:spcPts val="0"/>
              </a:spcBef>
              <a:spcAft>
                <a:spcPts val="0"/>
              </a:spcAft>
            </a:pPr>
            <a:r>
              <a:rPr lang="en-US" sz="12800" dirty="0">
                <a:solidFill>
                  <a:schemeClr val="tx1"/>
                </a:solidFill>
                <a:latin typeface="+mn-lt"/>
              </a:rPr>
              <a:t>- Causes Covetousness – Joshua 7:21</a:t>
            </a:r>
          </a:p>
          <a:p>
            <a:pPr marL="0" lvl="0" indent="0" algn="l" rtl="0">
              <a:lnSpc>
                <a:spcPct val="107916"/>
              </a:lnSpc>
              <a:spcBef>
                <a:spcPts val="0"/>
              </a:spcBef>
              <a:spcAft>
                <a:spcPts val="0"/>
              </a:spcAft>
            </a:pPr>
            <a:r>
              <a:rPr lang="en-US" sz="12800" dirty="0">
                <a:solidFill>
                  <a:schemeClr val="tx1"/>
                </a:solidFill>
                <a:latin typeface="+mn-lt"/>
              </a:rPr>
              <a:t> - Make Comparisons  - 2 Corinthians 10:12</a:t>
            </a:r>
          </a:p>
          <a:p>
            <a:pPr marL="1143000" lvl="0" indent="-1143000" algn="l" rtl="0">
              <a:lnSpc>
                <a:spcPct val="107916"/>
              </a:lnSpc>
              <a:spcBef>
                <a:spcPts val="0"/>
              </a:spcBef>
              <a:spcAft>
                <a:spcPts val="0"/>
              </a:spcAft>
              <a:buFontTx/>
              <a:buChar char="-"/>
            </a:pPr>
            <a:endParaRPr lang="en-US" sz="12800" dirty="0">
              <a:solidFill>
                <a:schemeClr val="tx1"/>
              </a:solidFill>
              <a:latin typeface="+mn-lt"/>
            </a:endParaRPr>
          </a:p>
          <a:p>
            <a:pPr marL="1143000" lvl="0" indent="-1143000" algn="l" rtl="0">
              <a:lnSpc>
                <a:spcPct val="107916"/>
              </a:lnSpc>
              <a:spcBef>
                <a:spcPts val="0"/>
              </a:spcBef>
              <a:spcAft>
                <a:spcPts val="0"/>
              </a:spcAft>
              <a:buFontTx/>
              <a:buChar char="-"/>
            </a:pPr>
            <a:endParaRPr lang="en-US" sz="14400" dirty="0">
              <a:solidFill>
                <a:srgbClr val="FFFF00"/>
              </a:solidFill>
              <a:latin typeface="+mn-lt"/>
            </a:endParaRPr>
          </a:p>
          <a:p>
            <a:pPr marL="0" lvl="0" indent="0" algn="l" rtl="0">
              <a:lnSpc>
                <a:spcPct val="107916"/>
              </a:lnSpc>
              <a:spcBef>
                <a:spcPts val="0"/>
              </a:spcBef>
              <a:spcAft>
                <a:spcPts val="0"/>
              </a:spcAft>
              <a:buNone/>
            </a:pPr>
            <a:endParaRPr lang="en-US" sz="12800" dirty="0">
              <a:solidFill>
                <a:srgbClr val="FFFF00"/>
              </a:solidFill>
              <a:latin typeface="+mn-lt"/>
            </a:endParaRPr>
          </a:p>
          <a:p>
            <a:pPr marL="0" lvl="0" indent="0" algn="just" rtl="0">
              <a:lnSpc>
                <a:spcPct val="107916"/>
              </a:lnSpc>
              <a:spcBef>
                <a:spcPts val="0"/>
              </a:spcBef>
              <a:spcAft>
                <a:spcPts val="0"/>
              </a:spcAft>
              <a:buNone/>
            </a:pPr>
            <a:r>
              <a:rPr lang="en-US" sz="12000" dirty="0"/>
              <a:t>	</a:t>
            </a:r>
            <a:endParaRPr sz="12000" b="1" u="sng" dirty="0">
              <a:highlight>
                <a:srgbClr val="FFFFFF"/>
              </a:highlight>
              <a:latin typeface="Roboto"/>
              <a:ea typeface="Roboto"/>
              <a:cs typeface="Roboto"/>
              <a:sym typeface="Roboto"/>
            </a:endParaRPr>
          </a:p>
          <a:p>
            <a:pPr marL="0" lvl="0" indent="0" algn="just" rtl="0">
              <a:lnSpc>
                <a:spcPct val="115000"/>
              </a:lnSpc>
              <a:spcBef>
                <a:spcPts val="1200"/>
              </a:spcBef>
              <a:spcAft>
                <a:spcPts val="0"/>
              </a:spcAft>
              <a:buClr>
                <a:schemeClr val="dk1"/>
              </a:buClr>
              <a:buSzPts val="275"/>
              <a:buFont typeface="Arial"/>
              <a:buNone/>
            </a:pPr>
            <a:endParaRPr sz="9600" dirty="0">
              <a:highlight>
                <a:srgbClr val="FFFFFF"/>
              </a:highlight>
              <a:latin typeface="Roboto"/>
              <a:ea typeface="Roboto"/>
              <a:cs typeface="Roboto"/>
              <a:sym typeface="Roboto"/>
            </a:endParaRPr>
          </a:p>
          <a:p>
            <a:pPr marL="0" lvl="0" indent="0" algn="ctr" rtl="0">
              <a:spcBef>
                <a:spcPts val="1200"/>
              </a:spcBef>
              <a:spcAft>
                <a:spcPts val="0"/>
              </a:spcAft>
              <a:buNone/>
            </a:pPr>
            <a:endParaRPr sz="9600" dirty="0"/>
          </a:p>
        </p:txBody>
      </p:sp>
      <p:sp>
        <p:nvSpPr>
          <p:cNvPr id="2" name="Slide Number Placeholder 1">
            <a:extLst>
              <a:ext uri="{FF2B5EF4-FFF2-40B4-BE49-F238E27FC236}">
                <a16:creationId xmlns:a16="http://schemas.microsoft.com/office/drawing/2014/main" id="{CCCAFBB7-058C-300D-4E41-9C0A2BEB43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23551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23"/>
        <p:cNvGrpSpPr/>
        <p:nvPr/>
      </p:nvGrpSpPr>
      <p:grpSpPr>
        <a:xfrm>
          <a:off x="0" y="0"/>
          <a:ext cx="0" cy="0"/>
          <a:chOff x="0" y="0"/>
          <a:chExt cx="0" cy="0"/>
        </a:xfrm>
      </p:grpSpPr>
      <p:sp>
        <p:nvSpPr>
          <p:cNvPr id="124" name="Google Shape;124;g1a1cb78b552_0_7"/>
          <p:cNvSpPr txBox="1">
            <a:spLocks noGrp="1"/>
          </p:cNvSpPr>
          <p:nvPr>
            <p:ph type="subTitle" idx="1"/>
          </p:nvPr>
        </p:nvSpPr>
        <p:spPr>
          <a:xfrm>
            <a:off x="1177290" y="218758"/>
            <a:ext cx="9578919" cy="1655700"/>
          </a:xfrm>
          <a:prstGeom prst="rect">
            <a:avLst/>
          </a:prstGeom>
        </p:spPr>
        <p:txBody>
          <a:bodyPr spcFirstLastPara="1" wrap="square" lIns="91425" tIns="45700" rIns="91425" bIns="45700" anchor="t" anchorCtr="0">
            <a:normAutofit fontScale="25000" lnSpcReduction="20000"/>
          </a:bodyPr>
          <a:lstStyle/>
          <a:p>
            <a:pPr marL="0" indent="0">
              <a:lnSpc>
                <a:spcPct val="107916"/>
              </a:lnSpc>
              <a:spcBef>
                <a:spcPts val="0"/>
              </a:spcBef>
            </a:pPr>
            <a:r>
              <a:rPr lang="en-US" sz="17600" dirty="0">
                <a:solidFill>
                  <a:srgbClr val="FFFF00"/>
                </a:solidFill>
              </a:rPr>
              <a:t>The Comparing Trap</a:t>
            </a:r>
          </a:p>
          <a:p>
            <a:pPr marL="0" indent="0" algn="l">
              <a:lnSpc>
                <a:spcPct val="107916"/>
              </a:lnSpc>
              <a:spcBef>
                <a:spcPts val="0"/>
              </a:spcBef>
            </a:pPr>
            <a:endParaRPr lang="en-US" sz="12800" dirty="0">
              <a:solidFill>
                <a:srgbClr val="FFFF00"/>
              </a:solidFill>
            </a:endParaRPr>
          </a:p>
          <a:p>
            <a:pPr marL="0" indent="0" algn="just">
              <a:lnSpc>
                <a:spcPct val="107916"/>
              </a:lnSpc>
              <a:spcBef>
                <a:spcPts val="0"/>
              </a:spcBef>
            </a:pPr>
            <a:r>
              <a:rPr lang="en-US" sz="12800" dirty="0">
                <a:solidFill>
                  <a:schemeClr val="tx1"/>
                </a:solidFill>
              </a:rPr>
              <a:t>“No matter how successful we are and how many goals we achieve, this trap causes us to recalibrate our accomplishments and rest the bar for how we define success.  What we’ve done in the past doesn’t matter; real success or achievement requires something more – a title we’ve never held, a task we’ve never done, a company we’ve never worked for.  The process of comparing requires us to keep making our target more difficult to hit.  And if we manage to hit this difficult target, we simply create an even more difficult one at which to aim.” </a:t>
            </a:r>
            <a:r>
              <a:rPr lang="en-US" sz="12800" i="1" dirty="0">
                <a:solidFill>
                  <a:schemeClr val="tx1"/>
                </a:solidFill>
              </a:rPr>
              <a:t>(Harvard Business Review; </a:t>
            </a:r>
            <a:r>
              <a:rPr lang="en-US" sz="12800" i="1" u="sng" dirty="0">
                <a:solidFill>
                  <a:schemeClr val="tx1"/>
                </a:solidFill>
              </a:rPr>
              <a:t>The Comparing Trap</a:t>
            </a:r>
            <a:r>
              <a:rPr lang="en-US" sz="12800" i="1" dirty="0">
                <a:solidFill>
                  <a:schemeClr val="tx1"/>
                </a:solidFill>
              </a:rPr>
              <a:t> – Thomas DeLong)</a:t>
            </a:r>
            <a:endParaRPr lang="en-US" sz="12800" dirty="0">
              <a:solidFill>
                <a:schemeClr val="tx1"/>
              </a:solidFill>
            </a:endParaRPr>
          </a:p>
          <a:p>
            <a:pPr marL="0" lvl="0" indent="0" algn="l" rtl="0">
              <a:lnSpc>
                <a:spcPct val="107916"/>
              </a:lnSpc>
              <a:spcBef>
                <a:spcPts val="0"/>
              </a:spcBef>
              <a:spcAft>
                <a:spcPts val="0"/>
              </a:spcAft>
              <a:buNone/>
            </a:pPr>
            <a:endParaRPr lang="en-US" sz="14400" dirty="0">
              <a:solidFill>
                <a:srgbClr val="FFFF00"/>
              </a:solidFill>
              <a:latin typeface="+mn-lt"/>
            </a:endParaRPr>
          </a:p>
          <a:p>
            <a:pPr marL="0" lvl="0" indent="0" algn="l" rtl="0">
              <a:lnSpc>
                <a:spcPct val="107916"/>
              </a:lnSpc>
              <a:spcBef>
                <a:spcPts val="0"/>
              </a:spcBef>
              <a:spcAft>
                <a:spcPts val="0"/>
              </a:spcAft>
              <a:buNone/>
            </a:pPr>
            <a:endParaRPr lang="en-US" sz="12800" dirty="0">
              <a:solidFill>
                <a:srgbClr val="FFFF00"/>
              </a:solidFill>
              <a:latin typeface="+mn-lt"/>
            </a:endParaRPr>
          </a:p>
          <a:p>
            <a:pPr marL="1143000" lvl="0" indent="-1143000" algn="l" rtl="0">
              <a:lnSpc>
                <a:spcPct val="107916"/>
              </a:lnSpc>
              <a:spcBef>
                <a:spcPts val="0"/>
              </a:spcBef>
              <a:spcAft>
                <a:spcPts val="0"/>
              </a:spcAft>
              <a:buFontTx/>
              <a:buChar char="-"/>
            </a:pPr>
            <a:endParaRPr lang="en-US" sz="14400" dirty="0">
              <a:solidFill>
                <a:srgbClr val="FFFF00"/>
              </a:solidFill>
              <a:latin typeface="+mn-lt"/>
            </a:endParaRPr>
          </a:p>
          <a:p>
            <a:pPr marL="0" lvl="0" indent="0" algn="l" rtl="0">
              <a:lnSpc>
                <a:spcPct val="107916"/>
              </a:lnSpc>
              <a:spcBef>
                <a:spcPts val="0"/>
              </a:spcBef>
              <a:spcAft>
                <a:spcPts val="0"/>
              </a:spcAft>
              <a:buNone/>
            </a:pPr>
            <a:endParaRPr lang="en-US" sz="12800" dirty="0">
              <a:solidFill>
                <a:srgbClr val="FFFF00"/>
              </a:solidFill>
              <a:latin typeface="+mn-lt"/>
            </a:endParaRPr>
          </a:p>
          <a:p>
            <a:pPr marL="0" lvl="0" indent="0" algn="just" rtl="0">
              <a:lnSpc>
                <a:spcPct val="107916"/>
              </a:lnSpc>
              <a:spcBef>
                <a:spcPts val="0"/>
              </a:spcBef>
              <a:spcAft>
                <a:spcPts val="0"/>
              </a:spcAft>
              <a:buNone/>
            </a:pPr>
            <a:r>
              <a:rPr lang="en-US" sz="12000" dirty="0"/>
              <a:t>	</a:t>
            </a:r>
            <a:endParaRPr sz="12000" b="1" u="sng" dirty="0">
              <a:highlight>
                <a:srgbClr val="FFFFFF"/>
              </a:highlight>
              <a:latin typeface="Roboto"/>
              <a:ea typeface="Roboto"/>
              <a:cs typeface="Roboto"/>
              <a:sym typeface="Roboto"/>
            </a:endParaRPr>
          </a:p>
          <a:p>
            <a:pPr marL="0" lvl="0" indent="0" algn="just" rtl="0">
              <a:lnSpc>
                <a:spcPct val="115000"/>
              </a:lnSpc>
              <a:spcBef>
                <a:spcPts val="1200"/>
              </a:spcBef>
              <a:spcAft>
                <a:spcPts val="0"/>
              </a:spcAft>
              <a:buClr>
                <a:schemeClr val="dk1"/>
              </a:buClr>
              <a:buSzPts val="275"/>
              <a:buFont typeface="Arial"/>
              <a:buNone/>
            </a:pPr>
            <a:endParaRPr sz="9600" dirty="0">
              <a:highlight>
                <a:srgbClr val="FFFFFF"/>
              </a:highlight>
              <a:latin typeface="Roboto"/>
              <a:ea typeface="Roboto"/>
              <a:cs typeface="Roboto"/>
              <a:sym typeface="Roboto"/>
            </a:endParaRPr>
          </a:p>
          <a:p>
            <a:pPr marL="0" lvl="0" indent="0" algn="ctr" rtl="0">
              <a:spcBef>
                <a:spcPts val="1200"/>
              </a:spcBef>
              <a:spcAft>
                <a:spcPts val="0"/>
              </a:spcAft>
              <a:buNone/>
            </a:pPr>
            <a:endParaRPr sz="9600" dirty="0"/>
          </a:p>
        </p:txBody>
      </p:sp>
      <p:sp>
        <p:nvSpPr>
          <p:cNvPr id="2" name="Slide Number Placeholder 1">
            <a:extLst>
              <a:ext uri="{FF2B5EF4-FFF2-40B4-BE49-F238E27FC236}">
                <a16:creationId xmlns:a16="http://schemas.microsoft.com/office/drawing/2014/main" id="{CCCAFBB7-058C-300D-4E41-9C0A2BEB43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811041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33"/>
        <p:cNvGrpSpPr/>
        <p:nvPr/>
      </p:nvGrpSpPr>
      <p:grpSpPr>
        <a:xfrm>
          <a:off x="0" y="0"/>
          <a:ext cx="0" cy="0"/>
          <a:chOff x="0" y="0"/>
          <a:chExt cx="0" cy="0"/>
        </a:xfrm>
      </p:grpSpPr>
      <p:sp>
        <p:nvSpPr>
          <p:cNvPr id="134" name="Google Shape;134;g1a2fa0ff910_0_0"/>
          <p:cNvSpPr txBox="1">
            <a:spLocks noGrp="1"/>
          </p:cNvSpPr>
          <p:nvPr>
            <p:ph type="subTitle" idx="1"/>
          </p:nvPr>
        </p:nvSpPr>
        <p:spPr>
          <a:xfrm>
            <a:off x="1570298" y="1818668"/>
            <a:ext cx="9196761" cy="1655700"/>
          </a:xfrm>
          <a:prstGeom prst="rect">
            <a:avLst/>
          </a:prstGeom>
        </p:spPr>
        <p:txBody>
          <a:bodyPr spcFirstLastPara="1" wrap="square" lIns="91425" tIns="45700" rIns="91425" bIns="45700" anchor="t" anchorCtr="0">
            <a:normAutofit fontScale="25000" lnSpcReduction="20000"/>
          </a:bodyPr>
          <a:lstStyle/>
          <a:p>
            <a:pPr marL="0" lvl="0" indent="0" algn="l" rtl="0">
              <a:lnSpc>
                <a:spcPct val="107916"/>
              </a:lnSpc>
              <a:spcBef>
                <a:spcPts val="0"/>
              </a:spcBef>
              <a:spcAft>
                <a:spcPts val="0"/>
              </a:spcAft>
              <a:buClr>
                <a:schemeClr val="dk1"/>
              </a:buClr>
              <a:buSzPts val="275"/>
              <a:buFont typeface="Arial"/>
              <a:buNone/>
            </a:pPr>
            <a:r>
              <a:rPr lang="en-US" sz="17600" dirty="0">
                <a:solidFill>
                  <a:srgbClr val="FFFF00"/>
                </a:solidFill>
                <a:latin typeface="+mn-lt"/>
              </a:rPr>
              <a:t>Materialism: Defend </a:t>
            </a:r>
          </a:p>
          <a:p>
            <a:pPr marL="0" lvl="0" indent="0" algn="l" rtl="0">
              <a:lnSpc>
                <a:spcPct val="107916"/>
              </a:lnSpc>
              <a:spcBef>
                <a:spcPts val="0"/>
              </a:spcBef>
              <a:spcAft>
                <a:spcPts val="0"/>
              </a:spcAft>
              <a:buClr>
                <a:schemeClr val="dk1"/>
              </a:buClr>
              <a:buSzPts val="275"/>
              <a:buFont typeface="Arial"/>
              <a:buNone/>
            </a:pPr>
            <a:endParaRPr lang="en-US" sz="17600" dirty="0">
              <a:solidFill>
                <a:srgbClr val="FFFF00"/>
              </a:solidFill>
              <a:latin typeface="+mn-lt"/>
            </a:endParaRPr>
          </a:p>
          <a:p>
            <a:pPr marL="0" lvl="0" indent="0" algn="l" rtl="0">
              <a:lnSpc>
                <a:spcPct val="107916"/>
              </a:lnSpc>
              <a:spcBef>
                <a:spcPts val="0"/>
              </a:spcBef>
              <a:spcAft>
                <a:spcPts val="0"/>
              </a:spcAft>
              <a:buClr>
                <a:schemeClr val="dk1"/>
              </a:buClr>
              <a:buSzPts val="275"/>
              <a:buFont typeface="Arial"/>
              <a:buNone/>
            </a:pPr>
            <a:endParaRPr lang="en-US" sz="17600" dirty="0">
              <a:solidFill>
                <a:srgbClr val="FFFF00"/>
              </a:solidFill>
              <a:latin typeface="+mn-lt"/>
            </a:endParaRPr>
          </a:p>
          <a:p>
            <a:pPr marL="0" lvl="0" indent="0" algn="l" rtl="0">
              <a:lnSpc>
                <a:spcPct val="107916"/>
              </a:lnSpc>
              <a:spcBef>
                <a:spcPts val="0"/>
              </a:spcBef>
              <a:spcAft>
                <a:spcPts val="0"/>
              </a:spcAft>
              <a:buClr>
                <a:schemeClr val="dk1"/>
              </a:buClr>
              <a:buSzPts val="275"/>
              <a:buFont typeface="Arial"/>
              <a:buNone/>
            </a:pPr>
            <a:r>
              <a:rPr lang="en-US" sz="14400" dirty="0">
                <a:solidFill>
                  <a:srgbClr val="FFFF00"/>
                </a:solidFill>
                <a:latin typeface="+mn-lt"/>
              </a:rPr>
              <a:t>How can you tell if you are laying up for yourself treasure in Heaven?</a:t>
            </a:r>
            <a:endParaRPr sz="14400" dirty="0">
              <a:highlight>
                <a:srgbClr val="FFFFFF"/>
              </a:highlight>
              <a:latin typeface="+mn-lt"/>
              <a:ea typeface="Roboto"/>
              <a:cs typeface="Roboto"/>
              <a:sym typeface="Roboto"/>
            </a:endParaRPr>
          </a:p>
          <a:p>
            <a:pPr marL="0" lvl="0" indent="0" algn="just" rtl="0">
              <a:spcBef>
                <a:spcPts val="1000"/>
              </a:spcBef>
              <a:spcAft>
                <a:spcPts val="0"/>
              </a:spcAft>
              <a:buNone/>
            </a:pPr>
            <a:endParaRPr sz="9600" dirty="0"/>
          </a:p>
        </p:txBody>
      </p:sp>
      <p:sp>
        <p:nvSpPr>
          <p:cNvPr id="2" name="Slide Number Placeholder 1">
            <a:extLst>
              <a:ext uri="{FF2B5EF4-FFF2-40B4-BE49-F238E27FC236}">
                <a16:creationId xmlns:a16="http://schemas.microsoft.com/office/drawing/2014/main" id="{876BF424-4909-B75B-3E3A-96D41F62B2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1383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33"/>
        <p:cNvGrpSpPr/>
        <p:nvPr/>
      </p:nvGrpSpPr>
      <p:grpSpPr>
        <a:xfrm>
          <a:off x="0" y="0"/>
          <a:ext cx="0" cy="0"/>
          <a:chOff x="0" y="0"/>
          <a:chExt cx="0" cy="0"/>
        </a:xfrm>
      </p:grpSpPr>
      <p:sp>
        <p:nvSpPr>
          <p:cNvPr id="134" name="Google Shape;134;g1a2fa0ff910_0_0"/>
          <p:cNvSpPr txBox="1">
            <a:spLocks noGrp="1"/>
          </p:cNvSpPr>
          <p:nvPr>
            <p:ph type="subTitle" idx="1"/>
          </p:nvPr>
        </p:nvSpPr>
        <p:spPr>
          <a:xfrm>
            <a:off x="845820" y="234530"/>
            <a:ext cx="11346180" cy="1655700"/>
          </a:xfrm>
          <a:prstGeom prst="rect">
            <a:avLst/>
          </a:prstGeom>
        </p:spPr>
        <p:txBody>
          <a:bodyPr spcFirstLastPara="1" wrap="square" lIns="91425" tIns="45700" rIns="91425" bIns="45700" anchor="t" anchorCtr="0">
            <a:normAutofit fontScale="25000" lnSpcReduction="20000"/>
          </a:bodyPr>
          <a:lstStyle/>
          <a:p>
            <a:pPr marL="0" lvl="0" indent="0" algn="l" rtl="0">
              <a:lnSpc>
                <a:spcPct val="107916"/>
              </a:lnSpc>
              <a:spcBef>
                <a:spcPts val="0"/>
              </a:spcBef>
              <a:spcAft>
                <a:spcPts val="0"/>
              </a:spcAft>
              <a:buClr>
                <a:schemeClr val="dk1"/>
              </a:buClr>
              <a:buSzPts val="275"/>
              <a:buFont typeface="Arial"/>
              <a:buNone/>
            </a:pPr>
            <a:r>
              <a:rPr lang="en-US" sz="17600" dirty="0">
                <a:solidFill>
                  <a:srgbClr val="FFFF00"/>
                </a:solidFill>
                <a:latin typeface="+mn-lt"/>
              </a:rPr>
              <a:t>Materialism: Defend </a:t>
            </a:r>
          </a:p>
          <a:p>
            <a:pPr marL="0" lvl="0" indent="0" algn="l" rtl="0">
              <a:lnSpc>
                <a:spcPct val="107916"/>
              </a:lnSpc>
              <a:spcBef>
                <a:spcPts val="0"/>
              </a:spcBef>
              <a:spcAft>
                <a:spcPts val="0"/>
              </a:spcAft>
              <a:buClr>
                <a:schemeClr val="dk1"/>
              </a:buClr>
              <a:buSzPts val="275"/>
              <a:buFont typeface="Arial"/>
              <a:buNone/>
            </a:pPr>
            <a:endParaRPr lang="en-US" sz="4000" dirty="0">
              <a:solidFill>
                <a:srgbClr val="FFFF00"/>
              </a:solidFill>
              <a:latin typeface="+mn-lt"/>
            </a:endParaRPr>
          </a:p>
          <a:p>
            <a:pPr marL="0" lvl="0" indent="0" algn="l" rtl="0">
              <a:lnSpc>
                <a:spcPct val="107916"/>
              </a:lnSpc>
              <a:spcBef>
                <a:spcPts val="0"/>
              </a:spcBef>
              <a:spcAft>
                <a:spcPts val="0"/>
              </a:spcAft>
              <a:buClr>
                <a:schemeClr val="dk1"/>
              </a:buClr>
              <a:buSzPts val="275"/>
              <a:buFont typeface="Arial"/>
              <a:buNone/>
            </a:pPr>
            <a:r>
              <a:rPr lang="en-US" sz="14400" dirty="0">
                <a:solidFill>
                  <a:srgbClr val="FFFF00"/>
                </a:solidFill>
                <a:latin typeface="+mn-lt"/>
              </a:rPr>
              <a:t>What is the prescription to prevent or treat Materialism?</a:t>
            </a:r>
          </a:p>
          <a:p>
            <a:pPr marL="0" lvl="0" indent="0" algn="l" rtl="0">
              <a:lnSpc>
                <a:spcPct val="107916"/>
              </a:lnSpc>
              <a:spcBef>
                <a:spcPts val="0"/>
              </a:spcBef>
              <a:spcAft>
                <a:spcPts val="0"/>
              </a:spcAft>
              <a:buClr>
                <a:schemeClr val="dk1"/>
              </a:buClr>
              <a:buSzPts val="275"/>
              <a:buFont typeface="Arial"/>
              <a:buNone/>
            </a:pPr>
            <a:r>
              <a:rPr lang="en-US" sz="14400" b="0" i="0" dirty="0">
                <a:solidFill>
                  <a:srgbClr val="FFFF00"/>
                </a:solidFill>
                <a:effectLst/>
                <a:latin typeface="+mn-lt"/>
              </a:rPr>
              <a:t>	</a:t>
            </a:r>
            <a:endParaRPr lang="en-US" sz="12800" b="0" i="0" dirty="0">
              <a:solidFill>
                <a:schemeClr val="tx1"/>
              </a:solidFill>
              <a:effectLst/>
              <a:latin typeface="+mn-lt"/>
            </a:endParaRPr>
          </a:p>
          <a:p>
            <a:pPr marL="0" lvl="0" indent="0" algn="l" rtl="0">
              <a:lnSpc>
                <a:spcPct val="107916"/>
              </a:lnSpc>
              <a:spcBef>
                <a:spcPts val="0"/>
              </a:spcBef>
              <a:spcAft>
                <a:spcPts val="0"/>
              </a:spcAft>
              <a:buClr>
                <a:schemeClr val="dk1"/>
              </a:buClr>
              <a:buSzPts val="275"/>
            </a:pPr>
            <a:r>
              <a:rPr lang="en-US" sz="12800" b="0" i="0" dirty="0">
                <a:solidFill>
                  <a:schemeClr val="tx1"/>
                </a:solidFill>
                <a:effectLst/>
                <a:latin typeface="+mn-lt"/>
              </a:rPr>
              <a:t>- Continual self evaluation – Discipline</a:t>
            </a:r>
          </a:p>
          <a:p>
            <a:pPr marL="0" lvl="0" indent="0" algn="l" rtl="0">
              <a:lnSpc>
                <a:spcPct val="107916"/>
              </a:lnSpc>
              <a:spcBef>
                <a:spcPts val="0"/>
              </a:spcBef>
              <a:spcAft>
                <a:spcPts val="0"/>
              </a:spcAft>
              <a:buClr>
                <a:schemeClr val="dk1"/>
              </a:buClr>
              <a:buSzPts val="275"/>
            </a:pPr>
            <a:r>
              <a:rPr lang="en-US" sz="12800" dirty="0">
                <a:solidFill>
                  <a:schemeClr val="tx1"/>
                </a:solidFill>
                <a:latin typeface="+mn-lt"/>
              </a:rPr>
              <a:t>- Look in the mirror - James 1:23-24  </a:t>
            </a:r>
            <a:endParaRPr lang="en-US" sz="12800" b="0" i="0" dirty="0">
              <a:solidFill>
                <a:schemeClr val="tx1"/>
              </a:solidFill>
              <a:effectLst/>
              <a:latin typeface="+mn-lt"/>
            </a:endParaRPr>
          </a:p>
          <a:p>
            <a:pPr marL="0" indent="0" algn="l">
              <a:lnSpc>
                <a:spcPct val="107916"/>
              </a:lnSpc>
              <a:spcBef>
                <a:spcPts val="0"/>
              </a:spcBef>
              <a:buSzPts val="275"/>
            </a:pPr>
            <a:r>
              <a:rPr lang="en-US" sz="12800" dirty="0">
                <a:solidFill>
                  <a:schemeClr val="tx1"/>
                </a:solidFill>
                <a:latin typeface="+mn-lt"/>
              </a:rPr>
              <a:t>- Balance your spiritual checkbook – Time/Mind/Heart</a:t>
            </a:r>
          </a:p>
          <a:p>
            <a:pPr marL="0" lvl="0" indent="0" algn="l" rtl="0">
              <a:lnSpc>
                <a:spcPct val="107916"/>
              </a:lnSpc>
              <a:spcBef>
                <a:spcPts val="0"/>
              </a:spcBef>
              <a:spcAft>
                <a:spcPts val="0"/>
              </a:spcAft>
              <a:buClr>
                <a:schemeClr val="dk1"/>
              </a:buClr>
              <a:buSzPts val="275"/>
            </a:pPr>
            <a:r>
              <a:rPr lang="en-US" sz="12800" b="0" i="0" dirty="0">
                <a:solidFill>
                  <a:schemeClr val="tx1"/>
                </a:solidFill>
                <a:effectLst/>
                <a:latin typeface="+mn-lt"/>
              </a:rPr>
              <a:t>- C</a:t>
            </a:r>
            <a:r>
              <a:rPr lang="en-US" sz="12800" dirty="0">
                <a:solidFill>
                  <a:schemeClr val="tx1"/>
                </a:solidFill>
                <a:latin typeface="+mn-lt"/>
              </a:rPr>
              <a:t>ontent wherein we are blessed - Philippians 4:11</a:t>
            </a:r>
          </a:p>
          <a:p>
            <a:pPr marL="0" lvl="0" indent="0" algn="l" rtl="0">
              <a:lnSpc>
                <a:spcPct val="107916"/>
              </a:lnSpc>
              <a:spcBef>
                <a:spcPts val="0"/>
              </a:spcBef>
              <a:spcAft>
                <a:spcPts val="0"/>
              </a:spcAft>
              <a:buClr>
                <a:schemeClr val="dk1"/>
              </a:buClr>
              <a:buSzPts val="275"/>
            </a:pPr>
            <a:r>
              <a:rPr lang="en-US" sz="12800" dirty="0">
                <a:solidFill>
                  <a:schemeClr val="tx1"/>
                </a:solidFill>
                <a:latin typeface="+mn-lt"/>
              </a:rPr>
              <a:t>- Rich in good works – 1 Timothy 6:18</a:t>
            </a:r>
          </a:p>
          <a:p>
            <a:pPr marL="0" lvl="0" indent="0" algn="l" rtl="0">
              <a:lnSpc>
                <a:spcPct val="107916"/>
              </a:lnSpc>
              <a:spcBef>
                <a:spcPts val="0"/>
              </a:spcBef>
              <a:spcAft>
                <a:spcPts val="0"/>
              </a:spcAft>
              <a:buClr>
                <a:schemeClr val="dk1"/>
              </a:buClr>
              <a:buSzPts val="275"/>
            </a:pPr>
            <a:r>
              <a:rPr lang="en-US" sz="12800" dirty="0">
                <a:solidFill>
                  <a:schemeClr val="tx1"/>
                </a:solidFill>
                <a:latin typeface="+mn-lt"/>
              </a:rPr>
              <a:t>- Ready to give/Willing to share/Help others - Luke 12:33</a:t>
            </a:r>
          </a:p>
          <a:p>
            <a:pPr marL="0" lvl="0" indent="0" algn="l" rtl="0">
              <a:lnSpc>
                <a:spcPct val="107916"/>
              </a:lnSpc>
              <a:spcBef>
                <a:spcPts val="0"/>
              </a:spcBef>
              <a:spcAft>
                <a:spcPts val="0"/>
              </a:spcAft>
              <a:buClr>
                <a:schemeClr val="dk1"/>
              </a:buClr>
              <a:buSzPts val="275"/>
            </a:pPr>
            <a:r>
              <a:rPr lang="en-US" sz="12800" dirty="0">
                <a:solidFill>
                  <a:schemeClr val="tx1"/>
                </a:solidFill>
                <a:latin typeface="+mn-lt"/>
              </a:rPr>
              <a:t>- Realization that we can’t take it with us – others will enjoy it</a:t>
            </a:r>
          </a:p>
          <a:p>
            <a:pPr marL="0" lvl="0" indent="0" algn="l" rtl="0">
              <a:lnSpc>
                <a:spcPct val="107916"/>
              </a:lnSpc>
              <a:spcBef>
                <a:spcPts val="0"/>
              </a:spcBef>
              <a:spcAft>
                <a:spcPts val="0"/>
              </a:spcAft>
              <a:buClr>
                <a:schemeClr val="dk1"/>
              </a:buClr>
              <a:buSzPts val="275"/>
              <a:buFont typeface="Arial"/>
              <a:buNone/>
            </a:pPr>
            <a:r>
              <a:rPr lang="en-US" sz="12800" dirty="0">
                <a:solidFill>
                  <a:schemeClr val="tx1"/>
                </a:solidFill>
                <a:latin typeface="+mn-lt"/>
              </a:rPr>
              <a:t>- We will never be satisfied with material things – Ecc. 5:10</a:t>
            </a:r>
          </a:p>
          <a:p>
            <a:pPr marL="0" lvl="0" indent="0" algn="l" rtl="0">
              <a:lnSpc>
                <a:spcPct val="107916"/>
              </a:lnSpc>
              <a:spcBef>
                <a:spcPts val="0"/>
              </a:spcBef>
              <a:spcAft>
                <a:spcPts val="0"/>
              </a:spcAft>
              <a:buClr>
                <a:schemeClr val="dk1"/>
              </a:buClr>
              <a:buSzPts val="275"/>
              <a:buFont typeface="Arial"/>
              <a:buNone/>
            </a:pPr>
            <a:r>
              <a:rPr lang="en-US" sz="12800" dirty="0">
                <a:solidFill>
                  <a:schemeClr val="tx1"/>
                </a:solidFill>
                <a:latin typeface="+mn-lt"/>
              </a:rPr>
              <a:t>- Not forsaking the assembly - Hebrews 10:25 </a:t>
            </a:r>
          </a:p>
          <a:p>
            <a:pPr marL="0" lvl="0" indent="0" algn="l" rtl="0">
              <a:lnSpc>
                <a:spcPct val="107916"/>
              </a:lnSpc>
              <a:spcBef>
                <a:spcPts val="0"/>
              </a:spcBef>
              <a:spcAft>
                <a:spcPts val="0"/>
              </a:spcAft>
              <a:buClr>
                <a:schemeClr val="dk1"/>
              </a:buClr>
              <a:buSzPts val="275"/>
              <a:buFont typeface="Arial"/>
              <a:buNone/>
            </a:pPr>
            <a:r>
              <a:rPr lang="en-US" sz="12800" dirty="0">
                <a:solidFill>
                  <a:schemeClr val="tx1"/>
                </a:solidFill>
                <a:latin typeface="+mn-lt"/>
              </a:rPr>
              <a:t>- Accept losses (pay, promotions, assignments, recognition, etc.) - 	Philippians 3:8 </a:t>
            </a:r>
          </a:p>
          <a:p>
            <a:pPr marL="0" lvl="0" indent="0" algn="l" rtl="0">
              <a:lnSpc>
                <a:spcPct val="107916"/>
              </a:lnSpc>
              <a:spcBef>
                <a:spcPts val="0"/>
              </a:spcBef>
              <a:spcAft>
                <a:spcPts val="0"/>
              </a:spcAft>
              <a:buClr>
                <a:schemeClr val="dk1"/>
              </a:buClr>
              <a:buSzPts val="275"/>
            </a:pPr>
            <a:endParaRPr lang="en-US" sz="12800" dirty="0">
              <a:solidFill>
                <a:schemeClr val="tx1"/>
              </a:solidFill>
              <a:latin typeface="+mn-lt"/>
            </a:endParaRPr>
          </a:p>
          <a:p>
            <a:pPr marL="0" lvl="0" indent="0" algn="l" rtl="0">
              <a:lnSpc>
                <a:spcPct val="107916"/>
              </a:lnSpc>
              <a:spcBef>
                <a:spcPts val="0"/>
              </a:spcBef>
              <a:spcAft>
                <a:spcPts val="0"/>
              </a:spcAft>
              <a:buClr>
                <a:schemeClr val="dk1"/>
              </a:buClr>
              <a:buSzPts val="275"/>
            </a:pPr>
            <a:endParaRPr lang="en-US" sz="12800" dirty="0">
              <a:solidFill>
                <a:schemeClr val="tx1"/>
              </a:solidFill>
              <a:latin typeface="+mn-lt"/>
            </a:endParaRPr>
          </a:p>
          <a:p>
            <a:pPr marL="0" lvl="0" indent="0" algn="l" rtl="0">
              <a:lnSpc>
                <a:spcPct val="107916"/>
              </a:lnSpc>
              <a:spcBef>
                <a:spcPts val="0"/>
              </a:spcBef>
              <a:spcAft>
                <a:spcPts val="0"/>
              </a:spcAft>
              <a:buClr>
                <a:schemeClr val="dk1"/>
              </a:buClr>
              <a:buSzPts val="275"/>
            </a:pPr>
            <a:r>
              <a:rPr lang="en-US" sz="14400" b="0" i="0" dirty="0">
                <a:solidFill>
                  <a:schemeClr val="tx1"/>
                </a:solidFill>
                <a:effectLst/>
                <a:latin typeface="+mn-lt"/>
              </a:rPr>
              <a:t>	</a:t>
            </a:r>
            <a:r>
              <a:rPr lang="en-US" sz="14400" b="0" i="0" dirty="0">
                <a:solidFill>
                  <a:srgbClr val="FFFF00"/>
                </a:solidFill>
                <a:effectLst/>
                <a:latin typeface="+mn-lt"/>
              </a:rPr>
              <a:t>	</a:t>
            </a:r>
            <a:br>
              <a:rPr lang="en-US" sz="14400" b="0" i="0" dirty="0">
                <a:solidFill>
                  <a:schemeClr val="tx1"/>
                </a:solidFill>
                <a:effectLst/>
                <a:latin typeface="+mn-lt"/>
              </a:rPr>
            </a:br>
            <a:endParaRPr sz="14400" dirty="0">
              <a:highlight>
                <a:srgbClr val="FFFFFF"/>
              </a:highlight>
              <a:latin typeface="+mn-lt"/>
              <a:ea typeface="Roboto"/>
              <a:cs typeface="Roboto"/>
              <a:sym typeface="Roboto"/>
            </a:endParaRPr>
          </a:p>
          <a:p>
            <a:pPr marL="0" lvl="0" indent="0" algn="just" rtl="0">
              <a:spcBef>
                <a:spcPts val="1000"/>
              </a:spcBef>
              <a:spcAft>
                <a:spcPts val="0"/>
              </a:spcAft>
              <a:buNone/>
            </a:pPr>
            <a:endParaRPr sz="9600" dirty="0"/>
          </a:p>
        </p:txBody>
      </p:sp>
      <p:sp>
        <p:nvSpPr>
          <p:cNvPr id="2" name="Slide Number Placeholder 1">
            <a:extLst>
              <a:ext uri="{FF2B5EF4-FFF2-40B4-BE49-F238E27FC236}">
                <a16:creationId xmlns:a16="http://schemas.microsoft.com/office/drawing/2014/main" id="{876BF424-4909-B75B-3E3A-96D41F62B2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3158617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33"/>
        <p:cNvGrpSpPr/>
        <p:nvPr/>
      </p:nvGrpSpPr>
      <p:grpSpPr>
        <a:xfrm>
          <a:off x="0" y="0"/>
          <a:ext cx="0" cy="0"/>
          <a:chOff x="0" y="0"/>
          <a:chExt cx="0" cy="0"/>
        </a:xfrm>
      </p:grpSpPr>
      <p:sp>
        <p:nvSpPr>
          <p:cNvPr id="134" name="Google Shape;134;g1a2fa0ff910_0_0"/>
          <p:cNvSpPr txBox="1">
            <a:spLocks noGrp="1"/>
          </p:cNvSpPr>
          <p:nvPr>
            <p:ph type="subTitle" idx="1"/>
          </p:nvPr>
        </p:nvSpPr>
        <p:spPr>
          <a:xfrm>
            <a:off x="1570298" y="709958"/>
            <a:ext cx="9516802" cy="1655700"/>
          </a:xfrm>
          <a:prstGeom prst="rect">
            <a:avLst/>
          </a:prstGeom>
        </p:spPr>
        <p:txBody>
          <a:bodyPr spcFirstLastPara="1" wrap="square" lIns="91425" tIns="45700" rIns="91425" bIns="45700" anchor="t" anchorCtr="0">
            <a:normAutofit fontScale="77500" lnSpcReduction="20000"/>
          </a:bodyPr>
          <a:lstStyle/>
          <a:p>
            <a:pPr marL="0" lvl="0" indent="0" algn="l" rtl="0">
              <a:lnSpc>
                <a:spcPct val="107916"/>
              </a:lnSpc>
              <a:spcBef>
                <a:spcPts val="0"/>
              </a:spcBef>
              <a:spcAft>
                <a:spcPts val="0"/>
              </a:spcAft>
              <a:buClr>
                <a:schemeClr val="dk1"/>
              </a:buClr>
              <a:buSzPts val="275"/>
              <a:buFont typeface="Arial"/>
              <a:buNone/>
            </a:pPr>
            <a:endParaRPr lang="en-US" sz="14400" dirty="0">
              <a:solidFill>
                <a:srgbClr val="FFFF00"/>
              </a:solidFill>
              <a:latin typeface="+mn-lt"/>
            </a:endParaRPr>
          </a:p>
          <a:p>
            <a:pPr marL="0" lvl="0" indent="0" algn="l" rtl="0">
              <a:lnSpc>
                <a:spcPct val="107916"/>
              </a:lnSpc>
              <a:spcBef>
                <a:spcPts val="0"/>
              </a:spcBef>
              <a:spcAft>
                <a:spcPts val="0"/>
              </a:spcAft>
              <a:buClr>
                <a:schemeClr val="dk1"/>
              </a:buClr>
              <a:buSzPts val="275"/>
              <a:buFont typeface="Arial"/>
              <a:buNone/>
            </a:pPr>
            <a:endParaRPr sz="12800" dirty="0">
              <a:highlight>
                <a:srgbClr val="FFFFFF"/>
              </a:highlight>
              <a:latin typeface="+mn-lt"/>
              <a:ea typeface="Roboto"/>
              <a:cs typeface="Roboto"/>
              <a:sym typeface="Roboto"/>
            </a:endParaRPr>
          </a:p>
          <a:p>
            <a:pPr marL="0" lvl="0" indent="0" algn="just" rtl="0">
              <a:spcBef>
                <a:spcPts val="1000"/>
              </a:spcBef>
              <a:spcAft>
                <a:spcPts val="0"/>
              </a:spcAft>
              <a:buNone/>
            </a:pPr>
            <a:endParaRPr sz="9600" dirty="0"/>
          </a:p>
        </p:txBody>
      </p:sp>
      <p:sp>
        <p:nvSpPr>
          <p:cNvPr id="2" name="Slide Number Placeholder 1">
            <a:extLst>
              <a:ext uri="{FF2B5EF4-FFF2-40B4-BE49-F238E27FC236}">
                <a16:creationId xmlns:a16="http://schemas.microsoft.com/office/drawing/2014/main" id="{876BF424-4909-B75B-3E3A-96D41F62B2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388977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28"/>
        <p:cNvGrpSpPr/>
        <p:nvPr/>
      </p:nvGrpSpPr>
      <p:grpSpPr>
        <a:xfrm>
          <a:off x="0" y="0"/>
          <a:ext cx="0" cy="0"/>
          <a:chOff x="0" y="0"/>
          <a:chExt cx="0" cy="0"/>
        </a:xfrm>
      </p:grpSpPr>
      <p:sp>
        <p:nvSpPr>
          <p:cNvPr id="129" name="Google Shape;129;g1a1cb78b552_0_12"/>
          <p:cNvSpPr txBox="1">
            <a:spLocks noGrp="1"/>
          </p:cNvSpPr>
          <p:nvPr>
            <p:ph type="ctrTitle"/>
          </p:nvPr>
        </p:nvSpPr>
        <p:spPr>
          <a:xfrm>
            <a:off x="388620" y="4160520"/>
            <a:ext cx="11109960" cy="3348537"/>
          </a:xfrm>
          <a:prstGeom prst="rect">
            <a:avLst/>
          </a:prstGeom>
        </p:spPr>
        <p:txBody>
          <a:bodyPr spcFirstLastPara="1" wrap="square" lIns="91425" tIns="45700" rIns="91425" bIns="45700" anchor="b" anchorCtr="0">
            <a:normAutofit fontScale="90000"/>
          </a:bodyPr>
          <a:lstStyle/>
          <a:p>
            <a:pPr marL="0" lvl="0" indent="0" algn="just" rtl="0">
              <a:lnSpc>
                <a:spcPct val="100000"/>
              </a:lnSpc>
              <a:spcBef>
                <a:spcPts val="0"/>
              </a:spcBef>
              <a:spcAft>
                <a:spcPts val="0"/>
              </a:spcAft>
              <a:buNone/>
            </a:pPr>
            <a:r>
              <a:rPr lang="en-US" sz="2800" u="sng" dirty="0">
                <a:solidFill>
                  <a:srgbClr val="FFFF00"/>
                </a:solidFill>
                <a:latin typeface="Arial" panose="020B0604020202020204" pitchFamily="34" charset="0"/>
                <a:cs typeface="Arial" panose="020B0604020202020204" pitchFamily="34" charset="0"/>
                <a:sym typeface="Calibri"/>
              </a:rPr>
              <a:t>Scenario</a:t>
            </a:r>
            <a:r>
              <a:rPr lang="en-US" sz="2800" dirty="0">
                <a:solidFill>
                  <a:srgbClr val="FFFF00"/>
                </a:solidFill>
                <a:latin typeface="Arial" panose="020B0604020202020204" pitchFamily="34" charset="0"/>
                <a:cs typeface="Arial" panose="020B0604020202020204" pitchFamily="34" charset="0"/>
                <a:sym typeface="Calibri"/>
              </a:rPr>
              <a:t>: Christian A has a side business that provides extra income that he uses to pay down the mortgage on his house.  Christian B would like to use  Christian A’s services to complete a project because he feels like he will get a break on the price since this would be a side job for Christian A.  Both Christian A and Christian B attend the same church, and feel like this would be a good arrangement.  The work begins after the execution of a verbal agreement.  Over the course of several months, Christian B becomes frustrated with the length of time it is taking to complete th</a:t>
            </a:r>
            <a:r>
              <a:rPr lang="en-US" sz="2800" dirty="0">
                <a:solidFill>
                  <a:srgbClr val="FFFF00"/>
                </a:solidFill>
                <a:latin typeface="Arial" panose="020B0604020202020204" pitchFamily="34" charset="0"/>
                <a:cs typeface="Arial" panose="020B0604020202020204" pitchFamily="34" charset="0"/>
              </a:rPr>
              <a:t>e work because the longer it takes, the more expensive the project becomes.  Christian B confronts Christian A.  Christian A tries to explain that this is not his full-time job.  The relationship becomes strained.  At the end of the year, Christian B suddenly fires Christian A.  In response, Christian A sends Christian B a hefty final invoice.  In response, Christian B issues a 1099 to Christian A for the work performed for the year.  Christian A calls Christian C asking for advice.  He is upset because Christian B issued him a 1099, and feels like Christian B did this out of spite.  What should Christian A do? What should Christian B do? How should Christian C respond? </a:t>
            </a:r>
            <a:endParaRPr sz="2800" dirty="0">
              <a:solidFill>
                <a:srgbClr val="FFFF00"/>
              </a:solidFill>
              <a:latin typeface="Arial" panose="020B0604020202020204" pitchFamily="34" charset="0"/>
              <a:cs typeface="Arial" panose="020B0604020202020204" pitchFamily="34" charset="0"/>
              <a:sym typeface="Calibri"/>
            </a:endParaRPr>
          </a:p>
          <a:p>
            <a:pPr marL="0" lvl="0" indent="0" algn="ctr" rtl="0">
              <a:spcBef>
                <a:spcPts val="0"/>
              </a:spcBef>
              <a:spcAft>
                <a:spcPts val="0"/>
              </a:spcAft>
              <a:buNone/>
            </a:pPr>
            <a:endParaRPr dirty="0"/>
          </a:p>
        </p:txBody>
      </p:sp>
      <p:sp>
        <p:nvSpPr>
          <p:cNvPr id="2" name="Slide Number Placeholder 1">
            <a:extLst>
              <a:ext uri="{FF2B5EF4-FFF2-40B4-BE49-F238E27FC236}">
                <a16:creationId xmlns:a16="http://schemas.microsoft.com/office/drawing/2014/main" id="{AB2A1892-FF85-11A5-8E94-D7F193797D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33"/>
        <p:cNvGrpSpPr/>
        <p:nvPr/>
      </p:nvGrpSpPr>
      <p:grpSpPr>
        <a:xfrm>
          <a:off x="0" y="0"/>
          <a:ext cx="0" cy="0"/>
          <a:chOff x="0" y="0"/>
          <a:chExt cx="0" cy="0"/>
        </a:xfrm>
      </p:grpSpPr>
      <p:sp>
        <p:nvSpPr>
          <p:cNvPr id="134" name="Google Shape;134;g1a2fa0ff910_0_0"/>
          <p:cNvSpPr txBox="1">
            <a:spLocks noGrp="1"/>
          </p:cNvSpPr>
          <p:nvPr>
            <p:ph type="subTitle" idx="1"/>
          </p:nvPr>
        </p:nvSpPr>
        <p:spPr>
          <a:xfrm>
            <a:off x="1570298" y="1818668"/>
            <a:ext cx="9196761" cy="1655700"/>
          </a:xfrm>
          <a:prstGeom prst="rect">
            <a:avLst/>
          </a:prstGeom>
        </p:spPr>
        <p:txBody>
          <a:bodyPr spcFirstLastPara="1" wrap="square" lIns="91425" tIns="45700" rIns="91425" bIns="45700" anchor="t" anchorCtr="0">
            <a:normAutofit fontScale="25000" lnSpcReduction="20000"/>
          </a:bodyPr>
          <a:lstStyle/>
          <a:p>
            <a:pPr marL="0" lvl="0" indent="0" algn="l" rtl="0">
              <a:lnSpc>
                <a:spcPct val="107916"/>
              </a:lnSpc>
              <a:spcBef>
                <a:spcPts val="0"/>
              </a:spcBef>
              <a:spcAft>
                <a:spcPts val="0"/>
              </a:spcAft>
              <a:buClr>
                <a:schemeClr val="dk1"/>
              </a:buClr>
              <a:buSzPts val="275"/>
              <a:buFont typeface="Arial"/>
              <a:buNone/>
            </a:pPr>
            <a:r>
              <a:rPr lang="en-US" sz="17600" dirty="0">
                <a:solidFill>
                  <a:srgbClr val="FFFF00"/>
                </a:solidFill>
                <a:latin typeface="+mn-lt"/>
              </a:rPr>
              <a:t>Materialism: Defend </a:t>
            </a:r>
          </a:p>
          <a:p>
            <a:pPr marL="0" lvl="0" indent="0" algn="l" rtl="0">
              <a:lnSpc>
                <a:spcPct val="107916"/>
              </a:lnSpc>
              <a:spcBef>
                <a:spcPts val="0"/>
              </a:spcBef>
              <a:spcAft>
                <a:spcPts val="0"/>
              </a:spcAft>
              <a:buClr>
                <a:schemeClr val="dk1"/>
              </a:buClr>
              <a:buSzPts val="275"/>
              <a:buFont typeface="Arial"/>
              <a:buNone/>
            </a:pPr>
            <a:endParaRPr lang="en-US" sz="17600" dirty="0">
              <a:solidFill>
                <a:srgbClr val="FFFF00"/>
              </a:solidFill>
              <a:latin typeface="+mn-lt"/>
            </a:endParaRPr>
          </a:p>
          <a:p>
            <a:pPr marL="0" lvl="0" indent="0" algn="l" rtl="0">
              <a:lnSpc>
                <a:spcPct val="107916"/>
              </a:lnSpc>
              <a:spcBef>
                <a:spcPts val="0"/>
              </a:spcBef>
              <a:spcAft>
                <a:spcPts val="0"/>
              </a:spcAft>
              <a:buClr>
                <a:schemeClr val="dk1"/>
              </a:buClr>
              <a:buSzPts val="275"/>
              <a:buFont typeface="Arial"/>
              <a:buNone/>
            </a:pPr>
            <a:r>
              <a:rPr lang="en-US" sz="17600" dirty="0">
                <a:solidFill>
                  <a:schemeClr val="tx1"/>
                </a:solidFill>
                <a:latin typeface="+mn-lt"/>
              </a:rPr>
              <a:t>1 Timothy 6:6-10</a:t>
            </a:r>
          </a:p>
          <a:p>
            <a:pPr marL="0" lvl="0" indent="0" algn="l" rtl="0">
              <a:lnSpc>
                <a:spcPct val="107916"/>
              </a:lnSpc>
              <a:spcBef>
                <a:spcPts val="0"/>
              </a:spcBef>
              <a:spcAft>
                <a:spcPts val="0"/>
              </a:spcAft>
              <a:buClr>
                <a:schemeClr val="dk1"/>
              </a:buClr>
              <a:buSzPts val="275"/>
              <a:buFont typeface="Arial"/>
              <a:buNone/>
            </a:pPr>
            <a:r>
              <a:rPr lang="en-US" sz="17600" dirty="0">
                <a:solidFill>
                  <a:schemeClr val="tx1"/>
                </a:solidFill>
                <a:latin typeface="+mn-lt"/>
              </a:rPr>
              <a:t>1 Timothy 6:17-19</a:t>
            </a:r>
          </a:p>
          <a:p>
            <a:pPr marL="0" lvl="0" indent="0" algn="l" rtl="0">
              <a:lnSpc>
                <a:spcPct val="107916"/>
              </a:lnSpc>
              <a:spcBef>
                <a:spcPts val="0"/>
              </a:spcBef>
              <a:spcAft>
                <a:spcPts val="0"/>
              </a:spcAft>
              <a:buClr>
                <a:schemeClr val="dk1"/>
              </a:buClr>
              <a:buSzPts val="275"/>
              <a:buFont typeface="Arial"/>
              <a:buNone/>
            </a:pPr>
            <a:endParaRPr lang="en-US" sz="17600" dirty="0">
              <a:solidFill>
                <a:srgbClr val="FFFF00"/>
              </a:solidFill>
              <a:latin typeface="+mn-lt"/>
            </a:endParaRPr>
          </a:p>
          <a:p>
            <a:pPr marL="0" lvl="0" indent="0" algn="just" rtl="0">
              <a:spcBef>
                <a:spcPts val="1000"/>
              </a:spcBef>
              <a:spcAft>
                <a:spcPts val="0"/>
              </a:spcAft>
              <a:buNone/>
            </a:pPr>
            <a:endParaRPr sz="9600" dirty="0"/>
          </a:p>
        </p:txBody>
      </p:sp>
      <p:sp>
        <p:nvSpPr>
          <p:cNvPr id="2" name="Slide Number Placeholder 1">
            <a:extLst>
              <a:ext uri="{FF2B5EF4-FFF2-40B4-BE49-F238E27FC236}">
                <a16:creationId xmlns:a16="http://schemas.microsoft.com/office/drawing/2014/main" id="{876BF424-4909-B75B-3E3A-96D41F62B2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Tree>
    <p:extLst>
      <p:ext uri="{BB962C8B-B14F-4D97-AF65-F5344CB8AC3E}">
        <p14:creationId xmlns:p14="http://schemas.microsoft.com/office/powerpoint/2010/main" val="4118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093716" y="921174"/>
            <a:ext cx="6330194" cy="53860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associated the Pursuit and Achievement of Success: </a:t>
            </a:r>
          </a:p>
          <a:p>
            <a:pPr marL="0" marR="0" lvl="0" indent="0" algn="l" rtl="0">
              <a:spcBef>
                <a:spcPts val="0"/>
              </a:spcBef>
              <a:spcAft>
                <a:spcPts val="0"/>
              </a:spcAft>
              <a:buNone/>
            </a:pPr>
            <a:endParaRPr lang="en-US" sz="2800" b="0" i="0" u="none" strike="noStrike" cap="none"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1. Pride and Competition</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2. </a:t>
            </a:r>
            <a:r>
              <a:rPr lang="en-US" sz="2400" b="1" u="sng" dirty="0">
                <a:solidFill>
                  <a:schemeClr val="tx1"/>
                </a:solidFill>
                <a:latin typeface="Calibri"/>
                <a:ea typeface="Calibri"/>
                <a:cs typeface="Calibri"/>
                <a:sym typeface="Calibri"/>
              </a:rPr>
              <a:t>Materialism</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3. Misplaced Priorities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397172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745226" y="1355514"/>
            <a:ext cx="6375914" cy="4770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Approach: </a:t>
            </a:r>
          </a:p>
          <a:p>
            <a:pPr marL="0" marR="0" lvl="0" indent="0" algn="l" rtl="0">
              <a:spcBef>
                <a:spcPts val="0"/>
              </a:spcBef>
              <a:spcAft>
                <a:spcPts val="0"/>
              </a:spcAft>
              <a:buNone/>
            </a:pPr>
            <a:endParaRPr lang="en-US" sz="2800" b="0" i="0" u="none" strike="noStrike" cap="none"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1. Define: What is it?</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2. Diagnose: What are the symptoms?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3. Defend: How do we protect ourselves/others?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214021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468192" y="395539"/>
            <a:ext cx="9047408" cy="6740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6000" dirty="0">
                <a:solidFill>
                  <a:srgbClr val="FFFF00"/>
                </a:solidFill>
                <a:latin typeface="Calibri"/>
                <a:ea typeface="Calibri"/>
                <a:cs typeface="Calibri"/>
                <a:sym typeface="Calibri"/>
              </a:rPr>
              <a:t>Materialism Defined</a:t>
            </a:r>
          </a:p>
          <a:p>
            <a:pPr marL="0" marR="0" lvl="0" indent="0" algn="l" rtl="0">
              <a:spcBef>
                <a:spcPts val="0"/>
              </a:spcBef>
              <a:spcAft>
                <a:spcPts val="0"/>
              </a:spcAft>
              <a:buNone/>
            </a:pPr>
            <a:endParaRPr lang="en-US" sz="2400"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tx1"/>
                </a:solidFill>
                <a:latin typeface="Calibri"/>
                <a:ea typeface="Calibri"/>
                <a:cs typeface="Calibri"/>
                <a:sym typeface="Calibri"/>
              </a:rPr>
              <a:t>A </a:t>
            </a:r>
            <a:r>
              <a:rPr lang="en-US" sz="2400" u="sng" dirty="0">
                <a:solidFill>
                  <a:schemeClr val="tx1"/>
                </a:solidFill>
                <a:latin typeface="Calibri"/>
                <a:ea typeface="Calibri"/>
                <a:cs typeface="Calibri"/>
                <a:sym typeface="Calibri"/>
              </a:rPr>
              <a:t>tendency</a:t>
            </a:r>
            <a:r>
              <a:rPr lang="en-US" sz="2400" dirty="0">
                <a:solidFill>
                  <a:schemeClr val="tx1"/>
                </a:solidFill>
                <a:latin typeface="Calibri"/>
                <a:ea typeface="Calibri"/>
                <a:cs typeface="Calibri"/>
                <a:sym typeface="Calibri"/>
              </a:rPr>
              <a:t> to consider material possessions and physical comfort as                        more important than spiritual values (Internet search).</a:t>
            </a:r>
          </a:p>
          <a:p>
            <a:pPr marL="0" marR="0" lvl="0" indent="0" algn="l" rtl="0">
              <a:spcBef>
                <a:spcPts val="0"/>
              </a:spcBef>
              <a:spcAft>
                <a:spcPts val="0"/>
              </a:spcAft>
              <a:buNone/>
            </a:pPr>
            <a:endParaRPr lang="en-US" sz="24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tx1"/>
                </a:solidFill>
                <a:latin typeface="Calibri"/>
                <a:ea typeface="Calibri"/>
                <a:cs typeface="Calibri"/>
                <a:sym typeface="Calibri"/>
              </a:rPr>
              <a:t>A </a:t>
            </a:r>
            <a:r>
              <a:rPr lang="en-US" sz="2400" u="sng" dirty="0">
                <a:solidFill>
                  <a:schemeClr val="tx1"/>
                </a:solidFill>
                <a:latin typeface="Calibri"/>
                <a:ea typeface="Calibri"/>
                <a:cs typeface="Calibri"/>
                <a:sym typeface="Calibri"/>
              </a:rPr>
              <a:t>preoccupation</a:t>
            </a:r>
            <a:r>
              <a:rPr lang="en-US" sz="2400" dirty="0">
                <a:solidFill>
                  <a:schemeClr val="tx1"/>
                </a:solidFill>
                <a:latin typeface="Calibri"/>
                <a:ea typeface="Calibri"/>
                <a:cs typeface="Calibri"/>
                <a:sym typeface="Calibri"/>
              </a:rPr>
              <a:t> with material rather than intellectual or spiritual things (Webster’s Dictionary)</a:t>
            </a:r>
          </a:p>
          <a:p>
            <a:pPr marL="0" marR="0" lvl="0" indent="0" algn="l" rtl="0">
              <a:spcBef>
                <a:spcPts val="0"/>
              </a:spcBef>
              <a:spcAft>
                <a:spcPts val="0"/>
              </a:spcAft>
              <a:buNone/>
            </a:pPr>
            <a:endParaRPr lang="en-US" sz="2400" dirty="0">
              <a:solidFill>
                <a:schemeClr val="tx1"/>
              </a:solidFill>
              <a:latin typeface="Calibri"/>
              <a:ea typeface="Calibri"/>
              <a:cs typeface="Calibri"/>
              <a:sym typeface="Calibri"/>
            </a:endParaRPr>
          </a:p>
          <a:p>
            <a:r>
              <a:rPr lang="en-US" sz="2400" dirty="0">
                <a:solidFill>
                  <a:schemeClr val="tx1"/>
                </a:solidFill>
                <a:latin typeface="Calibri"/>
                <a:ea typeface="Calibri"/>
                <a:cs typeface="Calibri"/>
                <a:sym typeface="Calibri"/>
              </a:rPr>
              <a:t>An </a:t>
            </a:r>
            <a:r>
              <a:rPr lang="en-US" sz="2400" u="sng" dirty="0">
                <a:solidFill>
                  <a:schemeClr val="tx1"/>
                </a:solidFill>
                <a:latin typeface="Calibri"/>
                <a:ea typeface="Calibri"/>
                <a:cs typeface="Calibri"/>
                <a:sym typeface="Calibri"/>
              </a:rPr>
              <a:t>attitude</a:t>
            </a:r>
            <a:r>
              <a:rPr lang="en-US" sz="2400" dirty="0">
                <a:solidFill>
                  <a:schemeClr val="tx1"/>
                </a:solidFill>
                <a:latin typeface="Calibri"/>
                <a:ea typeface="Calibri"/>
                <a:cs typeface="Calibri"/>
                <a:sym typeface="Calibri"/>
              </a:rPr>
              <a:t> focused on this world and its possessions and pleasures (Internet search)</a:t>
            </a:r>
          </a:p>
          <a:p>
            <a:pPr marL="0" marR="0" lvl="0" indent="0" algn="l" rtl="0">
              <a:spcBef>
                <a:spcPts val="0"/>
              </a:spcBef>
              <a:spcAft>
                <a:spcPts val="0"/>
              </a:spcAft>
              <a:buNone/>
            </a:pPr>
            <a:endParaRPr lang="en-US" sz="24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tx1"/>
                </a:solidFill>
                <a:latin typeface="Calibri"/>
                <a:ea typeface="Calibri"/>
                <a:cs typeface="Calibri"/>
                <a:sym typeface="Calibri"/>
              </a:rPr>
              <a:t>For many walk, of whom I have told you often, and now tell you even weeping, that they are enemies of the cross of Christ: whose  end is </a:t>
            </a:r>
            <a:r>
              <a:rPr lang="en-US" sz="2400" u="sng" dirty="0">
                <a:solidFill>
                  <a:schemeClr val="tx1"/>
                </a:solidFill>
                <a:latin typeface="Calibri"/>
                <a:ea typeface="Calibri"/>
                <a:cs typeface="Calibri"/>
                <a:sym typeface="Calibri"/>
              </a:rPr>
              <a:t>destruction</a:t>
            </a:r>
            <a:r>
              <a:rPr lang="en-US" sz="2400" dirty="0">
                <a:solidFill>
                  <a:schemeClr val="tx1"/>
                </a:solidFill>
                <a:latin typeface="Calibri"/>
                <a:ea typeface="Calibri"/>
                <a:cs typeface="Calibri"/>
                <a:sym typeface="Calibri"/>
              </a:rPr>
              <a:t>, whose god is their belly, and whose glory is in their shame – who set their mind on earthly things (Philippians 3:18-19)</a:t>
            </a: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53217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8"/>
        <p:cNvGrpSpPr/>
        <p:nvPr/>
      </p:nvGrpSpPr>
      <p:grpSpPr>
        <a:xfrm>
          <a:off x="0" y="0"/>
          <a:ext cx="0" cy="0"/>
          <a:chOff x="0" y="0"/>
          <a:chExt cx="0" cy="0"/>
        </a:xfrm>
      </p:grpSpPr>
      <p:sp>
        <p:nvSpPr>
          <p:cNvPr id="89" name="Google Shape;89;p2"/>
          <p:cNvSpPr txBox="1"/>
          <p:nvPr/>
        </p:nvSpPr>
        <p:spPr>
          <a:xfrm>
            <a:off x="1468192" y="772729"/>
            <a:ext cx="9161708" cy="4585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chemeClr val="dk1"/>
                </a:solidFill>
                <a:latin typeface="Calibri"/>
                <a:ea typeface="Calibri"/>
                <a:cs typeface="Calibri"/>
                <a:sym typeface="Calibri"/>
              </a:rPr>
              <a:t>             </a:t>
            </a:r>
            <a:r>
              <a:rPr lang="en-US" sz="6000" dirty="0">
                <a:solidFill>
                  <a:srgbClr val="FFFF00"/>
                </a:solidFill>
                <a:latin typeface="Calibri"/>
                <a:ea typeface="Calibri"/>
                <a:cs typeface="Calibri"/>
                <a:sym typeface="Calibri"/>
              </a:rPr>
              <a:t>Materialism</a:t>
            </a:r>
            <a:endParaRPr dirty="0">
              <a:solidFill>
                <a:srgbClr val="FFFF00"/>
              </a:solidFill>
              <a:latin typeface="+mn-lt"/>
            </a:endParaRPr>
          </a:p>
          <a:p>
            <a:pPr marL="0" marR="0" lvl="0" indent="0" algn="l" rtl="0">
              <a:spcBef>
                <a:spcPts val="0"/>
              </a:spcBef>
              <a:spcAft>
                <a:spcPts val="0"/>
              </a:spcAft>
              <a:buNone/>
            </a:pPr>
            <a:endParaRPr lang="en-US" sz="1800" dirty="0">
              <a:solidFill>
                <a:srgbClr val="FFFF00"/>
              </a:solidFill>
              <a:latin typeface="+mn-lt"/>
              <a:ea typeface="Calibri"/>
              <a:cs typeface="Calibri"/>
              <a:sym typeface="Calibri"/>
            </a:endParaRPr>
          </a:p>
          <a:p>
            <a:pPr marL="0" marR="0" lvl="0" indent="0" algn="l" rtl="0">
              <a:spcBef>
                <a:spcPts val="0"/>
              </a:spcBef>
              <a:spcAft>
                <a:spcPts val="0"/>
              </a:spcAft>
              <a:buNone/>
            </a:pPr>
            <a:endParaRPr lang="en-US" sz="1800" dirty="0">
              <a:solidFill>
                <a:srgbClr val="FFFF00"/>
              </a:solidFill>
              <a:latin typeface="+mn-lt"/>
              <a:ea typeface="Calibri"/>
              <a:cs typeface="Calibri"/>
              <a:sym typeface="Calibri"/>
            </a:endParaRPr>
          </a:p>
          <a:p>
            <a:pPr marL="0" marR="0" lvl="0" indent="0" algn="l" rtl="0">
              <a:spcBef>
                <a:spcPts val="0"/>
              </a:spcBef>
              <a:spcAft>
                <a:spcPts val="0"/>
              </a:spcAft>
              <a:buNone/>
            </a:pPr>
            <a:endParaRPr sz="1800" dirty="0">
              <a:solidFill>
                <a:srgbClr val="FFFF00"/>
              </a:solidFill>
              <a:latin typeface="+mn-lt"/>
              <a:ea typeface="Calibri"/>
              <a:cs typeface="Calibri"/>
              <a:sym typeface="Calibri"/>
            </a:endParaRPr>
          </a:p>
          <a:p>
            <a:pPr marR="0" lvl="0" algn="just" rtl="0">
              <a:spcBef>
                <a:spcPts val="0"/>
              </a:spcBef>
              <a:spcAft>
                <a:spcPts val="0"/>
              </a:spcAft>
              <a:buClr>
                <a:schemeClr val="dk1"/>
              </a:buClr>
              <a:buSzPts val="2400"/>
            </a:pPr>
            <a:r>
              <a:rPr lang="en-US" sz="3200" dirty="0">
                <a:solidFill>
                  <a:schemeClr val="tx1"/>
                </a:solidFill>
                <a:latin typeface="+mn-lt"/>
              </a:rPr>
              <a:t>“A strange species we are. We can stand anything that God and nature can throw at us, save only plenty. If I wanted to destroy a nation, I would give it too much, and I would have it on its knees, miserable, greedy, sick.” (</a:t>
            </a:r>
            <a:r>
              <a:rPr lang="en-US" sz="3200" i="1" dirty="0">
                <a:solidFill>
                  <a:schemeClr val="tx1"/>
                </a:solidFill>
                <a:latin typeface="+mn-lt"/>
              </a:rPr>
              <a:t>John Steinbeck)</a:t>
            </a:r>
            <a:endParaRPr sz="3200" dirty="0">
              <a:solidFill>
                <a:schemeClr val="tx1"/>
              </a:solidFill>
              <a:latin typeface="+mn-l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35B99062-04A3-95A9-342D-3AD7259D4D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90646" y="761154"/>
            <a:ext cx="5621534" cy="73558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Foundational Lessons: </a:t>
            </a:r>
          </a:p>
          <a:p>
            <a:pPr marL="0" marR="0" lvl="0" indent="0" algn="l" rtl="0">
              <a:spcBef>
                <a:spcPts val="0"/>
              </a:spcBef>
              <a:spcAft>
                <a:spcPts val="0"/>
              </a:spcAft>
              <a:buNone/>
            </a:pPr>
            <a:endParaRPr lang="en-US" sz="2800" b="0" i="0" u="none" strike="noStrike" cap="none"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1. God’s Viewpoint</a:t>
            </a:r>
          </a:p>
          <a:p>
            <a:pPr marR="0" lvl="0" algn="l" rtl="0">
              <a:spcBef>
                <a:spcPts val="0"/>
              </a:spcBef>
              <a:spcAft>
                <a:spcPts val="0"/>
              </a:spcAft>
            </a:pPr>
            <a:r>
              <a:rPr lang="en-US" sz="2400" dirty="0">
                <a:solidFill>
                  <a:schemeClr val="tx1"/>
                </a:solidFill>
                <a:latin typeface="Calibri"/>
                <a:ea typeface="Calibri"/>
                <a:cs typeface="Calibri"/>
                <a:sym typeface="Calibri"/>
              </a:rPr>
              <a:t> 	- Provide for our families</a:t>
            </a:r>
          </a:p>
          <a:p>
            <a:pPr marR="0" lvl="0" algn="l" rtl="0">
              <a:spcBef>
                <a:spcPts val="0"/>
              </a:spcBef>
              <a:spcAft>
                <a:spcPts val="0"/>
              </a:spcAft>
            </a:pPr>
            <a:r>
              <a:rPr lang="en-US" sz="2400" dirty="0">
                <a:solidFill>
                  <a:schemeClr val="tx1"/>
                </a:solidFill>
                <a:latin typeface="Calibri"/>
                <a:ea typeface="Calibri"/>
                <a:cs typeface="Calibri"/>
                <a:sym typeface="Calibri"/>
              </a:rPr>
              <a:t>	- Not be a burden to others</a:t>
            </a:r>
          </a:p>
          <a:p>
            <a:pPr marR="0" lvl="0" algn="l" rtl="0">
              <a:spcBef>
                <a:spcPts val="0"/>
              </a:spcBef>
              <a:spcAft>
                <a:spcPts val="0"/>
              </a:spcAft>
            </a:pPr>
            <a:r>
              <a:rPr lang="en-US" sz="2400" dirty="0">
                <a:solidFill>
                  <a:schemeClr val="tx1"/>
                </a:solidFill>
                <a:latin typeface="Calibri"/>
                <a:ea typeface="Calibri"/>
                <a:cs typeface="Calibri"/>
                <a:sym typeface="Calibri"/>
              </a:rPr>
              <a:t>	- Share with others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2. Our Viewpoint of Work   </a:t>
            </a:r>
          </a:p>
          <a:p>
            <a:pPr marR="0" lvl="0" algn="l" rtl="0">
              <a:spcBef>
                <a:spcPts val="0"/>
              </a:spcBef>
              <a:spcAft>
                <a:spcPts val="0"/>
              </a:spcAft>
            </a:pPr>
            <a:r>
              <a:rPr lang="en-US" sz="2400" dirty="0">
                <a:solidFill>
                  <a:schemeClr val="tx1"/>
                </a:solidFill>
                <a:latin typeface="Calibri"/>
                <a:ea typeface="Calibri"/>
                <a:cs typeface="Calibri"/>
                <a:sym typeface="Calibri"/>
              </a:rPr>
              <a:t>	- Work for the Lord – work Heartily</a:t>
            </a:r>
          </a:p>
          <a:p>
            <a:pPr marR="0" lvl="0" algn="l" rtl="0">
              <a:spcBef>
                <a:spcPts val="0"/>
              </a:spcBef>
              <a:spcAft>
                <a:spcPts val="0"/>
              </a:spcAft>
            </a:pPr>
            <a:r>
              <a:rPr lang="en-US" sz="2400" dirty="0">
                <a:solidFill>
                  <a:schemeClr val="tx1"/>
                </a:solidFill>
                <a:latin typeface="Calibri"/>
                <a:ea typeface="Calibri"/>
                <a:cs typeface="Calibri"/>
                <a:sym typeface="Calibri"/>
              </a:rPr>
              <a:t>	- Be sincere and obedient</a:t>
            </a:r>
          </a:p>
          <a:p>
            <a:pPr marR="0" lvl="0" algn="l" rtl="0">
              <a:spcBef>
                <a:spcPts val="0"/>
              </a:spcBef>
              <a:spcAft>
                <a:spcPts val="0"/>
              </a:spcAft>
            </a:pPr>
            <a:r>
              <a:rPr lang="en-US" sz="2400" dirty="0">
                <a:solidFill>
                  <a:schemeClr val="tx1"/>
                </a:solidFill>
                <a:latin typeface="Calibri"/>
                <a:ea typeface="Calibri"/>
                <a:cs typeface="Calibri"/>
                <a:sym typeface="Calibri"/>
              </a:rPr>
              <a:t>	- No eye-service or men-pleasers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3. Viewpoint of Others </a:t>
            </a:r>
          </a:p>
          <a:p>
            <a:pPr marR="0" lvl="0" algn="l" rtl="0">
              <a:spcBef>
                <a:spcPts val="0"/>
              </a:spcBef>
              <a:spcAft>
                <a:spcPts val="0"/>
              </a:spcAft>
            </a:pPr>
            <a:r>
              <a:rPr lang="en-US" sz="2400" dirty="0">
                <a:solidFill>
                  <a:schemeClr val="tx1"/>
                </a:solidFill>
                <a:latin typeface="Calibri"/>
                <a:ea typeface="Calibri"/>
                <a:cs typeface="Calibri"/>
                <a:sym typeface="Calibri"/>
              </a:rPr>
              <a:t>	- Set a Godly example to others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4" name="TextBox 3">
            <a:extLst>
              <a:ext uri="{FF2B5EF4-FFF2-40B4-BE49-F238E27FC236}">
                <a16:creationId xmlns:a16="http://schemas.microsoft.com/office/drawing/2014/main" id="{2387CCB1-0EE5-4978-DFAE-2EBC66231458}"/>
              </a:ext>
            </a:extLst>
          </p:cNvPr>
          <p:cNvSpPr txBox="1"/>
          <p:nvPr/>
        </p:nvSpPr>
        <p:spPr>
          <a:xfrm>
            <a:off x="6320790" y="777240"/>
            <a:ext cx="5360670" cy="3662541"/>
          </a:xfrm>
          <a:prstGeom prst="rect">
            <a:avLst/>
          </a:prstGeom>
          <a:noFill/>
        </p:spPr>
        <p:txBody>
          <a:bodyPr wrap="square" rtlCol="0">
            <a:spAutoFit/>
          </a:bodyPr>
          <a:lstStyle/>
          <a:p>
            <a:r>
              <a:rPr lang="en-US" sz="4000" dirty="0">
                <a:solidFill>
                  <a:srgbClr val="FFFF00"/>
                </a:solidFill>
                <a:latin typeface="+mn-lt"/>
              </a:rPr>
              <a:t>Materialism:</a:t>
            </a:r>
          </a:p>
          <a:p>
            <a:endParaRPr lang="en-US" sz="2400" dirty="0">
              <a:solidFill>
                <a:srgbClr val="FFFF00"/>
              </a:solidFill>
            </a:endParaRPr>
          </a:p>
          <a:p>
            <a:r>
              <a:rPr lang="en-US" sz="2400" dirty="0">
                <a:solidFill>
                  <a:schemeClr val="tx1"/>
                </a:solidFill>
                <a:latin typeface="+mn-lt"/>
              </a:rPr>
              <a:t>1. Tendency toward material possessions</a:t>
            </a:r>
          </a:p>
          <a:p>
            <a:endParaRPr lang="en-US" sz="2400" dirty="0">
              <a:solidFill>
                <a:schemeClr val="tx1"/>
              </a:solidFill>
              <a:latin typeface="+mn-lt"/>
            </a:endParaRPr>
          </a:p>
          <a:p>
            <a:r>
              <a:rPr lang="en-US" sz="2400" dirty="0">
                <a:solidFill>
                  <a:schemeClr val="tx1"/>
                </a:solidFill>
                <a:latin typeface="+mn-lt"/>
              </a:rPr>
              <a:t>2. Preoccupation  with material things</a:t>
            </a:r>
          </a:p>
          <a:p>
            <a:endParaRPr lang="en-US" sz="2400" dirty="0">
              <a:solidFill>
                <a:schemeClr val="tx1"/>
              </a:solidFill>
              <a:latin typeface="+mn-lt"/>
            </a:endParaRPr>
          </a:p>
          <a:p>
            <a:r>
              <a:rPr lang="en-US" sz="2400" dirty="0">
                <a:solidFill>
                  <a:schemeClr val="tx1"/>
                </a:solidFill>
                <a:latin typeface="+mn-lt"/>
              </a:rPr>
              <a:t>3. Attitude focused on possessions</a:t>
            </a:r>
          </a:p>
          <a:p>
            <a:endParaRPr lang="en-US" sz="2400" dirty="0">
              <a:solidFill>
                <a:schemeClr val="tx1"/>
              </a:solidFill>
              <a:latin typeface="+mn-lt"/>
            </a:endParaRPr>
          </a:p>
          <a:p>
            <a:r>
              <a:rPr lang="en-US" sz="2400" dirty="0">
                <a:solidFill>
                  <a:schemeClr val="tx1"/>
                </a:solidFill>
                <a:latin typeface="+mn-lt"/>
              </a:rPr>
              <a:t>4. Destructive behavior</a:t>
            </a:r>
          </a:p>
        </p:txBody>
      </p:sp>
      <p:sp>
        <p:nvSpPr>
          <p:cNvPr id="9" name="Rectangle 8">
            <a:extLst>
              <a:ext uri="{FF2B5EF4-FFF2-40B4-BE49-F238E27FC236}">
                <a16:creationId xmlns:a16="http://schemas.microsoft.com/office/drawing/2014/main" id="{9C66F0F3-F2E7-B6F0-E352-86463746AB68}"/>
              </a:ext>
            </a:extLst>
          </p:cNvPr>
          <p:cNvSpPr/>
          <p:nvPr/>
        </p:nvSpPr>
        <p:spPr>
          <a:xfrm>
            <a:off x="5863590" y="0"/>
            <a:ext cx="217170"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648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F4AF53-9C8C-20F5-687E-3AFA054F9F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4" name="TextBox 3">
            <a:extLst>
              <a:ext uri="{FF2B5EF4-FFF2-40B4-BE49-F238E27FC236}">
                <a16:creationId xmlns:a16="http://schemas.microsoft.com/office/drawing/2014/main" id="{44CB55E8-ADFA-7808-A5DC-34785DA563D8}"/>
              </a:ext>
            </a:extLst>
          </p:cNvPr>
          <p:cNvSpPr txBox="1"/>
          <p:nvPr/>
        </p:nvSpPr>
        <p:spPr>
          <a:xfrm>
            <a:off x="811530" y="742950"/>
            <a:ext cx="10675620" cy="5529719"/>
          </a:xfrm>
          <a:prstGeom prst="rect">
            <a:avLst/>
          </a:prstGeom>
          <a:noFill/>
        </p:spPr>
        <p:txBody>
          <a:bodyPr wrap="square" rtlCol="0">
            <a:spAutoFit/>
          </a:bodyPr>
          <a:lstStyle/>
          <a:p>
            <a:pPr algn="just"/>
            <a:r>
              <a:rPr lang="en-US" sz="4400" dirty="0">
                <a:solidFill>
                  <a:srgbClr val="FFFF00"/>
                </a:solidFill>
              </a:rPr>
              <a:t>Materialism: Diagnosis</a:t>
            </a:r>
          </a:p>
          <a:p>
            <a:pPr algn="just"/>
            <a:endParaRPr lang="en-US" sz="3200" dirty="0">
              <a:solidFill>
                <a:schemeClr val="tx1"/>
              </a:solidFill>
            </a:endParaRPr>
          </a:p>
          <a:p>
            <a:pPr algn="just"/>
            <a:r>
              <a:rPr lang="en-US" sz="3200" dirty="0">
                <a:solidFill>
                  <a:srgbClr val="FFFF00"/>
                </a:solidFill>
              </a:rPr>
              <a:t>Mathew 6:19-21: </a:t>
            </a:r>
            <a:r>
              <a:rPr lang="en-US" sz="3200" b="1" i="0" baseline="30000" dirty="0">
                <a:solidFill>
                  <a:schemeClr val="tx1"/>
                </a:solidFill>
                <a:effectLst/>
                <a:latin typeface="system-ui"/>
              </a:rPr>
              <a:t>19 </a:t>
            </a:r>
            <a:r>
              <a:rPr lang="en-US" sz="3200" b="0" i="0" dirty="0">
                <a:solidFill>
                  <a:schemeClr val="tx1"/>
                </a:solidFill>
                <a:effectLst/>
                <a:latin typeface="system-ui"/>
              </a:rPr>
              <a:t>“Do not lay up for yourselves treasures on earth, where moth and rust destroy and where thieves break in and steal; </a:t>
            </a:r>
            <a:r>
              <a:rPr lang="en-US" sz="3200" b="1" i="0" baseline="30000" dirty="0">
                <a:solidFill>
                  <a:schemeClr val="tx1"/>
                </a:solidFill>
                <a:effectLst/>
                <a:latin typeface="system-ui"/>
              </a:rPr>
              <a:t>20 </a:t>
            </a:r>
            <a:r>
              <a:rPr lang="en-US" sz="3200" b="0" i="0" dirty="0">
                <a:solidFill>
                  <a:schemeClr val="tx1"/>
                </a:solidFill>
                <a:effectLst/>
                <a:latin typeface="system-ui"/>
              </a:rPr>
              <a:t>but lay up for yourselves treasures in heaven, where neither moth nor rust destroys and where thieves do not break in and steal. </a:t>
            </a:r>
            <a:r>
              <a:rPr lang="en-US" sz="3200" b="1" i="0" baseline="30000" dirty="0">
                <a:solidFill>
                  <a:schemeClr val="tx1"/>
                </a:solidFill>
                <a:effectLst/>
                <a:latin typeface="system-ui"/>
              </a:rPr>
              <a:t> 21 </a:t>
            </a:r>
            <a:r>
              <a:rPr lang="en-US" sz="3200" b="0" i="0" dirty="0">
                <a:solidFill>
                  <a:schemeClr val="tx1"/>
                </a:solidFill>
                <a:effectLst/>
                <a:latin typeface="system-ui"/>
              </a:rPr>
              <a:t>For where your treasure is, there your heart will be also.</a:t>
            </a:r>
            <a:endParaRPr lang="en-US" sz="3200" b="1" i="0" baseline="30000" dirty="0">
              <a:solidFill>
                <a:schemeClr val="tx1"/>
              </a:solidFill>
              <a:effectLst/>
              <a:latin typeface="system-ui"/>
            </a:endParaRPr>
          </a:p>
          <a:p>
            <a:pPr algn="just"/>
            <a:endParaRPr lang="en-US" sz="3200" b="1" baseline="30000" dirty="0">
              <a:solidFill>
                <a:schemeClr val="tx1"/>
              </a:solidFill>
              <a:latin typeface="system-ui"/>
            </a:endParaRPr>
          </a:p>
          <a:p>
            <a:pPr algn="just"/>
            <a:r>
              <a:rPr lang="en-US" sz="3200" dirty="0">
                <a:solidFill>
                  <a:srgbClr val="FFFF00"/>
                </a:solidFill>
              </a:rPr>
              <a:t>What are the two types of investments that we can make?</a:t>
            </a:r>
          </a:p>
          <a:p>
            <a:pPr algn="just"/>
            <a:endParaRPr lang="en-US" sz="32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F4AF53-9C8C-20F5-687E-3AFA054F9F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4" name="TextBox 3">
            <a:extLst>
              <a:ext uri="{FF2B5EF4-FFF2-40B4-BE49-F238E27FC236}">
                <a16:creationId xmlns:a16="http://schemas.microsoft.com/office/drawing/2014/main" id="{44CB55E8-ADFA-7808-A5DC-34785DA563D8}"/>
              </a:ext>
            </a:extLst>
          </p:cNvPr>
          <p:cNvSpPr txBox="1"/>
          <p:nvPr/>
        </p:nvSpPr>
        <p:spPr>
          <a:xfrm>
            <a:off x="1085850" y="742950"/>
            <a:ext cx="9704070" cy="5693866"/>
          </a:xfrm>
          <a:prstGeom prst="rect">
            <a:avLst/>
          </a:prstGeom>
          <a:noFill/>
        </p:spPr>
        <p:txBody>
          <a:bodyPr wrap="square" rtlCol="0">
            <a:spAutoFit/>
          </a:bodyPr>
          <a:lstStyle/>
          <a:p>
            <a:pPr algn="just"/>
            <a:r>
              <a:rPr lang="en-US" sz="4400" dirty="0">
                <a:solidFill>
                  <a:srgbClr val="FFFF00"/>
                </a:solidFill>
              </a:rPr>
              <a:t>Materialism: Diagnosis</a:t>
            </a:r>
          </a:p>
          <a:p>
            <a:pPr algn="just"/>
            <a:endParaRPr lang="en-US" sz="3200" dirty="0">
              <a:solidFill>
                <a:schemeClr val="tx1"/>
              </a:solidFill>
            </a:endParaRPr>
          </a:p>
          <a:p>
            <a:pPr algn="just"/>
            <a:r>
              <a:rPr lang="en-US" sz="3200" dirty="0">
                <a:solidFill>
                  <a:srgbClr val="FFFF00"/>
                </a:solidFill>
              </a:rPr>
              <a:t>What are characteristics of earthly treasures?</a:t>
            </a:r>
          </a:p>
          <a:p>
            <a:pPr algn="just"/>
            <a:endParaRPr lang="en-US" sz="3200" dirty="0">
              <a:solidFill>
                <a:schemeClr val="tx1"/>
              </a:solidFill>
            </a:endParaRPr>
          </a:p>
          <a:p>
            <a:pPr algn="just"/>
            <a:r>
              <a:rPr lang="en-US" sz="3200" dirty="0">
                <a:solidFill>
                  <a:srgbClr val="FFFF00"/>
                </a:solidFill>
              </a:rPr>
              <a:t>Mathew 6:19-21: </a:t>
            </a:r>
            <a:r>
              <a:rPr lang="en-US" sz="3200" b="1" i="0" baseline="30000" dirty="0">
                <a:solidFill>
                  <a:schemeClr val="tx1"/>
                </a:solidFill>
                <a:effectLst/>
                <a:latin typeface="system-ui"/>
              </a:rPr>
              <a:t>19 </a:t>
            </a:r>
            <a:r>
              <a:rPr lang="en-US" sz="3200" b="0" i="0" dirty="0">
                <a:solidFill>
                  <a:schemeClr val="tx1"/>
                </a:solidFill>
                <a:effectLst/>
                <a:latin typeface="system-ui"/>
              </a:rPr>
              <a:t>“Do not lay up for yourselves treasures on earth, where moth and rust destroy and where thieves break in and steal; </a:t>
            </a:r>
            <a:r>
              <a:rPr lang="en-US" sz="3200" b="1" i="0" baseline="30000" dirty="0">
                <a:solidFill>
                  <a:schemeClr val="tx1"/>
                </a:solidFill>
                <a:effectLst/>
                <a:latin typeface="system-ui"/>
              </a:rPr>
              <a:t>20 </a:t>
            </a:r>
            <a:r>
              <a:rPr lang="en-US" sz="3200" b="0" i="0" dirty="0">
                <a:solidFill>
                  <a:schemeClr val="tx1"/>
                </a:solidFill>
                <a:effectLst/>
                <a:latin typeface="system-ui"/>
              </a:rPr>
              <a:t>but lay up for yourselves treasures in heaven, where neither moth nor rust destroys and where thieves do not break in and steal. </a:t>
            </a:r>
            <a:r>
              <a:rPr lang="en-US" sz="3200" b="1" i="0" baseline="30000" dirty="0">
                <a:solidFill>
                  <a:schemeClr val="tx1"/>
                </a:solidFill>
                <a:effectLst/>
                <a:latin typeface="system-ui"/>
              </a:rPr>
              <a:t> 21 </a:t>
            </a:r>
            <a:r>
              <a:rPr lang="en-US" sz="3200" b="0" i="0" dirty="0">
                <a:solidFill>
                  <a:schemeClr val="tx1"/>
                </a:solidFill>
                <a:effectLst/>
                <a:latin typeface="system-ui"/>
              </a:rPr>
              <a:t>For where your treasure is, there your heart will be also.</a:t>
            </a:r>
            <a:endParaRPr lang="en-US" sz="3200" dirty="0">
              <a:solidFill>
                <a:schemeClr val="tx1"/>
              </a:solidFill>
            </a:endParaRPr>
          </a:p>
        </p:txBody>
      </p:sp>
    </p:spTree>
    <p:extLst>
      <p:ext uri="{BB962C8B-B14F-4D97-AF65-F5344CB8AC3E}">
        <p14:creationId xmlns:p14="http://schemas.microsoft.com/office/powerpoint/2010/main" val="35215074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10444</TotalTime>
  <Words>1809</Words>
  <Application>Microsoft Office PowerPoint</Application>
  <PresentationFormat>Widescreen</PresentationFormat>
  <Paragraphs>211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Roboto</vt:lpstr>
      <vt:lpstr>system-ui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Christian A has a side business that provides extra income that he uses to pay down the mortgage on his house.  Christian B would like to use  Christian A’s services to complete a project because he feels like he will get a break on the price since this would be a side job for Christian A.  Both Christian A and Christian B attend the same church, and feel like this would be a good arrangement.  The work begins after the execution of a verbal agreement.  Over the course of several months, Christian B becomes frustrated with the length of time it is taking to complete the work because the longer it takes, the more expensive the project becomes.  Christian B confronts Christian A.  Christian A tries to explain that this is not his full-time job.  The relationship becomes strained.  At the end of the year, Christian B suddenly fires Christian A.  In response, Christian A sends Christian B a hefty final invoice.  In response, Christian B issues a 1099 to Christian A for the work performed for the year.  Christian A calls Christian C asking for advice.  He is upset because Christian B issued him a 1099, and feels like Christian B did this out of spite.  What should Christian A do? What should Christian B do? How should Christian C respond?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dag40</dc:creator>
  <cp:lastModifiedBy>Doug Greer</cp:lastModifiedBy>
  <cp:revision>29</cp:revision>
  <cp:lastPrinted>2022-12-25T02:05:34Z</cp:lastPrinted>
  <dcterms:created xsi:type="dcterms:W3CDTF">2022-11-19T17:58:23Z</dcterms:created>
  <dcterms:modified xsi:type="dcterms:W3CDTF">2022-12-25T13:03:11Z</dcterms:modified>
</cp:coreProperties>
</file>